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4" r:id="rId2"/>
    <p:sldId id="280" r:id="rId3"/>
    <p:sldId id="308" r:id="rId4"/>
    <p:sldId id="259" r:id="rId5"/>
    <p:sldId id="290" r:id="rId6"/>
    <p:sldId id="288" r:id="rId7"/>
    <p:sldId id="291" r:id="rId8"/>
    <p:sldId id="287" r:id="rId9"/>
    <p:sldId id="318" r:id="rId10"/>
    <p:sldId id="300" r:id="rId11"/>
    <p:sldId id="298" r:id="rId12"/>
    <p:sldId id="264" r:id="rId13"/>
    <p:sldId id="305" r:id="rId14"/>
    <p:sldId id="266" r:id="rId15"/>
    <p:sldId id="306" r:id="rId16"/>
    <p:sldId id="316" r:id="rId17"/>
    <p:sldId id="271" r:id="rId18"/>
    <p:sldId id="315" r:id="rId19"/>
    <p:sldId id="302" r:id="rId20"/>
    <p:sldId id="297" r:id="rId21"/>
    <p:sldId id="304" r:id="rId22"/>
    <p:sldId id="309" r:id="rId23"/>
    <p:sldId id="273" r:id="rId24"/>
  </p:sldIdLst>
  <p:sldSz cx="12192000" cy="6858000"/>
  <p:notesSz cx="6797675" cy="9926638"/>
  <p:custDataLst>
    <p:tags r:id="rId27"/>
  </p:custDataLst>
  <p:defaultTextStyle>
    <a:defPPr>
      <a:defRPr lang="de-DE"/>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AA8E73-58D0-4871-8902-6FCC9D9F44EC}">
          <p14:sldIdLst>
            <p14:sldId id="274"/>
            <p14:sldId id="280"/>
            <p14:sldId id="308"/>
            <p14:sldId id="259"/>
            <p14:sldId id="290"/>
            <p14:sldId id="288"/>
            <p14:sldId id="291"/>
            <p14:sldId id="287"/>
            <p14:sldId id="318"/>
            <p14:sldId id="300"/>
            <p14:sldId id="298"/>
            <p14:sldId id="264"/>
            <p14:sldId id="305"/>
            <p14:sldId id="266"/>
            <p14:sldId id="306"/>
            <p14:sldId id="316"/>
            <p14:sldId id="271"/>
            <p14:sldId id="315"/>
            <p14:sldId id="302"/>
            <p14:sldId id="297"/>
            <p14:sldId id="304"/>
            <p14:sldId id="309"/>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59" autoAdjust="0"/>
    <p:restoredTop sz="94660"/>
  </p:normalViewPr>
  <p:slideViewPr>
    <p:cSldViewPr snapToGrid="0">
      <p:cViewPr varScale="1">
        <p:scale>
          <a:sx n="58" d="100"/>
          <a:sy n="58" d="100"/>
        </p:scale>
        <p:origin x="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05AF198-F47B-4201-BD0C-E859982D776B}" type="datetimeFigureOut">
              <a:rPr lang="en-GB" smtClean="0"/>
              <a:t>22/04/2019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CBC5B9D-0CB7-43CF-8AB4-2B746A7BCD96}" type="slidenum">
              <a:rPr lang="en-GB" smtClean="0"/>
              <a:t>‹#›</a:t>
            </a:fld>
            <a:endParaRPr lang="en-GB"/>
          </a:p>
        </p:txBody>
      </p:sp>
    </p:spTree>
    <p:extLst>
      <p:ext uri="{BB962C8B-B14F-4D97-AF65-F5344CB8AC3E}">
        <p14:creationId xmlns:p14="http://schemas.microsoft.com/office/powerpoint/2010/main" val="370106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A94D44-2E50-46A7-8C4C-8E9A9F3D8D1A}" type="datetimeFigureOut">
              <a:rPr lang="de-DE" smtClean="0"/>
              <a:t>22.04.2019</a:t>
            </a:fld>
            <a:endParaRPr lang="de-D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E011C7-D6A5-4608-BF38-D1565454E075}" type="slidenum">
              <a:rPr lang="de-DE" smtClean="0"/>
              <a:t>‹#›</a:t>
            </a:fld>
            <a:endParaRPr lang="de-DE"/>
          </a:p>
        </p:txBody>
      </p:sp>
    </p:spTree>
    <p:extLst>
      <p:ext uri="{BB962C8B-B14F-4D97-AF65-F5344CB8AC3E}">
        <p14:creationId xmlns:p14="http://schemas.microsoft.com/office/powerpoint/2010/main" val="126675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5E011C7-D6A5-4608-BF38-D1565454E075}" type="slidenum">
              <a:rPr lang="de-DE" smtClean="0"/>
              <a:t>1</a:t>
            </a:fld>
            <a:endParaRPr lang="de-DE"/>
          </a:p>
        </p:txBody>
      </p:sp>
    </p:spTree>
    <p:extLst>
      <p:ext uri="{BB962C8B-B14F-4D97-AF65-F5344CB8AC3E}">
        <p14:creationId xmlns:p14="http://schemas.microsoft.com/office/powerpoint/2010/main" val="178803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10</a:t>
            </a:fld>
            <a:endParaRPr lang="de-DE"/>
          </a:p>
        </p:txBody>
      </p:sp>
    </p:spTree>
    <p:extLst>
      <p:ext uri="{BB962C8B-B14F-4D97-AF65-F5344CB8AC3E}">
        <p14:creationId xmlns:p14="http://schemas.microsoft.com/office/powerpoint/2010/main" val="222078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11</a:t>
            </a:fld>
            <a:endParaRPr lang="de-DE"/>
          </a:p>
        </p:txBody>
      </p:sp>
    </p:spTree>
    <p:extLst>
      <p:ext uri="{BB962C8B-B14F-4D97-AF65-F5344CB8AC3E}">
        <p14:creationId xmlns:p14="http://schemas.microsoft.com/office/powerpoint/2010/main" val="24294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5E011C7-D6A5-4608-BF38-D1565454E075}" type="slidenum">
              <a:rPr lang="de-DE" smtClean="0"/>
              <a:t>12</a:t>
            </a:fld>
            <a:endParaRPr lang="de-DE"/>
          </a:p>
        </p:txBody>
      </p:sp>
    </p:spTree>
    <p:extLst>
      <p:ext uri="{BB962C8B-B14F-4D97-AF65-F5344CB8AC3E}">
        <p14:creationId xmlns:p14="http://schemas.microsoft.com/office/powerpoint/2010/main" val="203052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13</a:t>
            </a:fld>
            <a:endParaRPr lang="de-DE"/>
          </a:p>
        </p:txBody>
      </p:sp>
    </p:spTree>
    <p:extLst>
      <p:ext uri="{BB962C8B-B14F-4D97-AF65-F5344CB8AC3E}">
        <p14:creationId xmlns:p14="http://schemas.microsoft.com/office/powerpoint/2010/main" val="167720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5E011C7-D6A5-4608-BF38-D1565454E075}" type="slidenum">
              <a:rPr lang="de-DE" smtClean="0"/>
              <a:t>14</a:t>
            </a:fld>
            <a:endParaRPr lang="de-DE"/>
          </a:p>
        </p:txBody>
      </p:sp>
    </p:spTree>
    <p:extLst>
      <p:ext uri="{BB962C8B-B14F-4D97-AF65-F5344CB8AC3E}">
        <p14:creationId xmlns:p14="http://schemas.microsoft.com/office/powerpoint/2010/main" val="203546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15</a:t>
            </a:fld>
            <a:endParaRPr lang="de-DE"/>
          </a:p>
        </p:txBody>
      </p:sp>
    </p:spTree>
    <p:extLst>
      <p:ext uri="{BB962C8B-B14F-4D97-AF65-F5344CB8AC3E}">
        <p14:creationId xmlns:p14="http://schemas.microsoft.com/office/powerpoint/2010/main" val="416542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16</a:t>
            </a:fld>
            <a:endParaRPr lang="de-DE"/>
          </a:p>
        </p:txBody>
      </p:sp>
    </p:spTree>
    <p:extLst>
      <p:ext uri="{BB962C8B-B14F-4D97-AF65-F5344CB8AC3E}">
        <p14:creationId xmlns:p14="http://schemas.microsoft.com/office/powerpoint/2010/main" val="67042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5E011C7-D6A5-4608-BF38-D1565454E075}" type="slidenum">
              <a:rPr lang="de-DE" smtClean="0"/>
              <a:t>17</a:t>
            </a:fld>
            <a:endParaRPr lang="de-DE"/>
          </a:p>
        </p:txBody>
      </p:sp>
    </p:spTree>
    <p:extLst>
      <p:ext uri="{BB962C8B-B14F-4D97-AF65-F5344CB8AC3E}">
        <p14:creationId xmlns:p14="http://schemas.microsoft.com/office/powerpoint/2010/main" val="26101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5E011C7-D6A5-4608-BF38-D1565454E075}" type="slidenum">
              <a:rPr lang="de-DE" smtClean="0"/>
              <a:t>18</a:t>
            </a:fld>
            <a:endParaRPr lang="de-DE"/>
          </a:p>
        </p:txBody>
      </p:sp>
    </p:spTree>
    <p:extLst>
      <p:ext uri="{BB962C8B-B14F-4D97-AF65-F5344CB8AC3E}">
        <p14:creationId xmlns:p14="http://schemas.microsoft.com/office/powerpoint/2010/main" val="2267150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19</a:t>
            </a:fld>
            <a:endParaRPr lang="de-DE"/>
          </a:p>
        </p:txBody>
      </p:sp>
    </p:spTree>
    <p:extLst>
      <p:ext uri="{BB962C8B-B14F-4D97-AF65-F5344CB8AC3E}">
        <p14:creationId xmlns:p14="http://schemas.microsoft.com/office/powerpoint/2010/main" val="42148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5E011C7-D6A5-4608-BF38-D1565454E075}" type="slidenum">
              <a:rPr lang="de-DE" smtClean="0"/>
              <a:t>2</a:t>
            </a:fld>
            <a:endParaRPr lang="de-DE"/>
          </a:p>
        </p:txBody>
      </p:sp>
    </p:spTree>
    <p:extLst>
      <p:ext uri="{BB962C8B-B14F-4D97-AF65-F5344CB8AC3E}">
        <p14:creationId xmlns:p14="http://schemas.microsoft.com/office/powerpoint/2010/main" val="1829457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20</a:t>
            </a:fld>
            <a:endParaRPr lang="de-DE"/>
          </a:p>
        </p:txBody>
      </p:sp>
    </p:spTree>
    <p:extLst>
      <p:ext uri="{BB962C8B-B14F-4D97-AF65-F5344CB8AC3E}">
        <p14:creationId xmlns:p14="http://schemas.microsoft.com/office/powerpoint/2010/main" val="564301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21</a:t>
            </a:fld>
            <a:endParaRPr lang="de-DE"/>
          </a:p>
        </p:txBody>
      </p:sp>
    </p:spTree>
    <p:extLst>
      <p:ext uri="{BB962C8B-B14F-4D97-AF65-F5344CB8AC3E}">
        <p14:creationId xmlns:p14="http://schemas.microsoft.com/office/powerpoint/2010/main" val="4028618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lgn="l"/>
            <a:fld id="{F4EEDB6A-38C4-4996-A5FD-5E909304D8B3}" type="slidenum">
              <a:rPr lang="de-DE" sz="800" smtClean="0"/>
              <a:pPr algn="l"/>
              <a:t>22</a:t>
            </a:fld>
            <a:endParaRPr lang="de-DE" sz="800" dirty="0"/>
          </a:p>
        </p:txBody>
      </p:sp>
    </p:spTree>
    <p:extLst>
      <p:ext uri="{BB962C8B-B14F-4D97-AF65-F5344CB8AC3E}">
        <p14:creationId xmlns:p14="http://schemas.microsoft.com/office/powerpoint/2010/main" val="395277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5E011C7-D6A5-4608-BF38-D1565454E075}" type="slidenum">
              <a:rPr lang="de-DE" smtClean="0"/>
              <a:t>23</a:t>
            </a:fld>
            <a:endParaRPr lang="de-DE"/>
          </a:p>
        </p:txBody>
      </p:sp>
    </p:spTree>
    <p:extLst>
      <p:ext uri="{BB962C8B-B14F-4D97-AF65-F5344CB8AC3E}">
        <p14:creationId xmlns:p14="http://schemas.microsoft.com/office/powerpoint/2010/main" val="220421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3</a:t>
            </a:fld>
            <a:endParaRPr lang="de-DE"/>
          </a:p>
        </p:txBody>
      </p:sp>
    </p:spTree>
    <p:extLst>
      <p:ext uri="{BB962C8B-B14F-4D97-AF65-F5344CB8AC3E}">
        <p14:creationId xmlns:p14="http://schemas.microsoft.com/office/powerpoint/2010/main" val="328264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EA6CC-0EF2-4412-A1A4-AF64E67865BD}" type="slidenum">
              <a:rPr lang="de-DE" altLang="de-DE"/>
              <a:pPr/>
              <a:t>4</a:t>
            </a:fld>
            <a:endParaRPr lang="de-DE" altLang="de-DE"/>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ltLang="de-DE"/>
          </a:p>
        </p:txBody>
      </p:sp>
    </p:spTree>
    <p:extLst>
      <p:ext uri="{BB962C8B-B14F-4D97-AF65-F5344CB8AC3E}">
        <p14:creationId xmlns:p14="http://schemas.microsoft.com/office/powerpoint/2010/main" val="215289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EA6CC-0EF2-4412-A1A4-AF64E67865BD}" type="slidenum">
              <a:rPr lang="de-DE" altLang="de-DE"/>
              <a:pPr/>
              <a:t>5</a:t>
            </a:fld>
            <a:endParaRPr lang="de-DE" altLang="de-DE"/>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ltLang="de-DE"/>
          </a:p>
        </p:txBody>
      </p:sp>
    </p:spTree>
    <p:extLst>
      <p:ext uri="{BB962C8B-B14F-4D97-AF65-F5344CB8AC3E}">
        <p14:creationId xmlns:p14="http://schemas.microsoft.com/office/powerpoint/2010/main" val="48963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EA6CC-0EF2-4412-A1A4-AF64E67865BD}" type="slidenum">
              <a:rPr lang="de-DE" altLang="de-DE"/>
              <a:pPr/>
              <a:t>6</a:t>
            </a:fld>
            <a:endParaRPr lang="de-DE" altLang="de-DE"/>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ltLang="de-DE"/>
          </a:p>
        </p:txBody>
      </p:sp>
    </p:spTree>
    <p:extLst>
      <p:ext uri="{BB962C8B-B14F-4D97-AF65-F5344CB8AC3E}">
        <p14:creationId xmlns:p14="http://schemas.microsoft.com/office/powerpoint/2010/main" val="11833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EA6CC-0EF2-4412-A1A4-AF64E67865BD}" type="slidenum">
              <a:rPr lang="de-DE" altLang="de-DE"/>
              <a:pPr/>
              <a:t>7</a:t>
            </a:fld>
            <a:endParaRPr lang="de-DE" altLang="de-DE"/>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ltLang="de-DE"/>
          </a:p>
        </p:txBody>
      </p:sp>
    </p:spTree>
    <p:extLst>
      <p:ext uri="{BB962C8B-B14F-4D97-AF65-F5344CB8AC3E}">
        <p14:creationId xmlns:p14="http://schemas.microsoft.com/office/powerpoint/2010/main" val="126829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8</a:t>
            </a:fld>
            <a:endParaRPr lang="de-DE"/>
          </a:p>
        </p:txBody>
      </p:sp>
    </p:spTree>
    <p:extLst>
      <p:ext uri="{BB962C8B-B14F-4D97-AF65-F5344CB8AC3E}">
        <p14:creationId xmlns:p14="http://schemas.microsoft.com/office/powerpoint/2010/main" val="77616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E011C7-D6A5-4608-BF38-D1565454E075}" type="slidenum">
              <a:rPr lang="de-DE" smtClean="0"/>
              <a:t>9</a:t>
            </a:fld>
            <a:endParaRPr lang="de-DE"/>
          </a:p>
        </p:txBody>
      </p:sp>
    </p:spTree>
    <p:extLst>
      <p:ext uri="{BB962C8B-B14F-4D97-AF65-F5344CB8AC3E}">
        <p14:creationId xmlns:p14="http://schemas.microsoft.com/office/powerpoint/2010/main" val="1877538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image" Target="../media/image2.jp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itleBar">
            <a:extLst>
              <a:ext uri="{FF2B5EF4-FFF2-40B4-BE49-F238E27FC236}">
                <a16:creationId xmlns:a16="http://schemas.microsoft.com/office/drawing/2014/main" id="{B1D20B52-9EC4-4386-8A0C-64C7C2BD05E5}"/>
              </a:ext>
            </a:extLst>
          </p:cNvPr>
          <p:cNvSpPr/>
          <p:nvPr/>
        </p:nvSpPr>
        <p:spPr bwMode="gray">
          <a:xfrm>
            <a:off x="121262" y="3923361"/>
            <a:ext cx="11947639" cy="1313237"/>
          </a:xfrm>
          <a:custGeom>
            <a:avLst/>
            <a:gdLst>
              <a:gd name="connsiteX0" fmla="*/ 300 w 12193221"/>
              <a:gd name="connsiteY0" fmla="*/ 300 h 3721257"/>
              <a:gd name="connsiteX1" fmla="*/ 12194694 w 12193221"/>
              <a:gd name="connsiteY1" fmla="*/ 300 h 3721257"/>
              <a:gd name="connsiteX2" fmla="*/ 12194694 w 12193221"/>
              <a:gd name="connsiteY2" fmla="*/ 3721363 h 3721257"/>
              <a:gd name="connsiteX3" fmla="*/ 301 w 12193221"/>
              <a:gd name="connsiteY3" fmla="*/ 3721363 h 3721257"/>
            </a:gdLst>
            <a:ahLst/>
            <a:cxnLst>
              <a:cxn ang="0">
                <a:pos x="connsiteX0" y="connsiteY0"/>
              </a:cxn>
              <a:cxn ang="0">
                <a:pos x="connsiteX1" y="connsiteY1"/>
              </a:cxn>
              <a:cxn ang="0">
                <a:pos x="connsiteX2" y="connsiteY2"/>
              </a:cxn>
              <a:cxn ang="0">
                <a:pos x="connsiteX3" y="connsiteY3"/>
              </a:cxn>
            </a:cxnLst>
            <a:rect l="l" t="t" r="r" b="b"/>
            <a:pathLst>
              <a:path w="12193221" h="3721257">
                <a:moveTo>
                  <a:pt x="300" y="300"/>
                </a:moveTo>
                <a:lnTo>
                  <a:pt x="12194694" y="300"/>
                </a:lnTo>
                <a:lnTo>
                  <a:pt x="12194694" y="3721363"/>
                </a:lnTo>
                <a:lnTo>
                  <a:pt x="301" y="3721363"/>
                </a:lnTo>
                <a:close/>
              </a:path>
            </a:pathLst>
          </a:custGeom>
          <a:solidFill>
            <a:schemeClr val="accent1"/>
          </a:solidFill>
          <a:ln w="1953" cap="flat">
            <a:noFill/>
            <a:prstDash val="solid"/>
            <a:miter/>
          </a:ln>
        </p:spPr>
        <p:txBody>
          <a:bodyPr rtlCol="0" anchor="ctr"/>
          <a:lstStyle/>
          <a:p>
            <a:endParaRPr lang="en-US" sz="1799" dirty="0"/>
          </a:p>
        </p:txBody>
      </p:sp>
      <p:sp>
        <p:nvSpPr>
          <p:cNvPr id="12" name="TitleCallout">
            <a:extLst>
              <a:ext uri="{FF2B5EF4-FFF2-40B4-BE49-F238E27FC236}">
                <a16:creationId xmlns:a16="http://schemas.microsoft.com/office/drawing/2014/main" id="{27B859DF-90F5-4098-B54A-8B4B51F4A9CD}"/>
              </a:ext>
            </a:extLst>
          </p:cNvPr>
          <p:cNvSpPr/>
          <p:nvPr/>
        </p:nvSpPr>
        <p:spPr bwMode="gray">
          <a:xfrm>
            <a:off x="877946" y="4956615"/>
            <a:ext cx="1037454" cy="715302"/>
          </a:xfrm>
          <a:custGeom>
            <a:avLst/>
            <a:gdLst>
              <a:gd name="connsiteX0" fmla="*/ 300 w 1371297"/>
              <a:gd name="connsiteY0" fmla="*/ 335702 h 945453"/>
              <a:gd name="connsiteX1" fmla="*/ 1372184 w 1371297"/>
              <a:gd name="connsiteY1" fmla="*/ 945363 h 945453"/>
              <a:gd name="connsiteX2" fmla="*/ 1219623 w 1371297"/>
              <a:gd name="connsiteY2" fmla="*/ 335702 h 945453"/>
              <a:gd name="connsiteX3" fmla="*/ 1219623 w 1371297"/>
              <a:gd name="connsiteY3" fmla="*/ 300 h 945453"/>
              <a:gd name="connsiteX4" fmla="*/ 300 w 1371297"/>
              <a:gd name="connsiteY4" fmla="*/ 300 h 94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97" h="945453">
                <a:moveTo>
                  <a:pt x="300" y="335702"/>
                </a:moveTo>
                <a:lnTo>
                  <a:pt x="1372184" y="945363"/>
                </a:lnTo>
                <a:lnTo>
                  <a:pt x="1219623" y="335702"/>
                </a:lnTo>
                <a:lnTo>
                  <a:pt x="1219623" y="300"/>
                </a:lnTo>
                <a:lnTo>
                  <a:pt x="300" y="300"/>
                </a:lnTo>
                <a:close/>
              </a:path>
            </a:pathLst>
          </a:custGeom>
          <a:solidFill>
            <a:schemeClr val="accent1"/>
          </a:solidFill>
          <a:ln w="1953" cap="flat">
            <a:noFill/>
            <a:prstDash val="solid"/>
            <a:miter/>
          </a:ln>
        </p:spPr>
        <p:txBody>
          <a:bodyPr rtlCol="0" anchor="ctr"/>
          <a:lstStyle/>
          <a:p>
            <a:endParaRPr lang="en-US" sz="1799" dirty="0"/>
          </a:p>
        </p:txBody>
      </p:sp>
      <p:sp>
        <p:nvSpPr>
          <p:cNvPr id="7172" name="Title"/>
          <p:cNvSpPr>
            <a:spLocks noGrp="1" noChangeArrowheads="1"/>
          </p:cNvSpPr>
          <p:nvPr>
            <p:ph type="ctrTitle" sz="quarter" hasCustomPrompt="1"/>
          </p:nvPr>
        </p:nvSpPr>
        <p:spPr bwMode="gray">
          <a:xfrm>
            <a:off x="338050" y="4004866"/>
            <a:ext cx="11515901" cy="647850"/>
          </a:xfrm>
        </p:spPr>
        <p:txBody>
          <a:bodyPr>
            <a:noAutofit/>
          </a:bodyPr>
          <a:lstStyle>
            <a:lvl1pPr>
              <a:defRPr sz="3199" b="1" i="0" baseline="0">
                <a:solidFill>
                  <a:schemeClr val="bg1"/>
                </a:solidFill>
              </a:defRPr>
            </a:lvl1pPr>
          </a:lstStyle>
          <a:p>
            <a:pPr lvl="0"/>
            <a:r>
              <a:rPr lang="en-US" noProof="0" dirty="0"/>
              <a:t>Title of presentation</a:t>
            </a:r>
          </a:p>
        </p:txBody>
      </p:sp>
      <p:sp>
        <p:nvSpPr>
          <p:cNvPr id="7175" name="Subtitle"/>
          <p:cNvSpPr>
            <a:spLocks noGrp="1" noChangeArrowheads="1"/>
          </p:cNvSpPr>
          <p:nvPr>
            <p:ph type="subTitle" idx="1" hasCustomPrompt="1"/>
          </p:nvPr>
        </p:nvSpPr>
        <p:spPr bwMode="gray">
          <a:xfrm>
            <a:off x="338050" y="4737068"/>
            <a:ext cx="11515901" cy="359917"/>
          </a:xfrm>
          <a:prstGeom prst="rect">
            <a:avLst/>
          </a:prstGeom>
          <a:extLst/>
        </p:spPr>
        <p:txBody>
          <a:bodyPr tIns="0">
            <a:noAutofit/>
          </a:bodyPr>
          <a:lstStyle>
            <a:lvl1pPr marL="0" indent="0">
              <a:buFont typeface="Arial" panose="020B0604020202020204" pitchFamily="34" charset="0"/>
              <a:buNone/>
              <a:defRPr sz="1999" b="0">
                <a:solidFill>
                  <a:schemeClr val="bg1"/>
                </a:solidFill>
              </a:defRPr>
            </a:lvl1pPr>
            <a:lvl2pPr marL="0" indent="0">
              <a:buNone/>
              <a:defRPr sz="1999">
                <a:solidFill>
                  <a:schemeClr val="bg1"/>
                </a:solidFill>
              </a:defRPr>
            </a:lvl2pPr>
            <a:lvl3pPr marL="0" indent="0">
              <a:buNone/>
              <a:defRPr sz="1999">
                <a:solidFill>
                  <a:schemeClr val="bg1"/>
                </a:solidFill>
              </a:defRPr>
            </a:lvl3pPr>
            <a:lvl4pPr marL="0" indent="0">
              <a:buNone/>
              <a:defRPr sz="1999">
                <a:solidFill>
                  <a:schemeClr val="bg1"/>
                </a:solidFill>
              </a:defRPr>
            </a:lvl4pPr>
            <a:lvl5pPr marL="0" indent="0">
              <a:buNone/>
              <a:defRPr sz="1999">
                <a:solidFill>
                  <a:schemeClr val="bg1"/>
                </a:solidFill>
              </a:defRPr>
            </a:lvl5pPr>
            <a:lvl6pPr marL="0" indent="0">
              <a:buNone/>
              <a:defRPr sz="1999">
                <a:solidFill>
                  <a:schemeClr val="bg1"/>
                </a:solidFill>
              </a:defRPr>
            </a:lvl6pPr>
            <a:lvl7pPr marL="0" indent="0">
              <a:buNone/>
              <a:defRPr sz="1999">
                <a:solidFill>
                  <a:schemeClr val="bg1"/>
                </a:solidFill>
              </a:defRPr>
            </a:lvl7pPr>
            <a:lvl8pPr marL="0" indent="0">
              <a:buNone/>
              <a:defRPr sz="1999">
                <a:solidFill>
                  <a:schemeClr val="bg1"/>
                </a:solidFill>
              </a:defRPr>
            </a:lvl8pPr>
            <a:lvl9pPr marL="0" indent="0">
              <a:buNone/>
              <a:defRPr sz="1999">
                <a:solidFill>
                  <a:schemeClr val="bg1"/>
                </a:solidFill>
              </a:defRPr>
            </a:lvl9pPr>
          </a:lstStyle>
          <a:p>
            <a:pPr lvl="0"/>
            <a:r>
              <a:rPr lang="en-US" dirty="0"/>
              <a:t>Subtitle</a:t>
            </a:r>
          </a:p>
        </p:txBody>
      </p:sp>
      <p:sp>
        <p:nvSpPr>
          <p:cNvPr id="43" name="Author">
            <a:extLst>
              <a:ext uri="{FF2B5EF4-FFF2-40B4-BE49-F238E27FC236}">
                <a16:creationId xmlns:a16="http://schemas.microsoft.com/office/drawing/2014/main" id="{12ADFE92-98F1-42D6-B6C3-5E25F7DDD234}"/>
              </a:ext>
            </a:extLst>
          </p:cNvPr>
          <p:cNvSpPr>
            <a:spLocks noGrp="1"/>
          </p:cNvSpPr>
          <p:nvPr>
            <p:ph type="body" sz="quarter" idx="11" hasCustomPrompt="1"/>
          </p:nvPr>
        </p:nvSpPr>
        <p:spPr bwMode="gray">
          <a:xfrm>
            <a:off x="2133416" y="5445614"/>
            <a:ext cx="9717469" cy="791817"/>
          </a:xfrm>
        </p:spPr>
        <p:txBody>
          <a:bodyPr lIns="0" tIns="54000">
            <a:noAutofit/>
          </a:bodyPr>
          <a:lstStyle>
            <a:lvl1pPr marL="0" indent="0">
              <a:spcBef>
                <a:spcPts val="0"/>
              </a:spcBef>
              <a:spcAft>
                <a:spcPts val="0"/>
              </a:spcAft>
              <a:buFont typeface="Arial" panose="020B0604020202020204" pitchFamily="34" charset="0"/>
              <a:buNone/>
              <a:defRPr sz="1600" b="0">
                <a:solidFill>
                  <a:schemeClr val="tx1"/>
                </a:solidFill>
              </a:defRPr>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vl6pPr marL="0" indent="0">
              <a:spcBef>
                <a:spcPts val="0"/>
              </a:spcBef>
              <a:spcAft>
                <a:spcPts val="0"/>
              </a:spcAft>
              <a:buNone/>
              <a:defRPr/>
            </a:lvl6pPr>
            <a:lvl7pPr marL="0" indent="0">
              <a:spcBef>
                <a:spcPts val="0"/>
              </a:spcBef>
              <a:spcAft>
                <a:spcPts val="0"/>
              </a:spcAft>
              <a:buNone/>
              <a:defRPr/>
            </a:lvl7pPr>
            <a:lvl8pPr marL="0" indent="0">
              <a:spcBef>
                <a:spcPts val="0"/>
              </a:spcBef>
              <a:spcAft>
                <a:spcPts val="0"/>
              </a:spcAft>
              <a:buNone/>
              <a:defRPr/>
            </a:lvl8pPr>
            <a:lvl9pPr marL="0" indent="0">
              <a:spcBef>
                <a:spcPts val="0"/>
              </a:spcBef>
              <a:spcAft>
                <a:spcPts val="0"/>
              </a:spcAft>
              <a:buNone/>
              <a:defRPr/>
            </a:lvl9pPr>
          </a:lstStyle>
          <a:p>
            <a:pPr lvl="0"/>
            <a:r>
              <a:rPr lang="en-US" dirty="0"/>
              <a:t>Author</a:t>
            </a:r>
            <a:br>
              <a:rPr lang="en-US" dirty="0"/>
            </a:br>
            <a:r>
              <a:rPr lang="en-US" dirty="0"/>
              <a:t>Date and place</a:t>
            </a:r>
          </a:p>
        </p:txBody>
      </p:sp>
      <p:pic>
        <p:nvPicPr>
          <p:cNvPr id="39" name="Logo">
            <a:extLst>
              <a:ext uri="{FF2B5EF4-FFF2-40B4-BE49-F238E27FC236}">
                <a16:creationId xmlns:a16="http://schemas.microsoft.com/office/drawing/2014/main" id="{81413571-8038-4D6B-9A02-5B9AF97FD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9837284" y="6281743"/>
            <a:ext cx="2015475" cy="368492"/>
          </a:xfrm>
          <a:prstGeom prst="rect">
            <a:avLst/>
          </a:prstGeom>
        </p:spPr>
      </p:pic>
      <p:pic>
        <p:nvPicPr>
          <p:cNvPr id="6" name="Picture 5"/>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Lst>
          </a:blip>
          <a:srcRect t="47479" b="6163"/>
          <a:stretch/>
        </p:blipFill>
        <p:spPr>
          <a:xfrm>
            <a:off x="122237" y="117475"/>
            <a:ext cx="11950702" cy="3725165"/>
          </a:xfrm>
          <a:prstGeom prst="rect">
            <a:avLst/>
          </a:prstGeom>
        </p:spPr>
      </p:pic>
      <p:pic>
        <p:nvPicPr>
          <p:cNvPr id="18" name="TitleClaim">
            <a:extLst>
              <a:ext uri="{FF2B5EF4-FFF2-40B4-BE49-F238E27FC236}">
                <a16:creationId xmlns:a16="http://schemas.microsoft.com/office/drawing/2014/main" id="{2A9005D0-5610-45A3-A10A-B03CE11F97FF}"/>
              </a:ext>
            </a:extLst>
          </p:cNvPr>
          <p:cNvPicPr>
            <a:picLocks noChangeAspect="1"/>
          </p:cNvPicPr>
          <p:nvPr>
            <p:custDataLst>
              <p:tags r:id="rId2"/>
            </p:custDataLst>
          </p:nvPr>
        </p:nvPicPr>
        <p:blipFill>
          <a:blip r:embed="rId6"/>
          <a:srcRect/>
          <a:stretch>
            <a:fillRect/>
          </a:stretch>
        </p:blipFill>
        <p:spPr bwMode="gray">
          <a:xfrm>
            <a:off x="10448765" y="333825"/>
            <a:ext cx="1410287" cy="706385"/>
          </a:xfrm>
          <a:prstGeom prst="rect">
            <a:avLst/>
          </a:prstGeom>
          <a:noFill/>
          <a:ln w="9525">
            <a:noFill/>
            <a:miter lim="800000"/>
            <a:headEnd/>
            <a:tailEnd/>
          </a:ln>
        </p:spPr>
      </p:pic>
    </p:spTree>
    <p:extLst>
      <p:ext uri="{BB962C8B-B14F-4D97-AF65-F5344CB8AC3E}">
        <p14:creationId xmlns:p14="http://schemas.microsoft.com/office/powerpoint/2010/main" val="2021899985"/>
      </p:ext>
    </p:extLst>
  </p:cSld>
  <p:clrMapOvr>
    <a:masterClrMapping/>
  </p:clrMapOvr>
  <p:transition spd="slow"/>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full siz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smtClean="0"/>
              <a:t>Click to edit Master title style</a:t>
            </a:r>
            <a:endParaRPr lang="en-GB"/>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11515901"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1">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11515901" cy="4503837"/>
          </a:xfrm>
        </p:spPr>
        <p:txBody>
          <a:bodyPr/>
          <a:lstStyle>
            <a:lvl1pPr marL="0" indent="0">
              <a:buNone/>
              <a:defRPr/>
            </a:lvl1pPr>
          </a:lstStyle>
          <a:p>
            <a:r>
              <a:rPr lang="en-US" smtClean="0"/>
              <a:t>Click icon to add chart</a:t>
            </a:r>
            <a:endParaRPr lang="en-GB" dirty="0"/>
          </a:p>
        </p:txBody>
      </p:sp>
    </p:spTree>
    <p:extLst>
      <p:ext uri="{BB962C8B-B14F-4D97-AF65-F5344CB8AC3E}">
        <p14:creationId xmlns:p14="http://schemas.microsoft.com/office/powerpoint/2010/main" val="359412698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left 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smtClean="0"/>
              <a:t>Click to edit Master title style</a:t>
            </a:r>
            <a:endParaRPr lang="en-GB"/>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3">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5615113" cy="4503837"/>
          </a:xfrm>
        </p:spPr>
        <p:txBody>
          <a:bodyPr/>
          <a:lstStyle>
            <a:lvl1pPr marL="0" indent="0">
              <a:buNone/>
              <a:defRPr/>
            </a:lvl1pPr>
          </a:lstStyle>
          <a:p>
            <a:r>
              <a:rPr lang="en-US" smtClean="0"/>
              <a:t>Click icon to add chart</a:t>
            </a:r>
            <a:endParaRPr lang="en-GB" dirty="0"/>
          </a:p>
        </p:txBody>
      </p:sp>
      <p:sp>
        <p:nvSpPr>
          <p:cNvPr id="8" name="Text Placeholder 3">
            <a:extLst>
              <a:ext uri="{FF2B5EF4-FFF2-40B4-BE49-F238E27FC236}">
                <a16:creationId xmlns:a16="http://schemas.microsoft.com/office/drawing/2014/main" id="{AF5C8787-D1DF-4185-9054-02FB27DEB389}"/>
              </a:ext>
            </a:extLst>
          </p:cNvPr>
          <p:cNvSpPr>
            <a:spLocks noGrp="1"/>
          </p:cNvSpPr>
          <p:nvPr>
            <p:ph type="body" sz="quarter" idx="13" hasCustomPrompt="1"/>
          </p:nvPr>
        </p:nvSpPr>
        <p:spPr>
          <a:xfrm>
            <a:off x="623939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12" name="Chart Placeholder 2">
            <a:extLst>
              <a:ext uri="{FF2B5EF4-FFF2-40B4-BE49-F238E27FC236}">
                <a16:creationId xmlns:a16="http://schemas.microsoft.com/office/drawing/2014/main" id="{4F0D93FE-C61F-4D74-833B-15C29D807465}"/>
              </a:ext>
            </a:extLst>
          </p:cNvPr>
          <p:cNvSpPr>
            <a:spLocks noGrp="1"/>
          </p:cNvSpPr>
          <p:nvPr>
            <p:ph type="chart" sz="quarter" idx="15"/>
          </p:nvPr>
        </p:nvSpPr>
        <p:spPr>
          <a:xfrm>
            <a:off x="6238839" y="1733149"/>
            <a:ext cx="5615113" cy="4503837"/>
          </a:xfrm>
        </p:spPr>
        <p:txBody>
          <a:bodyPr/>
          <a:lstStyle>
            <a:lvl1pPr marL="0" indent="0">
              <a:buNone/>
              <a:defRPr/>
            </a:lvl1pPr>
          </a:lstStyle>
          <a:p>
            <a:r>
              <a:rPr lang="en-US" smtClean="0"/>
              <a:t>Click icon to add chart</a:t>
            </a:r>
            <a:endParaRPr lang="en-GB" dirty="0"/>
          </a:p>
        </p:txBody>
      </p:sp>
    </p:spTree>
    <p:extLst>
      <p:ext uri="{BB962C8B-B14F-4D97-AF65-F5344CB8AC3E}">
        <p14:creationId xmlns:p14="http://schemas.microsoft.com/office/powerpoint/2010/main" val="327028860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smtClean="0"/>
              <a:t>Click to edit Master title style</a:t>
            </a:r>
            <a:endParaRPr lang="en-GB"/>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4">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5615113" cy="4503837"/>
          </a:xfrm>
        </p:spPr>
        <p:txBody>
          <a:bodyPr/>
          <a:lstStyle>
            <a:lvl1pPr marL="0" indent="0">
              <a:buNone/>
              <a:defRPr/>
            </a:lvl1pPr>
          </a:lstStyle>
          <a:p>
            <a:r>
              <a:rPr lang="en-US" smtClean="0"/>
              <a:t>Click icon to add chart</a:t>
            </a:r>
            <a:endParaRPr lang="en-GB" dirty="0"/>
          </a:p>
        </p:txBody>
      </p:sp>
      <p:sp>
        <p:nvSpPr>
          <p:cNvPr id="5" name="Text Placeholder 4">
            <a:extLst>
              <a:ext uri="{FF2B5EF4-FFF2-40B4-BE49-F238E27FC236}">
                <a16:creationId xmlns:a16="http://schemas.microsoft.com/office/drawing/2014/main" id="{13260B57-5970-4872-B2B8-9BB7CC84A9E0}"/>
              </a:ext>
            </a:extLst>
          </p:cNvPr>
          <p:cNvSpPr>
            <a:spLocks noGrp="1"/>
          </p:cNvSpPr>
          <p:nvPr>
            <p:ph type="body" sz="quarter" idx="13"/>
          </p:nvPr>
        </p:nvSpPr>
        <p:spPr>
          <a:xfrm>
            <a:off x="6238839" y="1733149"/>
            <a:ext cx="5615113" cy="45038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77284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harts left / 2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smtClean="0"/>
              <a:t>Click to edit Master title style</a:t>
            </a:r>
            <a:endParaRPr lang="en-GB" dirty="0"/>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5">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5615113" cy="2036868"/>
          </a:xfrm>
        </p:spPr>
        <p:txBody>
          <a:bodyPr/>
          <a:lstStyle>
            <a:lvl1pPr marL="0" indent="0">
              <a:buNone/>
              <a:defRPr/>
            </a:lvl1pPr>
          </a:lstStyle>
          <a:p>
            <a:r>
              <a:rPr lang="en-US" smtClean="0"/>
              <a:t>Click icon to add chart</a:t>
            </a:r>
            <a:endParaRPr lang="en-GB" dirty="0"/>
          </a:p>
        </p:txBody>
      </p:sp>
      <p:sp>
        <p:nvSpPr>
          <p:cNvPr id="5" name="Text Placeholder 4">
            <a:extLst>
              <a:ext uri="{FF2B5EF4-FFF2-40B4-BE49-F238E27FC236}">
                <a16:creationId xmlns:a16="http://schemas.microsoft.com/office/drawing/2014/main" id="{13260B57-5970-4872-B2B8-9BB7CC84A9E0}"/>
              </a:ext>
            </a:extLst>
          </p:cNvPr>
          <p:cNvSpPr>
            <a:spLocks noGrp="1"/>
          </p:cNvSpPr>
          <p:nvPr>
            <p:ph type="body" sz="quarter" idx="13"/>
          </p:nvPr>
        </p:nvSpPr>
        <p:spPr>
          <a:xfrm>
            <a:off x="6238839" y="1733149"/>
            <a:ext cx="5615113" cy="20368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3">
            <a:extLst>
              <a:ext uri="{FF2B5EF4-FFF2-40B4-BE49-F238E27FC236}">
                <a16:creationId xmlns:a16="http://schemas.microsoft.com/office/drawing/2014/main" id="{74A1A031-226E-4EC7-A844-90EFFE7AC0D2}"/>
              </a:ext>
            </a:extLst>
          </p:cNvPr>
          <p:cNvSpPr>
            <a:spLocks noGrp="1"/>
          </p:cNvSpPr>
          <p:nvPr>
            <p:ph type="body" sz="quarter" idx="14" hasCustomPrompt="1"/>
          </p:nvPr>
        </p:nvSpPr>
        <p:spPr>
          <a:xfrm>
            <a:off x="338050" y="3882816"/>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11" name="Chart Placeholder 6">
            <a:extLst>
              <a:ext uri="{FF2B5EF4-FFF2-40B4-BE49-F238E27FC236}">
                <a16:creationId xmlns:a16="http://schemas.microsoft.com/office/drawing/2014/main" id="{70846523-90E9-46AF-88C0-783BD03FC204}"/>
              </a:ext>
            </a:extLst>
          </p:cNvPr>
          <p:cNvSpPr>
            <a:spLocks noGrp="1"/>
          </p:cNvSpPr>
          <p:nvPr>
            <p:ph type="chart" sz="quarter" idx="16"/>
          </p:nvPr>
        </p:nvSpPr>
        <p:spPr>
          <a:xfrm>
            <a:off x="338050" y="4200118"/>
            <a:ext cx="5615113" cy="2036868"/>
          </a:xfrm>
        </p:spPr>
        <p:txBody>
          <a:bodyPr/>
          <a:lstStyle>
            <a:lvl1pPr marL="0" indent="0">
              <a:buNone/>
              <a:defRPr/>
            </a:lvl1pPr>
          </a:lstStyle>
          <a:p>
            <a:r>
              <a:rPr lang="en-US" smtClean="0"/>
              <a:t>Click icon to add chart</a:t>
            </a:r>
            <a:endParaRPr lang="en-GB" dirty="0"/>
          </a:p>
        </p:txBody>
      </p:sp>
      <p:sp>
        <p:nvSpPr>
          <p:cNvPr id="17" name="Text Placeholder 4">
            <a:extLst>
              <a:ext uri="{FF2B5EF4-FFF2-40B4-BE49-F238E27FC236}">
                <a16:creationId xmlns:a16="http://schemas.microsoft.com/office/drawing/2014/main" id="{551A1BC8-F720-4AC1-A46F-F1A545A0C41D}"/>
              </a:ext>
            </a:extLst>
          </p:cNvPr>
          <p:cNvSpPr>
            <a:spLocks noGrp="1"/>
          </p:cNvSpPr>
          <p:nvPr>
            <p:ph type="body" sz="quarter" idx="17"/>
          </p:nvPr>
        </p:nvSpPr>
        <p:spPr>
          <a:xfrm>
            <a:off x="6238839" y="4200118"/>
            <a:ext cx="5615113" cy="20368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99041661"/>
      </p:ext>
    </p:extLst>
  </p:cSld>
  <p:clrMapOvr>
    <a:masterClrMapping/>
  </p:clrMapOvr>
  <p:transition spd="slow"/>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DF6E1CD0-5621-4135-BC25-91B182A83135}"/>
              </a:ext>
            </a:extLst>
          </p:cNvPr>
          <p:cNvGraphicFramePr>
            <a:graphicFrameLocks noChangeAspect="1"/>
          </p:cNvGraphicFramePr>
          <p:nvPr>
            <p:extLst>
              <p:ext uri="{D42A27DB-BD31-4B8C-83A1-F6EECF244321}">
                <p14:modId xmlns:p14="http://schemas.microsoft.com/office/powerpoint/2010/main" val="8592469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 name="think-cell Folie" r:id="rId3" imgW="359" imgH="358" progId="TCLayout.ActiveDocument.1">
                  <p:embed/>
                </p:oleObj>
              </mc:Choice>
              <mc:Fallback>
                <p:oleObj name="think-cell Folie" r:id="rId3" imgW="359" imgH="358" progId="TCLayout.ActiveDocument.1">
                  <p:embed/>
                  <p:pic>
                    <p:nvPicPr>
                      <p:cNvPr id="2" name="Objekt 1" hidden="1">
                        <a:extLst>
                          <a:ext uri="{FF2B5EF4-FFF2-40B4-BE49-F238E27FC236}">
                            <a16:creationId xmlns:a16="http://schemas.microsoft.com/office/drawing/2014/main" id="{DF6E1CD0-5621-4135-BC25-91B182A831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19" name="Group 19">
            <a:extLst>
              <a:ext uri="{FF2B5EF4-FFF2-40B4-BE49-F238E27FC236}">
                <a16:creationId xmlns:a16="http://schemas.microsoft.com/office/drawing/2014/main" id="{A24D2DC2-7541-40BE-A14E-68814A38A5CA}"/>
              </a:ext>
            </a:extLst>
          </p:cNvPr>
          <p:cNvGrpSpPr/>
          <p:nvPr/>
        </p:nvGrpSpPr>
        <p:grpSpPr bwMode="gray">
          <a:xfrm>
            <a:off x="10990733" y="6486253"/>
            <a:ext cx="864407" cy="184378"/>
            <a:chOff x="10541000" y="6489700"/>
            <a:chExt cx="1301750" cy="252413"/>
          </a:xfrm>
        </p:grpSpPr>
        <p:sp>
          <p:nvSpPr>
            <p:cNvPr id="20" name="Freeform 5">
              <a:extLst>
                <a:ext uri="{FF2B5EF4-FFF2-40B4-BE49-F238E27FC236}">
                  <a16:creationId xmlns:a16="http://schemas.microsoft.com/office/drawing/2014/main" id="{7535BF74-CC89-43B3-AC86-71F52F7BB70B}"/>
                </a:ext>
              </a:extLst>
            </p:cNvPr>
            <p:cNvSpPr>
              <a:spLocks/>
            </p:cNvSpPr>
            <p:nvPr userDrawn="1"/>
          </p:nvSpPr>
          <p:spPr bwMode="gray">
            <a:xfrm>
              <a:off x="10541000" y="6489700"/>
              <a:ext cx="117475" cy="249238"/>
            </a:xfrm>
            <a:custGeom>
              <a:avLst/>
              <a:gdLst>
                <a:gd name="T0" fmla="*/ 0 w 512"/>
                <a:gd name="T1" fmla="*/ 1078 h 1078"/>
                <a:gd name="T2" fmla="*/ 68 w 512"/>
                <a:gd name="T3" fmla="*/ 1078 h 1078"/>
                <a:gd name="T4" fmla="*/ 105 w 512"/>
                <a:gd name="T5" fmla="*/ 749 h 1078"/>
                <a:gd name="T6" fmla="*/ 318 w 512"/>
                <a:gd name="T7" fmla="*/ 479 h 1078"/>
                <a:gd name="T8" fmla="*/ 427 w 512"/>
                <a:gd name="T9" fmla="*/ 690 h 1078"/>
                <a:gd name="T10" fmla="*/ 383 w 512"/>
                <a:gd name="T11" fmla="*/ 1078 h 1078"/>
                <a:gd name="T12" fmla="*/ 452 w 512"/>
                <a:gd name="T13" fmla="*/ 1078 h 1078"/>
                <a:gd name="T14" fmla="*/ 496 w 512"/>
                <a:gd name="T15" fmla="*/ 686 h 1078"/>
                <a:gd name="T16" fmla="*/ 327 w 512"/>
                <a:gd name="T17" fmla="*/ 402 h 1078"/>
                <a:gd name="T18" fmla="*/ 132 w 512"/>
                <a:gd name="T19" fmla="*/ 535 h 1078"/>
                <a:gd name="T20" fmla="*/ 129 w 512"/>
                <a:gd name="T21" fmla="*/ 535 h 1078"/>
                <a:gd name="T22" fmla="*/ 189 w 512"/>
                <a:gd name="T23" fmla="*/ 0 h 1078"/>
                <a:gd name="T24" fmla="*/ 121 w 512"/>
                <a:gd name="T25" fmla="*/ 0 h 1078"/>
                <a:gd name="T26" fmla="*/ 0 w 512"/>
                <a:gd name="T27" fmla="*/ 1078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078">
                  <a:moveTo>
                    <a:pt x="0" y="1078"/>
                  </a:moveTo>
                  <a:cubicBezTo>
                    <a:pt x="68" y="1078"/>
                    <a:pt x="68" y="1078"/>
                    <a:pt x="68" y="1078"/>
                  </a:cubicBezTo>
                  <a:cubicBezTo>
                    <a:pt x="105" y="749"/>
                    <a:pt x="105" y="749"/>
                    <a:pt x="105" y="749"/>
                  </a:cubicBezTo>
                  <a:cubicBezTo>
                    <a:pt x="126" y="568"/>
                    <a:pt x="217" y="479"/>
                    <a:pt x="318" y="479"/>
                  </a:cubicBezTo>
                  <a:cubicBezTo>
                    <a:pt x="426" y="479"/>
                    <a:pt x="439" y="583"/>
                    <a:pt x="427" y="690"/>
                  </a:cubicBezTo>
                  <a:cubicBezTo>
                    <a:pt x="383" y="1078"/>
                    <a:pt x="383" y="1078"/>
                    <a:pt x="383" y="1078"/>
                  </a:cubicBezTo>
                  <a:cubicBezTo>
                    <a:pt x="452" y="1078"/>
                    <a:pt x="452" y="1078"/>
                    <a:pt x="452" y="1078"/>
                  </a:cubicBezTo>
                  <a:cubicBezTo>
                    <a:pt x="496" y="686"/>
                    <a:pt x="496" y="686"/>
                    <a:pt x="496" y="686"/>
                  </a:cubicBezTo>
                  <a:cubicBezTo>
                    <a:pt x="512" y="542"/>
                    <a:pt x="491" y="402"/>
                    <a:pt x="327" y="402"/>
                  </a:cubicBezTo>
                  <a:cubicBezTo>
                    <a:pt x="241" y="402"/>
                    <a:pt x="167" y="462"/>
                    <a:pt x="132" y="535"/>
                  </a:cubicBezTo>
                  <a:cubicBezTo>
                    <a:pt x="129" y="535"/>
                    <a:pt x="129" y="535"/>
                    <a:pt x="129" y="535"/>
                  </a:cubicBezTo>
                  <a:cubicBezTo>
                    <a:pt x="189" y="0"/>
                    <a:pt x="189" y="0"/>
                    <a:pt x="189" y="0"/>
                  </a:cubicBezTo>
                  <a:cubicBezTo>
                    <a:pt x="121" y="0"/>
                    <a:pt x="121" y="0"/>
                    <a:pt x="121" y="0"/>
                  </a:cubicBezTo>
                  <a:cubicBezTo>
                    <a:pt x="0" y="1078"/>
                    <a:pt x="0" y="1078"/>
                    <a:pt x="0" y="10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21" name="Freeform 6">
              <a:extLst>
                <a:ext uri="{FF2B5EF4-FFF2-40B4-BE49-F238E27FC236}">
                  <a16:creationId xmlns:a16="http://schemas.microsoft.com/office/drawing/2014/main" id="{210D90EE-AAE9-46BF-B6F6-30922D928391}"/>
                </a:ext>
              </a:extLst>
            </p:cNvPr>
            <p:cNvSpPr>
              <a:spLocks noEditPoints="1"/>
            </p:cNvSpPr>
            <p:nvPr userDrawn="1"/>
          </p:nvSpPr>
          <p:spPr bwMode="gray">
            <a:xfrm>
              <a:off x="10669588" y="6581775"/>
              <a:ext cx="114300" cy="160338"/>
            </a:xfrm>
            <a:custGeom>
              <a:avLst/>
              <a:gdLst>
                <a:gd name="T0" fmla="*/ 479 w 497"/>
                <a:gd name="T1" fmla="*/ 239 h 694"/>
                <a:gd name="T2" fmla="*/ 295 w 497"/>
                <a:gd name="T3" fmla="*/ 0 h 694"/>
                <a:gd name="T4" fmla="*/ 84 w 497"/>
                <a:gd name="T5" fmla="*/ 93 h 694"/>
                <a:gd name="T6" fmla="*/ 117 w 497"/>
                <a:gd name="T7" fmla="*/ 152 h 694"/>
                <a:gd name="T8" fmla="*/ 287 w 497"/>
                <a:gd name="T9" fmla="*/ 77 h 694"/>
                <a:gd name="T10" fmla="*/ 417 w 497"/>
                <a:gd name="T11" fmla="*/ 237 h 694"/>
                <a:gd name="T12" fmla="*/ 413 w 497"/>
                <a:gd name="T13" fmla="*/ 277 h 694"/>
                <a:gd name="T14" fmla="*/ 333 w 497"/>
                <a:gd name="T15" fmla="*/ 277 h 694"/>
                <a:gd name="T16" fmla="*/ 16 w 497"/>
                <a:gd name="T17" fmla="*/ 498 h 694"/>
                <a:gd name="T18" fmla="*/ 180 w 497"/>
                <a:gd name="T19" fmla="*/ 694 h 694"/>
                <a:gd name="T20" fmla="*/ 379 w 497"/>
                <a:gd name="T21" fmla="*/ 569 h 694"/>
                <a:gd name="T22" fmla="*/ 381 w 497"/>
                <a:gd name="T23" fmla="*/ 569 h 694"/>
                <a:gd name="T24" fmla="*/ 376 w 497"/>
                <a:gd name="T25" fmla="*/ 676 h 694"/>
                <a:gd name="T26" fmla="*/ 440 w 497"/>
                <a:gd name="T27" fmla="*/ 676 h 694"/>
                <a:gd name="T28" fmla="*/ 460 w 497"/>
                <a:gd name="T29" fmla="*/ 400 h 694"/>
                <a:gd name="T30" fmla="*/ 479 w 497"/>
                <a:gd name="T31" fmla="*/ 239 h 694"/>
                <a:gd name="T32" fmla="*/ 405 w 497"/>
                <a:gd name="T33" fmla="*/ 346 h 694"/>
                <a:gd name="T34" fmla="*/ 400 w 497"/>
                <a:gd name="T35" fmla="*/ 390 h 694"/>
                <a:gd name="T36" fmla="*/ 191 w 497"/>
                <a:gd name="T37" fmla="*/ 617 h 694"/>
                <a:gd name="T38" fmla="*/ 85 w 497"/>
                <a:gd name="T39" fmla="*/ 494 h 694"/>
                <a:gd name="T40" fmla="*/ 330 w 497"/>
                <a:gd name="T41" fmla="*/ 346 h 694"/>
                <a:gd name="T42" fmla="*/ 405 w 497"/>
                <a:gd name="T43" fmla="*/ 3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694">
                  <a:moveTo>
                    <a:pt x="479" y="239"/>
                  </a:moveTo>
                  <a:cubicBezTo>
                    <a:pt x="497" y="72"/>
                    <a:pt x="423" y="0"/>
                    <a:pt x="295" y="0"/>
                  </a:cubicBezTo>
                  <a:cubicBezTo>
                    <a:pt x="227" y="0"/>
                    <a:pt x="141" y="33"/>
                    <a:pt x="84" y="93"/>
                  </a:cubicBezTo>
                  <a:cubicBezTo>
                    <a:pt x="117" y="152"/>
                    <a:pt x="117" y="152"/>
                    <a:pt x="117" y="152"/>
                  </a:cubicBezTo>
                  <a:cubicBezTo>
                    <a:pt x="170" y="102"/>
                    <a:pt x="225" y="77"/>
                    <a:pt x="287" y="77"/>
                  </a:cubicBezTo>
                  <a:cubicBezTo>
                    <a:pt x="371" y="77"/>
                    <a:pt x="430" y="123"/>
                    <a:pt x="417" y="237"/>
                  </a:cubicBezTo>
                  <a:cubicBezTo>
                    <a:pt x="413" y="277"/>
                    <a:pt x="413" y="277"/>
                    <a:pt x="413" y="277"/>
                  </a:cubicBezTo>
                  <a:cubicBezTo>
                    <a:pt x="333" y="277"/>
                    <a:pt x="333" y="277"/>
                    <a:pt x="333" y="277"/>
                  </a:cubicBezTo>
                  <a:cubicBezTo>
                    <a:pt x="229" y="277"/>
                    <a:pt x="38" y="297"/>
                    <a:pt x="16" y="498"/>
                  </a:cubicBezTo>
                  <a:cubicBezTo>
                    <a:pt x="0" y="638"/>
                    <a:pt x="90" y="694"/>
                    <a:pt x="180" y="694"/>
                  </a:cubicBezTo>
                  <a:cubicBezTo>
                    <a:pt x="269" y="694"/>
                    <a:pt x="330" y="654"/>
                    <a:pt x="379" y="569"/>
                  </a:cubicBezTo>
                  <a:cubicBezTo>
                    <a:pt x="381" y="569"/>
                    <a:pt x="381" y="569"/>
                    <a:pt x="381" y="569"/>
                  </a:cubicBezTo>
                  <a:cubicBezTo>
                    <a:pt x="377" y="607"/>
                    <a:pt x="375" y="644"/>
                    <a:pt x="376" y="676"/>
                  </a:cubicBezTo>
                  <a:cubicBezTo>
                    <a:pt x="440" y="676"/>
                    <a:pt x="440" y="676"/>
                    <a:pt x="440" y="676"/>
                  </a:cubicBezTo>
                  <a:cubicBezTo>
                    <a:pt x="440" y="601"/>
                    <a:pt x="446" y="528"/>
                    <a:pt x="460" y="400"/>
                  </a:cubicBezTo>
                  <a:cubicBezTo>
                    <a:pt x="479" y="239"/>
                    <a:pt x="479" y="239"/>
                    <a:pt x="479" y="239"/>
                  </a:cubicBezTo>
                  <a:close/>
                  <a:moveTo>
                    <a:pt x="405" y="346"/>
                  </a:moveTo>
                  <a:cubicBezTo>
                    <a:pt x="400" y="390"/>
                    <a:pt x="400" y="390"/>
                    <a:pt x="400" y="390"/>
                  </a:cubicBezTo>
                  <a:cubicBezTo>
                    <a:pt x="388" y="500"/>
                    <a:pt x="337" y="617"/>
                    <a:pt x="191" y="617"/>
                  </a:cubicBezTo>
                  <a:cubicBezTo>
                    <a:pt x="134" y="617"/>
                    <a:pt x="76" y="575"/>
                    <a:pt x="85" y="494"/>
                  </a:cubicBezTo>
                  <a:cubicBezTo>
                    <a:pt x="97" y="381"/>
                    <a:pt x="215" y="346"/>
                    <a:pt x="330" y="346"/>
                  </a:cubicBezTo>
                  <a:cubicBezTo>
                    <a:pt x="405" y="346"/>
                    <a:pt x="405" y="346"/>
                    <a:pt x="405" y="3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22" name="Freeform 7">
              <a:extLst>
                <a:ext uri="{FF2B5EF4-FFF2-40B4-BE49-F238E27FC236}">
                  <a16:creationId xmlns:a16="http://schemas.microsoft.com/office/drawing/2014/main" id="{30244FEC-458F-4E07-AD3F-27342F1787FC}"/>
                </a:ext>
              </a:extLst>
            </p:cNvPr>
            <p:cNvSpPr>
              <a:spLocks/>
            </p:cNvSpPr>
            <p:nvPr userDrawn="1"/>
          </p:nvSpPr>
          <p:spPr bwMode="gray">
            <a:xfrm>
              <a:off x="10796588" y="6581775"/>
              <a:ext cx="117475" cy="157163"/>
            </a:xfrm>
            <a:custGeom>
              <a:avLst/>
              <a:gdLst>
                <a:gd name="T0" fmla="*/ 0 w 512"/>
                <a:gd name="T1" fmla="*/ 676 h 676"/>
                <a:gd name="T2" fmla="*/ 69 w 512"/>
                <a:gd name="T3" fmla="*/ 676 h 676"/>
                <a:gd name="T4" fmla="*/ 106 w 512"/>
                <a:gd name="T5" fmla="*/ 347 h 676"/>
                <a:gd name="T6" fmla="*/ 319 w 512"/>
                <a:gd name="T7" fmla="*/ 77 h 676"/>
                <a:gd name="T8" fmla="*/ 427 w 512"/>
                <a:gd name="T9" fmla="*/ 288 h 676"/>
                <a:gd name="T10" fmla="*/ 384 w 512"/>
                <a:gd name="T11" fmla="*/ 676 h 676"/>
                <a:gd name="T12" fmla="*/ 452 w 512"/>
                <a:gd name="T13" fmla="*/ 676 h 676"/>
                <a:gd name="T14" fmla="*/ 496 w 512"/>
                <a:gd name="T15" fmla="*/ 284 h 676"/>
                <a:gd name="T16" fmla="*/ 327 w 512"/>
                <a:gd name="T17" fmla="*/ 0 h 676"/>
                <a:gd name="T18" fmla="*/ 132 w 512"/>
                <a:gd name="T19" fmla="*/ 133 h 676"/>
                <a:gd name="T20" fmla="*/ 129 w 512"/>
                <a:gd name="T21" fmla="*/ 133 h 676"/>
                <a:gd name="T22" fmla="*/ 137 w 512"/>
                <a:gd name="T23" fmla="*/ 17 h 676"/>
                <a:gd name="T24" fmla="*/ 69 w 512"/>
                <a:gd name="T25" fmla="*/ 17 h 676"/>
                <a:gd name="T26" fmla="*/ 53 w 512"/>
                <a:gd name="T27" fmla="*/ 203 h 676"/>
                <a:gd name="T28" fmla="*/ 0 w 512"/>
                <a:gd name="T29"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676">
                  <a:moveTo>
                    <a:pt x="0" y="676"/>
                  </a:moveTo>
                  <a:cubicBezTo>
                    <a:pt x="69" y="676"/>
                    <a:pt x="69" y="676"/>
                    <a:pt x="69" y="676"/>
                  </a:cubicBezTo>
                  <a:cubicBezTo>
                    <a:pt x="106" y="347"/>
                    <a:pt x="106" y="347"/>
                    <a:pt x="106" y="347"/>
                  </a:cubicBezTo>
                  <a:cubicBezTo>
                    <a:pt x="126" y="166"/>
                    <a:pt x="217" y="77"/>
                    <a:pt x="319" y="77"/>
                  </a:cubicBezTo>
                  <a:cubicBezTo>
                    <a:pt x="427" y="77"/>
                    <a:pt x="439" y="181"/>
                    <a:pt x="427" y="288"/>
                  </a:cubicBezTo>
                  <a:cubicBezTo>
                    <a:pt x="384" y="676"/>
                    <a:pt x="384" y="676"/>
                    <a:pt x="384" y="676"/>
                  </a:cubicBezTo>
                  <a:cubicBezTo>
                    <a:pt x="452" y="676"/>
                    <a:pt x="452" y="676"/>
                    <a:pt x="452" y="676"/>
                  </a:cubicBezTo>
                  <a:cubicBezTo>
                    <a:pt x="496" y="284"/>
                    <a:pt x="496" y="284"/>
                    <a:pt x="496" y="284"/>
                  </a:cubicBezTo>
                  <a:cubicBezTo>
                    <a:pt x="512" y="140"/>
                    <a:pt x="492" y="0"/>
                    <a:pt x="327" y="0"/>
                  </a:cubicBezTo>
                  <a:cubicBezTo>
                    <a:pt x="242" y="0"/>
                    <a:pt x="168" y="60"/>
                    <a:pt x="132" y="133"/>
                  </a:cubicBezTo>
                  <a:cubicBezTo>
                    <a:pt x="129" y="133"/>
                    <a:pt x="129" y="133"/>
                    <a:pt x="129" y="133"/>
                  </a:cubicBezTo>
                  <a:cubicBezTo>
                    <a:pt x="128" y="120"/>
                    <a:pt x="133" y="66"/>
                    <a:pt x="137" y="17"/>
                  </a:cubicBezTo>
                  <a:cubicBezTo>
                    <a:pt x="69" y="17"/>
                    <a:pt x="69" y="17"/>
                    <a:pt x="69" y="17"/>
                  </a:cubicBezTo>
                  <a:cubicBezTo>
                    <a:pt x="65" y="52"/>
                    <a:pt x="59" y="154"/>
                    <a:pt x="53" y="203"/>
                  </a:cubicBezTo>
                  <a:cubicBezTo>
                    <a:pt x="0" y="676"/>
                    <a:pt x="0" y="676"/>
                    <a:pt x="0" y="6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37" name="Freeform 8">
              <a:extLst>
                <a:ext uri="{FF2B5EF4-FFF2-40B4-BE49-F238E27FC236}">
                  <a16:creationId xmlns:a16="http://schemas.microsoft.com/office/drawing/2014/main" id="{049337A0-78C6-4389-85AF-FD9FE52F249F}"/>
                </a:ext>
              </a:extLst>
            </p:cNvPr>
            <p:cNvSpPr>
              <a:spLocks/>
            </p:cNvSpPr>
            <p:nvPr userDrawn="1"/>
          </p:nvSpPr>
          <p:spPr bwMode="gray">
            <a:xfrm>
              <a:off x="10928350" y="6581775"/>
              <a:ext cx="117475" cy="157163"/>
            </a:xfrm>
            <a:custGeom>
              <a:avLst/>
              <a:gdLst>
                <a:gd name="T0" fmla="*/ 0 w 512"/>
                <a:gd name="T1" fmla="*/ 676 h 676"/>
                <a:gd name="T2" fmla="*/ 69 w 512"/>
                <a:gd name="T3" fmla="*/ 676 h 676"/>
                <a:gd name="T4" fmla="*/ 106 w 512"/>
                <a:gd name="T5" fmla="*/ 347 h 676"/>
                <a:gd name="T6" fmla="*/ 319 w 512"/>
                <a:gd name="T7" fmla="*/ 77 h 676"/>
                <a:gd name="T8" fmla="*/ 427 w 512"/>
                <a:gd name="T9" fmla="*/ 288 h 676"/>
                <a:gd name="T10" fmla="*/ 384 w 512"/>
                <a:gd name="T11" fmla="*/ 676 h 676"/>
                <a:gd name="T12" fmla="*/ 452 w 512"/>
                <a:gd name="T13" fmla="*/ 676 h 676"/>
                <a:gd name="T14" fmla="*/ 496 w 512"/>
                <a:gd name="T15" fmla="*/ 284 h 676"/>
                <a:gd name="T16" fmla="*/ 327 w 512"/>
                <a:gd name="T17" fmla="*/ 0 h 676"/>
                <a:gd name="T18" fmla="*/ 132 w 512"/>
                <a:gd name="T19" fmla="*/ 133 h 676"/>
                <a:gd name="T20" fmla="*/ 129 w 512"/>
                <a:gd name="T21" fmla="*/ 133 h 676"/>
                <a:gd name="T22" fmla="*/ 137 w 512"/>
                <a:gd name="T23" fmla="*/ 17 h 676"/>
                <a:gd name="T24" fmla="*/ 69 w 512"/>
                <a:gd name="T25" fmla="*/ 17 h 676"/>
                <a:gd name="T26" fmla="*/ 53 w 512"/>
                <a:gd name="T27" fmla="*/ 203 h 676"/>
                <a:gd name="T28" fmla="*/ 0 w 512"/>
                <a:gd name="T29"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676">
                  <a:moveTo>
                    <a:pt x="0" y="676"/>
                  </a:moveTo>
                  <a:cubicBezTo>
                    <a:pt x="69" y="676"/>
                    <a:pt x="69" y="676"/>
                    <a:pt x="69" y="676"/>
                  </a:cubicBezTo>
                  <a:cubicBezTo>
                    <a:pt x="106" y="347"/>
                    <a:pt x="106" y="347"/>
                    <a:pt x="106" y="347"/>
                  </a:cubicBezTo>
                  <a:cubicBezTo>
                    <a:pt x="126" y="166"/>
                    <a:pt x="217" y="77"/>
                    <a:pt x="319" y="77"/>
                  </a:cubicBezTo>
                  <a:cubicBezTo>
                    <a:pt x="427" y="77"/>
                    <a:pt x="439" y="181"/>
                    <a:pt x="427" y="288"/>
                  </a:cubicBezTo>
                  <a:cubicBezTo>
                    <a:pt x="384" y="676"/>
                    <a:pt x="384" y="676"/>
                    <a:pt x="384" y="676"/>
                  </a:cubicBezTo>
                  <a:cubicBezTo>
                    <a:pt x="452" y="676"/>
                    <a:pt x="452" y="676"/>
                    <a:pt x="452" y="676"/>
                  </a:cubicBezTo>
                  <a:cubicBezTo>
                    <a:pt x="496" y="284"/>
                    <a:pt x="496" y="284"/>
                    <a:pt x="496" y="284"/>
                  </a:cubicBezTo>
                  <a:cubicBezTo>
                    <a:pt x="512" y="140"/>
                    <a:pt x="492" y="0"/>
                    <a:pt x="327" y="0"/>
                  </a:cubicBezTo>
                  <a:cubicBezTo>
                    <a:pt x="242" y="0"/>
                    <a:pt x="168" y="60"/>
                    <a:pt x="132" y="133"/>
                  </a:cubicBezTo>
                  <a:cubicBezTo>
                    <a:pt x="129" y="133"/>
                    <a:pt x="129" y="133"/>
                    <a:pt x="129" y="133"/>
                  </a:cubicBezTo>
                  <a:cubicBezTo>
                    <a:pt x="128" y="120"/>
                    <a:pt x="133" y="66"/>
                    <a:pt x="137" y="17"/>
                  </a:cubicBezTo>
                  <a:cubicBezTo>
                    <a:pt x="69" y="17"/>
                    <a:pt x="69" y="17"/>
                    <a:pt x="69" y="17"/>
                  </a:cubicBezTo>
                  <a:cubicBezTo>
                    <a:pt x="65" y="52"/>
                    <a:pt x="59" y="154"/>
                    <a:pt x="53" y="203"/>
                  </a:cubicBezTo>
                  <a:cubicBezTo>
                    <a:pt x="0" y="676"/>
                    <a:pt x="0" y="676"/>
                    <a:pt x="0" y="6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38" name="Freeform 9">
              <a:extLst>
                <a:ext uri="{FF2B5EF4-FFF2-40B4-BE49-F238E27FC236}">
                  <a16:creationId xmlns:a16="http://schemas.microsoft.com/office/drawing/2014/main" id="{D01EFCF3-AF7B-4A1F-B852-9CDBA2873F48}"/>
                </a:ext>
              </a:extLst>
            </p:cNvPr>
            <p:cNvSpPr>
              <a:spLocks noEditPoints="1"/>
            </p:cNvSpPr>
            <p:nvPr userDrawn="1"/>
          </p:nvSpPr>
          <p:spPr bwMode="gray">
            <a:xfrm>
              <a:off x="11058525" y="6581775"/>
              <a:ext cx="136525" cy="160338"/>
            </a:xfrm>
            <a:custGeom>
              <a:avLst/>
              <a:gdLst>
                <a:gd name="T0" fmla="*/ 23 w 600"/>
                <a:gd name="T1" fmla="*/ 347 h 694"/>
                <a:gd name="T2" fmla="*/ 261 w 600"/>
                <a:gd name="T3" fmla="*/ 694 h 694"/>
                <a:gd name="T4" fmla="*/ 577 w 600"/>
                <a:gd name="T5" fmla="*/ 347 h 694"/>
                <a:gd name="T6" fmla="*/ 339 w 600"/>
                <a:gd name="T7" fmla="*/ 0 h 694"/>
                <a:gd name="T8" fmla="*/ 23 w 600"/>
                <a:gd name="T9" fmla="*/ 347 h 694"/>
                <a:gd name="T10" fmla="*/ 91 w 600"/>
                <a:gd name="T11" fmla="*/ 347 h 694"/>
                <a:gd name="T12" fmla="*/ 330 w 600"/>
                <a:gd name="T13" fmla="*/ 77 h 694"/>
                <a:gd name="T14" fmla="*/ 509 w 600"/>
                <a:gd name="T15" fmla="*/ 347 h 694"/>
                <a:gd name="T16" fmla="*/ 269 w 600"/>
                <a:gd name="T17" fmla="*/ 617 h 694"/>
                <a:gd name="T18" fmla="*/ 91 w 600"/>
                <a:gd name="T19" fmla="*/ 34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94">
                  <a:moveTo>
                    <a:pt x="23" y="347"/>
                  </a:moveTo>
                  <a:cubicBezTo>
                    <a:pt x="0" y="548"/>
                    <a:pt x="99" y="694"/>
                    <a:pt x="261" y="694"/>
                  </a:cubicBezTo>
                  <a:cubicBezTo>
                    <a:pt x="423" y="694"/>
                    <a:pt x="554" y="548"/>
                    <a:pt x="577" y="347"/>
                  </a:cubicBezTo>
                  <a:cubicBezTo>
                    <a:pt x="600" y="146"/>
                    <a:pt x="501" y="0"/>
                    <a:pt x="339" y="0"/>
                  </a:cubicBezTo>
                  <a:cubicBezTo>
                    <a:pt x="177" y="0"/>
                    <a:pt x="45" y="146"/>
                    <a:pt x="23" y="347"/>
                  </a:cubicBezTo>
                  <a:close/>
                  <a:moveTo>
                    <a:pt x="91" y="347"/>
                  </a:moveTo>
                  <a:cubicBezTo>
                    <a:pt x="108" y="199"/>
                    <a:pt x="201" y="77"/>
                    <a:pt x="330" y="77"/>
                  </a:cubicBezTo>
                  <a:cubicBezTo>
                    <a:pt x="459" y="77"/>
                    <a:pt x="525" y="199"/>
                    <a:pt x="509" y="347"/>
                  </a:cubicBezTo>
                  <a:cubicBezTo>
                    <a:pt x="492" y="495"/>
                    <a:pt x="398" y="617"/>
                    <a:pt x="269" y="617"/>
                  </a:cubicBezTo>
                  <a:cubicBezTo>
                    <a:pt x="141" y="617"/>
                    <a:pt x="74" y="495"/>
                    <a:pt x="91" y="3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39" name="Freeform 10">
              <a:extLst>
                <a:ext uri="{FF2B5EF4-FFF2-40B4-BE49-F238E27FC236}">
                  <a16:creationId xmlns:a16="http://schemas.microsoft.com/office/drawing/2014/main" id="{C56F9B65-FA0A-448E-97B0-9F112CB93800}"/>
                </a:ext>
              </a:extLst>
            </p:cNvPr>
            <p:cNvSpPr>
              <a:spLocks/>
            </p:cNvSpPr>
            <p:nvPr userDrawn="1"/>
          </p:nvSpPr>
          <p:spPr bwMode="gray">
            <a:xfrm>
              <a:off x="11204575" y="6586538"/>
              <a:ext cx="112713" cy="152400"/>
            </a:xfrm>
            <a:custGeom>
              <a:avLst/>
              <a:gdLst>
                <a:gd name="T0" fmla="*/ 20 w 71"/>
                <a:gd name="T1" fmla="*/ 96 h 96"/>
                <a:gd name="T2" fmla="*/ 30 w 71"/>
                <a:gd name="T3" fmla="*/ 96 h 96"/>
                <a:gd name="T4" fmla="*/ 71 w 71"/>
                <a:gd name="T5" fmla="*/ 0 h 96"/>
                <a:gd name="T6" fmla="*/ 61 w 71"/>
                <a:gd name="T7" fmla="*/ 0 h 96"/>
                <a:gd name="T8" fmla="*/ 27 w 71"/>
                <a:gd name="T9" fmla="*/ 82 h 96"/>
                <a:gd name="T10" fmla="*/ 11 w 71"/>
                <a:gd name="T11" fmla="*/ 0 h 96"/>
                <a:gd name="T12" fmla="*/ 0 w 71"/>
                <a:gd name="T13" fmla="*/ 0 h 96"/>
                <a:gd name="T14" fmla="*/ 20 w 71"/>
                <a:gd name="T15" fmla="*/ 96 h 96"/>
                <a:gd name="T16" fmla="*/ 20 w 71"/>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96">
                  <a:moveTo>
                    <a:pt x="20" y="96"/>
                  </a:moveTo>
                  <a:lnTo>
                    <a:pt x="30" y="96"/>
                  </a:lnTo>
                  <a:lnTo>
                    <a:pt x="71" y="0"/>
                  </a:lnTo>
                  <a:lnTo>
                    <a:pt x="61" y="0"/>
                  </a:lnTo>
                  <a:lnTo>
                    <a:pt x="27" y="82"/>
                  </a:lnTo>
                  <a:lnTo>
                    <a:pt x="11" y="0"/>
                  </a:lnTo>
                  <a:lnTo>
                    <a:pt x="0" y="0"/>
                  </a:lnTo>
                  <a:lnTo>
                    <a:pt x="20" y="96"/>
                  </a:lnTo>
                  <a:lnTo>
                    <a:pt x="2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0" name="Freeform 11">
              <a:extLst>
                <a:ext uri="{FF2B5EF4-FFF2-40B4-BE49-F238E27FC236}">
                  <a16:creationId xmlns:a16="http://schemas.microsoft.com/office/drawing/2014/main" id="{EE523609-A3C0-4B15-9A69-4C21448D8E5E}"/>
                </a:ext>
              </a:extLst>
            </p:cNvPr>
            <p:cNvSpPr>
              <a:spLocks noEditPoints="1"/>
            </p:cNvSpPr>
            <p:nvPr userDrawn="1"/>
          </p:nvSpPr>
          <p:spPr bwMode="gray">
            <a:xfrm>
              <a:off x="11309350" y="6581775"/>
              <a:ext cx="127000" cy="160338"/>
            </a:xfrm>
            <a:custGeom>
              <a:avLst/>
              <a:gdLst>
                <a:gd name="T0" fmla="*/ 451 w 556"/>
                <a:gd name="T1" fmla="*/ 500 h 694"/>
                <a:gd name="T2" fmla="*/ 261 w 556"/>
                <a:gd name="T3" fmla="*/ 617 h 694"/>
                <a:gd name="T4" fmla="*/ 89 w 556"/>
                <a:gd name="T5" fmla="*/ 368 h 694"/>
                <a:gd name="T6" fmla="*/ 532 w 556"/>
                <a:gd name="T7" fmla="*/ 368 h 694"/>
                <a:gd name="T8" fmla="*/ 539 w 556"/>
                <a:gd name="T9" fmla="*/ 308 h 694"/>
                <a:gd name="T10" fmla="*/ 326 w 556"/>
                <a:gd name="T11" fmla="*/ 0 h 694"/>
                <a:gd name="T12" fmla="*/ 23 w 556"/>
                <a:gd name="T13" fmla="*/ 346 h 694"/>
                <a:gd name="T14" fmla="*/ 251 w 556"/>
                <a:gd name="T15" fmla="*/ 694 h 694"/>
                <a:gd name="T16" fmla="*/ 495 w 556"/>
                <a:gd name="T17" fmla="*/ 552 h 694"/>
                <a:gd name="T18" fmla="*/ 451 w 556"/>
                <a:gd name="T19" fmla="*/ 500 h 694"/>
                <a:gd name="T20" fmla="*/ 98 w 556"/>
                <a:gd name="T21" fmla="*/ 291 h 694"/>
                <a:gd name="T22" fmla="*/ 314 w 556"/>
                <a:gd name="T23" fmla="*/ 77 h 694"/>
                <a:gd name="T24" fmla="*/ 472 w 556"/>
                <a:gd name="T25" fmla="*/ 291 h 694"/>
                <a:gd name="T26" fmla="*/ 98 w 556"/>
                <a:gd name="T27" fmla="*/ 29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694">
                  <a:moveTo>
                    <a:pt x="451" y="500"/>
                  </a:moveTo>
                  <a:cubicBezTo>
                    <a:pt x="409" y="571"/>
                    <a:pt x="330" y="617"/>
                    <a:pt x="261" y="617"/>
                  </a:cubicBezTo>
                  <a:cubicBezTo>
                    <a:pt x="101" y="617"/>
                    <a:pt x="81" y="440"/>
                    <a:pt x="89" y="368"/>
                  </a:cubicBezTo>
                  <a:cubicBezTo>
                    <a:pt x="532" y="368"/>
                    <a:pt x="532" y="368"/>
                    <a:pt x="532" y="368"/>
                  </a:cubicBezTo>
                  <a:cubicBezTo>
                    <a:pt x="539" y="308"/>
                    <a:pt x="539" y="308"/>
                    <a:pt x="539" y="308"/>
                  </a:cubicBezTo>
                  <a:cubicBezTo>
                    <a:pt x="556" y="156"/>
                    <a:pt x="488" y="0"/>
                    <a:pt x="326" y="0"/>
                  </a:cubicBezTo>
                  <a:cubicBezTo>
                    <a:pt x="172" y="0"/>
                    <a:pt x="45" y="149"/>
                    <a:pt x="23" y="346"/>
                  </a:cubicBezTo>
                  <a:cubicBezTo>
                    <a:pt x="0" y="549"/>
                    <a:pt x="90" y="694"/>
                    <a:pt x="251" y="694"/>
                  </a:cubicBezTo>
                  <a:cubicBezTo>
                    <a:pt x="345" y="694"/>
                    <a:pt x="430" y="652"/>
                    <a:pt x="495" y="552"/>
                  </a:cubicBezTo>
                  <a:cubicBezTo>
                    <a:pt x="451" y="500"/>
                    <a:pt x="451" y="500"/>
                    <a:pt x="451" y="500"/>
                  </a:cubicBezTo>
                  <a:close/>
                  <a:moveTo>
                    <a:pt x="98" y="291"/>
                  </a:moveTo>
                  <a:cubicBezTo>
                    <a:pt x="102" y="257"/>
                    <a:pt x="164" y="77"/>
                    <a:pt x="314" y="77"/>
                  </a:cubicBezTo>
                  <a:cubicBezTo>
                    <a:pt x="415" y="77"/>
                    <a:pt x="485" y="174"/>
                    <a:pt x="472" y="291"/>
                  </a:cubicBezTo>
                  <a:cubicBezTo>
                    <a:pt x="98" y="291"/>
                    <a:pt x="98" y="291"/>
                    <a:pt x="98" y="2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1" name="Freeform 12">
              <a:extLst>
                <a:ext uri="{FF2B5EF4-FFF2-40B4-BE49-F238E27FC236}">
                  <a16:creationId xmlns:a16="http://schemas.microsoft.com/office/drawing/2014/main" id="{0B6148F7-B1C1-4737-BB96-353FC3902135}"/>
                </a:ext>
              </a:extLst>
            </p:cNvPr>
            <p:cNvSpPr>
              <a:spLocks/>
            </p:cNvSpPr>
            <p:nvPr userDrawn="1"/>
          </p:nvSpPr>
          <p:spPr bwMode="gray">
            <a:xfrm>
              <a:off x="11444288" y="6581775"/>
              <a:ext cx="80963" cy="157163"/>
            </a:xfrm>
            <a:custGeom>
              <a:avLst/>
              <a:gdLst>
                <a:gd name="T0" fmla="*/ 0 w 350"/>
                <a:gd name="T1" fmla="*/ 676 h 676"/>
                <a:gd name="T2" fmla="*/ 68 w 350"/>
                <a:gd name="T3" fmla="*/ 676 h 676"/>
                <a:gd name="T4" fmla="*/ 108 w 350"/>
                <a:gd name="T5" fmla="*/ 317 h 676"/>
                <a:gd name="T6" fmla="*/ 307 w 350"/>
                <a:gd name="T7" fmla="*/ 86 h 676"/>
                <a:gd name="T8" fmla="*/ 332 w 350"/>
                <a:gd name="T9" fmla="*/ 92 h 676"/>
                <a:gd name="T10" fmla="*/ 350 w 350"/>
                <a:gd name="T11" fmla="*/ 7 h 676"/>
                <a:gd name="T12" fmla="*/ 311 w 350"/>
                <a:gd name="T13" fmla="*/ 0 h 676"/>
                <a:gd name="T14" fmla="*/ 128 w 350"/>
                <a:gd name="T15" fmla="*/ 133 h 676"/>
                <a:gd name="T16" fmla="*/ 136 w 350"/>
                <a:gd name="T17" fmla="*/ 17 h 676"/>
                <a:gd name="T18" fmla="*/ 68 w 350"/>
                <a:gd name="T19" fmla="*/ 17 h 676"/>
                <a:gd name="T20" fmla="*/ 53 w 350"/>
                <a:gd name="T21" fmla="*/ 203 h 676"/>
                <a:gd name="T22" fmla="*/ 0 w 350"/>
                <a:gd name="T23"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76">
                  <a:moveTo>
                    <a:pt x="0" y="676"/>
                  </a:moveTo>
                  <a:cubicBezTo>
                    <a:pt x="68" y="676"/>
                    <a:pt x="68" y="676"/>
                    <a:pt x="68" y="676"/>
                  </a:cubicBezTo>
                  <a:cubicBezTo>
                    <a:pt x="108" y="317"/>
                    <a:pt x="108" y="317"/>
                    <a:pt x="108" y="317"/>
                  </a:cubicBezTo>
                  <a:cubicBezTo>
                    <a:pt x="123" y="189"/>
                    <a:pt x="188" y="86"/>
                    <a:pt x="307" y="86"/>
                  </a:cubicBezTo>
                  <a:cubicBezTo>
                    <a:pt x="314" y="86"/>
                    <a:pt x="323" y="87"/>
                    <a:pt x="332" y="92"/>
                  </a:cubicBezTo>
                  <a:cubicBezTo>
                    <a:pt x="350" y="7"/>
                    <a:pt x="350" y="7"/>
                    <a:pt x="350" y="7"/>
                  </a:cubicBezTo>
                  <a:cubicBezTo>
                    <a:pt x="337" y="3"/>
                    <a:pt x="324" y="0"/>
                    <a:pt x="311" y="0"/>
                  </a:cubicBezTo>
                  <a:cubicBezTo>
                    <a:pt x="232" y="0"/>
                    <a:pt x="171" y="56"/>
                    <a:pt x="128" y="133"/>
                  </a:cubicBezTo>
                  <a:cubicBezTo>
                    <a:pt x="127" y="120"/>
                    <a:pt x="132" y="66"/>
                    <a:pt x="136" y="17"/>
                  </a:cubicBezTo>
                  <a:cubicBezTo>
                    <a:pt x="68" y="17"/>
                    <a:pt x="68" y="17"/>
                    <a:pt x="68" y="17"/>
                  </a:cubicBezTo>
                  <a:cubicBezTo>
                    <a:pt x="64" y="52"/>
                    <a:pt x="58" y="154"/>
                    <a:pt x="53" y="203"/>
                  </a:cubicBezTo>
                  <a:cubicBezTo>
                    <a:pt x="0" y="676"/>
                    <a:pt x="0" y="676"/>
                    <a:pt x="0" y="6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2" name="Freeform 13">
              <a:extLst>
                <a:ext uri="{FF2B5EF4-FFF2-40B4-BE49-F238E27FC236}">
                  <a16:creationId xmlns:a16="http://schemas.microsoft.com/office/drawing/2014/main" id="{611F1624-588A-49B7-9954-7833229D1F40}"/>
                </a:ext>
              </a:extLst>
            </p:cNvPr>
            <p:cNvSpPr>
              <a:spLocks/>
            </p:cNvSpPr>
            <p:nvPr userDrawn="1"/>
          </p:nvSpPr>
          <p:spPr bwMode="gray">
            <a:xfrm>
              <a:off x="11566525" y="6575425"/>
              <a:ext cx="107950" cy="163513"/>
            </a:xfrm>
            <a:custGeom>
              <a:avLst/>
              <a:gdLst>
                <a:gd name="T0" fmla="*/ 0 w 469"/>
                <a:gd name="T1" fmla="*/ 710 h 710"/>
                <a:gd name="T2" fmla="*/ 171 w 469"/>
                <a:gd name="T3" fmla="*/ 710 h 710"/>
                <a:gd name="T4" fmla="*/ 203 w 469"/>
                <a:gd name="T5" fmla="*/ 421 h 710"/>
                <a:gd name="T6" fmla="*/ 376 w 469"/>
                <a:gd name="T7" fmla="*/ 188 h 710"/>
                <a:gd name="T8" fmla="*/ 447 w 469"/>
                <a:gd name="T9" fmla="*/ 203 h 710"/>
                <a:gd name="T10" fmla="*/ 469 w 469"/>
                <a:gd name="T11" fmla="*/ 7 h 710"/>
                <a:gd name="T12" fmla="*/ 413 w 469"/>
                <a:gd name="T13" fmla="*/ 0 h 710"/>
                <a:gd name="T14" fmla="*/ 239 w 469"/>
                <a:gd name="T15" fmla="*/ 128 h 710"/>
                <a:gd name="T16" fmla="*/ 236 w 469"/>
                <a:gd name="T17" fmla="*/ 128 h 710"/>
                <a:gd name="T18" fmla="*/ 249 w 469"/>
                <a:gd name="T19" fmla="*/ 17 h 710"/>
                <a:gd name="T20" fmla="*/ 78 w 469"/>
                <a:gd name="T21" fmla="*/ 17 h 710"/>
                <a:gd name="T22" fmla="*/ 0 w 469"/>
                <a:gd name="T23"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710">
                  <a:moveTo>
                    <a:pt x="0" y="710"/>
                  </a:moveTo>
                  <a:cubicBezTo>
                    <a:pt x="171" y="710"/>
                    <a:pt x="171" y="710"/>
                    <a:pt x="171" y="710"/>
                  </a:cubicBezTo>
                  <a:cubicBezTo>
                    <a:pt x="203" y="421"/>
                    <a:pt x="203" y="421"/>
                    <a:pt x="203" y="421"/>
                  </a:cubicBezTo>
                  <a:cubicBezTo>
                    <a:pt x="219" y="283"/>
                    <a:pt x="245" y="188"/>
                    <a:pt x="376" y="188"/>
                  </a:cubicBezTo>
                  <a:cubicBezTo>
                    <a:pt x="401" y="188"/>
                    <a:pt x="424" y="194"/>
                    <a:pt x="447" y="203"/>
                  </a:cubicBezTo>
                  <a:cubicBezTo>
                    <a:pt x="469" y="7"/>
                    <a:pt x="469" y="7"/>
                    <a:pt x="469" y="7"/>
                  </a:cubicBezTo>
                  <a:cubicBezTo>
                    <a:pt x="454" y="2"/>
                    <a:pt x="432" y="0"/>
                    <a:pt x="413" y="0"/>
                  </a:cubicBezTo>
                  <a:cubicBezTo>
                    <a:pt x="337" y="0"/>
                    <a:pt x="284" y="44"/>
                    <a:pt x="239" y="128"/>
                  </a:cubicBezTo>
                  <a:cubicBezTo>
                    <a:pt x="236" y="128"/>
                    <a:pt x="236" y="128"/>
                    <a:pt x="236" y="128"/>
                  </a:cubicBezTo>
                  <a:cubicBezTo>
                    <a:pt x="249" y="17"/>
                    <a:pt x="249" y="17"/>
                    <a:pt x="249" y="17"/>
                  </a:cubicBezTo>
                  <a:cubicBezTo>
                    <a:pt x="78" y="17"/>
                    <a:pt x="78" y="17"/>
                    <a:pt x="78" y="17"/>
                  </a:cubicBezTo>
                  <a:cubicBezTo>
                    <a:pt x="0" y="710"/>
                    <a:pt x="0" y="710"/>
                    <a:pt x="0" y="710"/>
                  </a:cubicBezTo>
                  <a:close/>
                </a:path>
              </a:pathLst>
            </a:custGeom>
            <a:solidFill>
              <a:srgbClr val="005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3" name="Freeform 14">
              <a:extLst>
                <a:ext uri="{FF2B5EF4-FFF2-40B4-BE49-F238E27FC236}">
                  <a16:creationId xmlns:a16="http://schemas.microsoft.com/office/drawing/2014/main" id="{10209CA3-BE0C-4986-B0E7-B223B1A38B62}"/>
                </a:ext>
              </a:extLst>
            </p:cNvPr>
            <p:cNvSpPr>
              <a:spLocks noEditPoints="1"/>
            </p:cNvSpPr>
            <p:nvPr userDrawn="1"/>
          </p:nvSpPr>
          <p:spPr bwMode="gray">
            <a:xfrm>
              <a:off x="11655425" y="6575425"/>
              <a:ext cx="141288" cy="166688"/>
            </a:xfrm>
            <a:custGeom>
              <a:avLst/>
              <a:gdLst>
                <a:gd name="T0" fmla="*/ 434 w 618"/>
                <a:gd name="T1" fmla="*/ 481 h 728"/>
                <a:gd name="T2" fmla="*/ 303 w 618"/>
                <a:gd name="T3" fmla="*/ 565 h 728"/>
                <a:gd name="T4" fmla="*/ 189 w 618"/>
                <a:gd name="T5" fmla="*/ 431 h 728"/>
                <a:gd name="T6" fmla="*/ 586 w 618"/>
                <a:gd name="T7" fmla="*/ 431 h 728"/>
                <a:gd name="T8" fmla="*/ 593 w 618"/>
                <a:gd name="T9" fmla="*/ 364 h 728"/>
                <a:gd name="T10" fmla="*/ 374 w 618"/>
                <a:gd name="T11" fmla="*/ 0 h 728"/>
                <a:gd name="T12" fmla="*/ 25 w 618"/>
                <a:gd name="T13" fmla="*/ 364 h 728"/>
                <a:gd name="T14" fmla="*/ 292 w 618"/>
                <a:gd name="T15" fmla="*/ 728 h 728"/>
                <a:gd name="T16" fmla="*/ 542 w 618"/>
                <a:gd name="T17" fmla="*/ 591 h 728"/>
                <a:gd name="T18" fmla="*/ 434 w 618"/>
                <a:gd name="T19" fmla="*/ 481 h 728"/>
                <a:gd name="T20" fmla="*/ 205 w 618"/>
                <a:gd name="T21" fmla="*/ 285 h 728"/>
                <a:gd name="T22" fmla="*/ 341 w 618"/>
                <a:gd name="T23" fmla="*/ 154 h 728"/>
                <a:gd name="T24" fmla="*/ 431 w 618"/>
                <a:gd name="T25" fmla="*/ 285 h 728"/>
                <a:gd name="T26" fmla="*/ 205 w 618"/>
                <a:gd name="T27" fmla="*/ 28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8" h="728">
                  <a:moveTo>
                    <a:pt x="434" y="481"/>
                  </a:moveTo>
                  <a:cubicBezTo>
                    <a:pt x="400" y="529"/>
                    <a:pt x="359" y="565"/>
                    <a:pt x="303" y="565"/>
                  </a:cubicBezTo>
                  <a:cubicBezTo>
                    <a:pt x="237" y="565"/>
                    <a:pt x="193" y="512"/>
                    <a:pt x="189" y="431"/>
                  </a:cubicBezTo>
                  <a:cubicBezTo>
                    <a:pt x="586" y="431"/>
                    <a:pt x="586" y="431"/>
                    <a:pt x="586" y="431"/>
                  </a:cubicBezTo>
                  <a:cubicBezTo>
                    <a:pt x="593" y="364"/>
                    <a:pt x="593" y="364"/>
                    <a:pt x="593" y="364"/>
                  </a:cubicBezTo>
                  <a:cubicBezTo>
                    <a:pt x="618" y="143"/>
                    <a:pt x="534" y="0"/>
                    <a:pt x="374" y="0"/>
                  </a:cubicBezTo>
                  <a:cubicBezTo>
                    <a:pt x="203" y="0"/>
                    <a:pt x="50" y="143"/>
                    <a:pt x="25" y="364"/>
                  </a:cubicBezTo>
                  <a:cubicBezTo>
                    <a:pt x="0" y="585"/>
                    <a:pt x="121" y="728"/>
                    <a:pt x="292" y="728"/>
                  </a:cubicBezTo>
                  <a:cubicBezTo>
                    <a:pt x="381" y="728"/>
                    <a:pt x="477" y="678"/>
                    <a:pt x="542" y="591"/>
                  </a:cubicBezTo>
                  <a:cubicBezTo>
                    <a:pt x="434" y="481"/>
                    <a:pt x="434" y="481"/>
                    <a:pt x="434" y="481"/>
                  </a:cubicBezTo>
                  <a:close/>
                  <a:moveTo>
                    <a:pt x="205" y="285"/>
                  </a:moveTo>
                  <a:cubicBezTo>
                    <a:pt x="217" y="218"/>
                    <a:pt x="266" y="154"/>
                    <a:pt x="341" y="154"/>
                  </a:cubicBezTo>
                  <a:cubicBezTo>
                    <a:pt x="402" y="154"/>
                    <a:pt x="440" y="214"/>
                    <a:pt x="431" y="285"/>
                  </a:cubicBezTo>
                  <a:cubicBezTo>
                    <a:pt x="205" y="285"/>
                    <a:pt x="205" y="285"/>
                    <a:pt x="205" y="285"/>
                  </a:cubicBezTo>
                  <a:close/>
                </a:path>
              </a:pathLst>
            </a:custGeom>
            <a:solidFill>
              <a:srgbClr val="005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4" name="Oval 15">
              <a:extLst>
                <a:ext uri="{FF2B5EF4-FFF2-40B4-BE49-F238E27FC236}">
                  <a16:creationId xmlns:a16="http://schemas.microsoft.com/office/drawing/2014/main" id="{10DCC919-13DC-465F-A398-F77F716D90AB}"/>
                </a:ext>
              </a:extLst>
            </p:cNvPr>
            <p:cNvSpPr>
              <a:spLocks noChangeArrowheads="1"/>
            </p:cNvSpPr>
            <p:nvPr userDrawn="1"/>
          </p:nvSpPr>
          <p:spPr bwMode="gray">
            <a:xfrm>
              <a:off x="11791950" y="6527800"/>
              <a:ext cx="50800" cy="50800"/>
            </a:xfrm>
            <a:prstGeom prst="ellipse">
              <a:avLst/>
            </a:pr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5" name="Freeform 16">
              <a:extLst>
                <a:ext uri="{FF2B5EF4-FFF2-40B4-BE49-F238E27FC236}">
                  <a16:creationId xmlns:a16="http://schemas.microsoft.com/office/drawing/2014/main" id="{C136DFB1-87F0-42F1-905C-3267805B252D}"/>
                </a:ext>
              </a:extLst>
            </p:cNvPr>
            <p:cNvSpPr>
              <a:spLocks noEditPoints="1"/>
            </p:cNvSpPr>
            <p:nvPr userDrawn="1"/>
          </p:nvSpPr>
          <p:spPr bwMode="gray">
            <a:xfrm>
              <a:off x="11811000" y="6540500"/>
              <a:ext cx="15875" cy="23813"/>
            </a:xfrm>
            <a:custGeom>
              <a:avLst/>
              <a:gdLst>
                <a:gd name="T0" fmla="*/ 9 w 66"/>
                <a:gd name="T1" fmla="*/ 8 h 101"/>
                <a:gd name="T2" fmla="*/ 29 w 66"/>
                <a:gd name="T3" fmla="*/ 8 h 101"/>
                <a:gd name="T4" fmla="*/ 53 w 66"/>
                <a:gd name="T5" fmla="*/ 26 h 101"/>
                <a:gd name="T6" fmla="*/ 29 w 66"/>
                <a:gd name="T7" fmla="*/ 44 h 101"/>
                <a:gd name="T8" fmla="*/ 9 w 66"/>
                <a:gd name="T9" fmla="*/ 44 h 101"/>
                <a:gd name="T10" fmla="*/ 9 w 66"/>
                <a:gd name="T11" fmla="*/ 8 h 101"/>
                <a:gd name="T12" fmla="*/ 0 w 66"/>
                <a:gd name="T13" fmla="*/ 101 h 101"/>
                <a:gd name="T14" fmla="*/ 9 w 66"/>
                <a:gd name="T15" fmla="*/ 101 h 101"/>
                <a:gd name="T16" fmla="*/ 9 w 66"/>
                <a:gd name="T17" fmla="*/ 53 h 101"/>
                <a:gd name="T18" fmla="*/ 27 w 66"/>
                <a:gd name="T19" fmla="*/ 53 h 101"/>
                <a:gd name="T20" fmla="*/ 55 w 66"/>
                <a:gd name="T21" fmla="*/ 101 h 101"/>
                <a:gd name="T22" fmla="*/ 66 w 66"/>
                <a:gd name="T23" fmla="*/ 101 h 101"/>
                <a:gd name="T24" fmla="*/ 37 w 66"/>
                <a:gd name="T25" fmla="*/ 52 h 101"/>
                <a:gd name="T26" fmla="*/ 62 w 66"/>
                <a:gd name="T27" fmla="*/ 26 h 101"/>
                <a:gd name="T28" fmla="*/ 27 w 66"/>
                <a:gd name="T29" fmla="*/ 0 h 101"/>
                <a:gd name="T30" fmla="*/ 0 w 66"/>
                <a:gd name="T31" fmla="*/ 0 h 101"/>
                <a:gd name="T32" fmla="*/ 0 w 66"/>
                <a:gd name="T3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1">
                  <a:moveTo>
                    <a:pt x="9" y="8"/>
                  </a:moveTo>
                  <a:cubicBezTo>
                    <a:pt x="29" y="8"/>
                    <a:pt x="29" y="8"/>
                    <a:pt x="29" y="8"/>
                  </a:cubicBezTo>
                  <a:cubicBezTo>
                    <a:pt x="49" y="8"/>
                    <a:pt x="53" y="19"/>
                    <a:pt x="53" y="26"/>
                  </a:cubicBezTo>
                  <a:cubicBezTo>
                    <a:pt x="53" y="33"/>
                    <a:pt x="49" y="44"/>
                    <a:pt x="29" y="44"/>
                  </a:cubicBezTo>
                  <a:cubicBezTo>
                    <a:pt x="9" y="44"/>
                    <a:pt x="9" y="44"/>
                    <a:pt x="9" y="44"/>
                  </a:cubicBezTo>
                  <a:cubicBezTo>
                    <a:pt x="9" y="8"/>
                    <a:pt x="9" y="8"/>
                    <a:pt x="9" y="8"/>
                  </a:cubicBezTo>
                  <a:close/>
                  <a:moveTo>
                    <a:pt x="0" y="101"/>
                  </a:moveTo>
                  <a:cubicBezTo>
                    <a:pt x="9" y="101"/>
                    <a:pt x="9" y="101"/>
                    <a:pt x="9" y="101"/>
                  </a:cubicBezTo>
                  <a:cubicBezTo>
                    <a:pt x="9" y="53"/>
                    <a:pt x="9" y="53"/>
                    <a:pt x="9" y="53"/>
                  </a:cubicBezTo>
                  <a:cubicBezTo>
                    <a:pt x="27" y="53"/>
                    <a:pt x="27" y="53"/>
                    <a:pt x="27" y="53"/>
                  </a:cubicBezTo>
                  <a:cubicBezTo>
                    <a:pt x="55" y="101"/>
                    <a:pt x="55" y="101"/>
                    <a:pt x="55" y="101"/>
                  </a:cubicBezTo>
                  <a:cubicBezTo>
                    <a:pt x="66" y="101"/>
                    <a:pt x="66" y="101"/>
                    <a:pt x="66" y="101"/>
                  </a:cubicBezTo>
                  <a:cubicBezTo>
                    <a:pt x="37" y="52"/>
                    <a:pt x="37" y="52"/>
                    <a:pt x="37" y="52"/>
                  </a:cubicBezTo>
                  <a:cubicBezTo>
                    <a:pt x="48" y="51"/>
                    <a:pt x="62" y="45"/>
                    <a:pt x="62" y="26"/>
                  </a:cubicBezTo>
                  <a:cubicBezTo>
                    <a:pt x="62" y="0"/>
                    <a:pt x="34" y="0"/>
                    <a:pt x="27" y="0"/>
                  </a:cubicBezTo>
                  <a:cubicBezTo>
                    <a:pt x="0" y="0"/>
                    <a:pt x="0" y="0"/>
                    <a:pt x="0" y="0"/>
                  </a:cubicBezTo>
                  <a:cubicBezTo>
                    <a:pt x="0" y="101"/>
                    <a:pt x="0" y="101"/>
                    <a:pt x="0" y="1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grpSp>
      <p:sp>
        <p:nvSpPr>
          <p:cNvPr id="46" name="Footer Placeholder 21">
            <a:extLst>
              <a:ext uri="{FF2B5EF4-FFF2-40B4-BE49-F238E27FC236}">
                <a16:creationId xmlns:a16="http://schemas.microsoft.com/office/drawing/2014/main" id="{B0DD7E69-3A1D-40AF-A011-4A08DF723248}"/>
              </a:ext>
            </a:extLst>
          </p:cNvPr>
          <p:cNvSpPr>
            <a:spLocks noGrp="1"/>
          </p:cNvSpPr>
          <p:nvPr>
            <p:ph type="ftr" sz="quarter" idx="3"/>
          </p:nvPr>
        </p:nvSpPr>
        <p:spPr bwMode="gray">
          <a:xfrm>
            <a:off x="625424" y="6548626"/>
            <a:ext cx="9771512" cy="143967"/>
          </a:xfrm>
          <a:prstGeom prst="rect">
            <a:avLst/>
          </a:prstGeom>
        </p:spPr>
        <p:txBody>
          <a:bodyPr vert="horz" lIns="0" tIns="0" rIns="0" bIns="0" rtlCol="0" anchor="b">
            <a:noAutofit/>
          </a:bodyPr>
          <a:lstStyle>
            <a:lvl1pPr algn="l">
              <a:defRPr sz="800">
                <a:solidFill>
                  <a:schemeClr val="tx1"/>
                </a:solidFill>
              </a:defRPr>
            </a:lvl1pPr>
          </a:lstStyle>
          <a:p>
            <a:endParaRPr lang="de-DE"/>
          </a:p>
        </p:txBody>
      </p:sp>
      <p:sp>
        <p:nvSpPr>
          <p:cNvPr id="47" name="Slide Number Placeholder 22">
            <a:extLst>
              <a:ext uri="{FF2B5EF4-FFF2-40B4-BE49-F238E27FC236}">
                <a16:creationId xmlns:a16="http://schemas.microsoft.com/office/drawing/2014/main" id="{8EDF68A9-2029-469B-8096-9D014BADCF38}"/>
              </a:ext>
            </a:extLst>
          </p:cNvPr>
          <p:cNvSpPr>
            <a:spLocks noGrp="1"/>
          </p:cNvSpPr>
          <p:nvPr>
            <p:ph type="sldNum" sz="quarter" idx="4"/>
          </p:nvPr>
        </p:nvSpPr>
        <p:spPr bwMode="gray">
          <a:xfrm>
            <a:off x="336860" y="6548626"/>
            <a:ext cx="232021" cy="143967"/>
          </a:xfrm>
          <a:prstGeom prst="rect">
            <a:avLst/>
          </a:prstGeom>
        </p:spPr>
        <p:txBody>
          <a:bodyPr vert="horz" lIns="0" tIns="0" rIns="0" bIns="0" rtlCol="0" anchor="b" anchorCtr="0">
            <a:noAutofit/>
          </a:bodyPr>
          <a:lstStyle>
            <a:lvl1pPr algn="l">
              <a:defRPr sz="800">
                <a:solidFill>
                  <a:schemeClr val="tx1"/>
                </a:solidFill>
              </a:defRPr>
            </a:lvl1pPr>
          </a:lstStyle>
          <a:p>
            <a:fld id="{574A9874-6FC5-4675-B5E5-140EF4AF80F7}" type="slidenum">
              <a:rPr lang="de-DE" smtClean="0"/>
              <a:t>‹#›</a:t>
            </a:fld>
            <a:endParaRPr lang="de-DE"/>
          </a:p>
        </p:txBody>
      </p:sp>
      <p:cxnSp>
        <p:nvCxnSpPr>
          <p:cNvPr id="48" name="Gerade Verbindung 16">
            <a:extLst>
              <a:ext uri="{FF2B5EF4-FFF2-40B4-BE49-F238E27FC236}">
                <a16:creationId xmlns:a16="http://schemas.microsoft.com/office/drawing/2014/main" id="{35AE07F4-DE9A-497D-8224-484D2907B1C9}"/>
              </a:ext>
            </a:extLst>
          </p:cNvPr>
          <p:cNvCxnSpPr>
            <a:cxnSpLocks/>
          </p:cNvCxnSpPr>
          <p:nvPr/>
        </p:nvCxnSpPr>
        <p:spPr bwMode="gray">
          <a:xfrm>
            <a:off x="336860" y="6492776"/>
            <a:ext cx="10474375" cy="0"/>
          </a:xfrm>
          <a:prstGeom prst="line">
            <a:avLst/>
          </a:prstGeom>
          <a:solidFill>
            <a:schemeClr val="bg1"/>
          </a:solidFill>
          <a:ln w="9525" cap="flat" cmpd="sng" algn="ctr">
            <a:solidFill>
              <a:schemeClr val="accent6"/>
            </a:solidFill>
            <a:prstDash val="solid"/>
            <a:round/>
            <a:headEnd type="none" w="med" len="med"/>
            <a:tailEnd type="none" w="med" len="med"/>
          </a:ln>
          <a:effectLst/>
          <a:extLst/>
        </p:spPr>
      </p:cxnSp>
      <p:sp>
        <p:nvSpPr>
          <p:cNvPr id="23" name="Rechteck 22">
            <a:extLst>
              <a:ext uri="{FF2B5EF4-FFF2-40B4-BE49-F238E27FC236}">
                <a16:creationId xmlns:a16="http://schemas.microsoft.com/office/drawing/2014/main" id="{194B198E-A4B8-4A4A-A2F2-223A5F9D70D8}"/>
              </a:ext>
            </a:extLst>
          </p:cNvPr>
          <p:cNvSpPr/>
          <p:nvPr/>
        </p:nvSpPr>
        <p:spPr bwMode="gray">
          <a:xfrm>
            <a:off x="0" y="0"/>
            <a:ext cx="12192000" cy="6858000"/>
          </a:xfrm>
          <a:prstGeom prst="rect">
            <a:avLst/>
          </a:prstGeom>
          <a:solidFill>
            <a:schemeClr val="accent2"/>
          </a:solidFill>
          <a:ln w="9525" cap="flat" cmpd="sng" algn="ctr">
            <a:noFill/>
            <a:prstDash val="solid"/>
            <a:round/>
            <a:headEnd type="none" w="med" len="med"/>
            <a:tailEnd type="none" w="med" len="med"/>
          </a:ln>
          <a:effectLst/>
          <a:extLst/>
        </p:spPr>
        <p:txBody>
          <a:bodyPr rot="0" spcFirstLastPara="0" vertOverflow="overflow" horzOverflow="overflow" vert="horz" wrap="none" lIns="89977" tIns="46788" rIns="89977" bIns="46788" numCol="1" spcCol="0" rtlCol="0" fromWordArt="0" anchor="t" anchorCtr="0" forceAA="0" compatLnSpc="1">
            <a:prstTxWarp prst="textNoShape">
              <a:avLst/>
            </a:prstTxWarp>
            <a:noAutofit/>
          </a:bodyPr>
          <a:lstStyle/>
          <a:p>
            <a:pPr marL="215935" marR="0" indent="-215935"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Char char="•"/>
              <a:tabLst/>
            </a:pPr>
            <a:endParaRPr kumimoji="0" lang="en-GB" sz="1600" b="0" i="0" u="none" strike="noStrike" cap="none" normalizeH="0" baseline="0" dirty="0" err="1">
              <a:ln>
                <a:noFill/>
              </a:ln>
              <a:effectLst/>
              <a:latin typeface="Arial" charset="0"/>
            </a:endParaRPr>
          </a:p>
        </p:txBody>
      </p:sp>
      <p:pic>
        <p:nvPicPr>
          <p:cNvPr id="4" name="Grafik 3">
            <a:extLst>
              <a:ext uri="{FF2B5EF4-FFF2-40B4-BE49-F238E27FC236}">
                <a16:creationId xmlns:a16="http://schemas.microsoft.com/office/drawing/2014/main" id="{F94EADE6-C2D8-4335-99C8-483FED631D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5088262" y="3244755"/>
            <a:ext cx="2015475" cy="368492"/>
          </a:xfrm>
          <a:prstGeom prst="rect">
            <a:avLst/>
          </a:prstGeom>
        </p:spPr>
      </p:pic>
    </p:spTree>
    <p:extLst>
      <p:ext uri="{BB962C8B-B14F-4D97-AF65-F5344CB8AC3E}">
        <p14:creationId xmlns:p14="http://schemas.microsoft.com/office/powerpoint/2010/main" val="2876267303"/>
      </p:ext>
    </p:extLst>
  </p:cSld>
  <p:clrMapOvr>
    <a:masterClrMapping/>
  </p:clrMapOvr>
  <p:transition spd="slow"/>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r>
              <a:rPr lang="en-US" altLang="de-DE"/>
              <a:t>© Copyright Allianz 13 April 2007</a:t>
            </a:r>
          </a:p>
          <a:p>
            <a:r>
              <a:rPr lang="en-US" altLang="de-DE"/>
              <a:t>Florian Guenthner</a:t>
            </a:r>
          </a:p>
          <a:p>
            <a:endParaRPr lang="en-US" altLang="de-DE"/>
          </a:p>
        </p:txBody>
      </p:sp>
      <p:sp>
        <p:nvSpPr>
          <p:cNvPr id="5" name="Slide Number Placeholder 4"/>
          <p:cNvSpPr>
            <a:spLocks noGrp="1"/>
          </p:cNvSpPr>
          <p:nvPr>
            <p:ph type="sldNum" sz="quarter" idx="11"/>
          </p:nvPr>
        </p:nvSpPr>
        <p:spPr/>
        <p:txBody>
          <a:bodyPr/>
          <a:lstStyle>
            <a:lvl1pPr>
              <a:defRPr/>
            </a:lvl1pPr>
          </a:lstStyle>
          <a:p>
            <a:fld id="{3E325B26-45D5-46D1-99F1-16E47649423B}" type="slidenum">
              <a:rPr lang="en-US" altLang="de-DE"/>
              <a:pPr/>
              <a:t>‹#›</a:t>
            </a:fld>
            <a:endParaRPr lang="en-US" altLang="de-DE"/>
          </a:p>
          <a:p>
            <a:r>
              <a:rPr lang="en-US" altLang="de-DE"/>
              <a:t>Duties and Responsibilities of Directors in Europe</a:t>
            </a:r>
          </a:p>
        </p:txBody>
      </p:sp>
    </p:spTree>
    <p:extLst>
      <p:ext uri="{BB962C8B-B14F-4D97-AF65-F5344CB8AC3E}">
        <p14:creationId xmlns:p14="http://schemas.microsoft.com/office/powerpoint/2010/main" val="41694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25427672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EA64E901-630E-48C6-8439-5BFD60646D2F}"/>
              </a:ext>
            </a:extLst>
          </p:cNvPr>
          <p:cNvSpPr/>
          <p:nvPr/>
        </p:nvSpPr>
        <p:spPr bwMode="gray">
          <a:xfrm>
            <a:off x="0" y="0"/>
            <a:ext cx="12192000" cy="6858000"/>
          </a:xfrm>
          <a:prstGeom prst="rect">
            <a:avLst/>
          </a:prstGeom>
          <a:solidFill>
            <a:schemeClr val="tx1"/>
          </a:solidFill>
          <a:ln w="9525" cap="flat" cmpd="sng" algn="ctr">
            <a:noFill/>
            <a:prstDash val="solid"/>
            <a:round/>
            <a:headEnd type="none" w="med" len="med"/>
            <a:tailEnd type="none" w="med" len="med"/>
          </a:ln>
          <a:effectLst/>
          <a:extLst/>
        </p:spPr>
        <p:txBody>
          <a:bodyPr vert="horz" wrap="none" lIns="89977" tIns="46788" rIns="89977" bIns="46788" numCol="1" rtlCol="0" anchor="ctr" anchorCtr="0" compatLnSpc="1">
            <a:prstTxWarp prst="textNoShape">
              <a:avLst/>
            </a:prstTxWarp>
            <a:noAutofit/>
          </a:bodyPr>
          <a:lstStyle/>
          <a:p>
            <a:pPr marL="285664" marR="0" indent="-285664" algn="ctr" defTabSz="914126"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sz="1799" b="0" i="0" u="none" strike="noStrike" cap="none" normalizeH="0" baseline="0" dirty="0">
              <a:ln>
                <a:noFill/>
              </a:ln>
              <a:solidFill>
                <a:schemeClr val="tx1"/>
              </a:solidFill>
              <a:effectLst/>
              <a:latin typeface="Arial" charset="0"/>
            </a:endParaRPr>
          </a:p>
        </p:txBody>
      </p:sp>
      <p:sp>
        <p:nvSpPr>
          <p:cNvPr id="48" name="ChapterNo">
            <a:extLst>
              <a:ext uri="{FF2B5EF4-FFF2-40B4-BE49-F238E27FC236}">
                <a16:creationId xmlns:a16="http://schemas.microsoft.com/office/drawing/2014/main" id="{A8350DAF-2E33-40F7-818B-A284D0FB0D49}"/>
              </a:ext>
            </a:extLst>
          </p:cNvPr>
          <p:cNvSpPr>
            <a:spLocks noGrp="1"/>
          </p:cNvSpPr>
          <p:nvPr>
            <p:ph type="body" sz="quarter" idx="10" hasCustomPrompt="1"/>
          </p:nvPr>
        </p:nvSpPr>
        <p:spPr bwMode="gray">
          <a:xfrm>
            <a:off x="841368" y="1989333"/>
            <a:ext cx="1871513" cy="2735367"/>
          </a:xfrm>
        </p:spPr>
        <p:txBody>
          <a:bodyPr wrap="none" anchor="ctr">
            <a:noAutofit/>
          </a:bodyPr>
          <a:lstStyle>
            <a:lvl1pPr marL="0" indent="0" algn="l">
              <a:buFont typeface="Arial" panose="020B0604020202020204" pitchFamily="34" charset="0"/>
              <a:buNone/>
              <a:defRPr sz="19994" b="1">
                <a:solidFill>
                  <a:schemeClr val="bg1"/>
                </a:solidFill>
              </a:defRPr>
            </a:lvl1pPr>
            <a:lvl2pPr marL="0" indent="0">
              <a:buFont typeface="Arial" panose="020B0604020202020204" pitchFamily="34" charset="0"/>
              <a:buNone/>
              <a:defRPr sz="21594" b="1">
                <a:solidFill>
                  <a:schemeClr val="bg1"/>
                </a:solidFill>
              </a:defRPr>
            </a:lvl2pPr>
            <a:lvl3pPr marL="0" indent="0">
              <a:buFont typeface="Arial" panose="020B0604020202020204" pitchFamily="34" charset="0"/>
              <a:buNone/>
              <a:defRPr sz="21594" b="1">
                <a:solidFill>
                  <a:schemeClr val="bg1"/>
                </a:solidFill>
              </a:defRPr>
            </a:lvl3pPr>
            <a:lvl4pPr marL="0" indent="0">
              <a:buFont typeface="Arial" panose="020B0604020202020204" pitchFamily="34" charset="0"/>
              <a:buNone/>
              <a:defRPr sz="21594" b="1">
                <a:solidFill>
                  <a:schemeClr val="bg1"/>
                </a:solidFill>
              </a:defRPr>
            </a:lvl4pPr>
            <a:lvl5pPr marL="0" indent="0">
              <a:buFont typeface="Arial" panose="020B0604020202020204" pitchFamily="34" charset="0"/>
              <a:buNone/>
              <a:defRPr sz="21594" b="1">
                <a:solidFill>
                  <a:schemeClr val="bg1"/>
                </a:solidFill>
              </a:defRPr>
            </a:lvl5pPr>
            <a:lvl6pPr marL="0" indent="0">
              <a:buNone/>
              <a:defRPr sz="21594" b="1">
                <a:solidFill>
                  <a:schemeClr val="bg1"/>
                </a:solidFill>
              </a:defRPr>
            </a:lvl6pPr>
            <a:lvl7pPr marL="0" indent="0">
              <a:buNone/>
              <a:defRPr sz="21594" b="1">
                <a:solidFill>
                  <a:schemeClr val="bg1"/>
                </a:solidFill>
              </a:defRPr>
            </a:lvl7pPr>
            <a:lvl8pPr marL="0" indent="0">
              <a:buNone/>
              <a:defRPr sz="21594" b="1">
                <a:solidFill>
                  <a:schemeClr val="bg1"/>
                </a:solidFill>
              </a:defRPr>
            </a:lvl8pPr>
            <a:lvl9pPr marL="0" indent="0">
              <a:buNone/>
              <a:defRPr sz="21594" b="1">
                <a:solidFill>
                  <a:schemeClr val="bg1"/>
                </a:solidFill>
              </a:defRPr>
            </a:lvl9pPr>
          </a:lstStyle>
          <a:p>
            <a:pPr lvl="0"/>
            <a:r>
              <a:rPr lang="en-GB"/>
              <a:t>X</a:t>
            </a:r>
            <a:endParaRPr lang="en-GB" dirty="0"/>
          </a:p>
        </p:txBody>
      </p:sp>
      <p:sp>
        <p:nvSpPr>
          <p:cNvPr id="24" name="Chapter">
            <a:extLst>
              <a:ext uri="{FF2B5EF4-FFF2-40B4-BE49-F238E27FC236}">
                <a16:creationId xmlns:a16="http://schemas.microsoft.com/office/drawing/2014/main" id="{285CD8BF-4766-4A4B-BE02-F4C041D4A775}"/>
              </a:ext>
            </a:extLst>
          </p:cNvPr>
          <p:cNvSpPr>
            <a:spLocks noGrp="1"/>
          </p:cNvSpPr>
          <p:nvPr>
            <p:ph type="title" hasCustomPrompt="1"/>
          </p:nvPr>
        </p:nvSpPr>
        <p:spPr bwMode="gray">
          <a:xfrm>
            <a:off x="2784863" y="3644530"/>
            <a:ext cx="9069089" cy="792237"/>
          </a:xfrm>
        </p:spPr>
        <p:txBody>
          <a:bodyPr/>
          <a:lstStyle>
            <a:lvl1pPr>
              <a:defRPr sz="3199">
                <a:solidFill>
                  <a:schemeClr val="bg1"/>
                </a:solidFill>
              </a:defRPr>
            </a:lvl1pPr>
          </a:lstStyle>
          <a:p>
            <a:r>
              <a:rPr lang="en-GB"/>
              <a:t>Chapter</a:t>
            </a:r>
            <a:endParaRPr lang="en-GB" dirty="0"/>
          </a:p>
        </p:txBody>
      </p:sp>
      <p:pic>
        <p:nvPicPr>
          <p:cNvPr id="7" name="Logo">
            <a:extLst>
              <a:ext uri="{FF2B5EF4-FFF2-40B4-BE49-F238E27FC236}">
                <a16:creationId xmlns:a16="http://schemas.microsoft.com/office/drawing/2014/main" id="{A56D7691-916B-4E7F-8FFE-A9293A46C8D3}"/>
              </a:ext>
            </a:extLst>
          </p:cNvPr>
          <p:cNvPicPr>
            <a:picLocks noChangeAspect="1"/>
          </p:cNvPicPr>
          <p:nvPr/>
        </p:nvPicPr>
        <p:blipFill>
          <a:blip r:embed="rId3"/>
          <a:stretch>
            <a:fillRect/>
          </a:stretch>
        </p:blipFill>
        <p:spPr bwMode="gray">
          <a:xfrm>
            <a:off x="9837284" y="6281743"/>
            <a:ext cx="2015475" cy="367646"/>
          </a:xfrm>
          <a:prstGeom prst="rect">
            <a:avLst/>
          </a:prstGeom>
        </p:spPr>
      </p:pic>
      <p:sp>
        <p:nvSpPr>
          <p:cNvPr id="28" name="Line">
            <a:extLst>
              <a:ext uri="{FF2B5EF4-FFF2-40B4-BE49-F238E27FC236}">
                <a16:creationId xmlns:a16="http://schemas.microsoft.com/office/drawing/2014/main" id="{457A2F49-4186-4DDA-B4D8-F87A6FC7D6CA}"/>
              </a:ext>
            </a:extLst>
          </p:cNvPr>
          <p:cNvSpPr/>
          <p:nvPr/>
        </p:nvSpPr>
        <p:spPr bwMode="gray">
          <a:xfrm>
            <a:off x="916472" y="4607832"/>
            <a:ext cx="10937480" cy="435213"/>
          </a:xfrm>
          <a:custGeom>
            <a:avLst/>
            <a:gdLst>
              <a:gd name="connsiteX0" fmla="*/ 0 w 10940329"/>
              <a:gd name="connsiteY0" fmla="*/ 0 h 1748787"/>
              <a:gd name="connsiteX1" fmla="*/ 10940329 w 10940329"/>
              <a:gd name="connsiteY1" fmla="*/ 0 h 1748787"/>
              <a:gd name="connsiteX2" fmla="*/ 10940329 w 10940329"/>
              <a:gd name="connsiteY2" fmla="*/ 1313473 h 1748787"/>
              <a:gd name="connsiteX3" fmla="*/ 1709252 w 10940329"/>
              <a:gd name="connsiteY3" fmla="*/ 1313473 h 1748787"/>
              <a:gd name="connsiteX4" fmla="*/ 1818185 w 10940329"/>
              <a:gd name="connsiteY4" fmla="*/ 1748787 h 1748787"/>
              <a:gd name="connsiteX5" fmla="*/ 838623 w 10940329"/>
              <a:gd name="connsiteY5" fmla="*/ 1313473 h 1748787"/>
              <a:gd name="connsiteX6" fmla="*/ 1 w 10940329"/>
              <a:gd name="connsiteY6" fmla="*/ 1313473 h 1748787"/>
              <a:gd name="connsiteX0" fmla="*/ 0 w 10940329"/>
              <a:gd name="connsiteY0" fmla="*/ 0 h 1748787"/>
              <a:gd name="connsiteX1" fmla="*/ 10940329 w 10940329"/>
              <a:gd name="connsiteY1" fmla="*/ 0 h 1748787"/>
              <a:gd name="connsiteX2" fmla="*/ 10940329 w 10940329"/>
              <a:gd name="connsiteY2" fmla="*/ 1313473 h 1748787"/>
              <a:gd name="connsiteX3" fmla="*/ 1709252 w 10940329"/>
              <a:gd name="connsiteY3" fmla="*/ 1313473 h 1748787"/>
              <a:gd name="connsiteX4" fmla="*/ 1818185 w 10940329"/>
              <a:gd name="connsiteY4" fmla="*/ 1748787 h 1748787"/>
              <a:gd name="connsiteX5" fmla="*/ 838623 w 10940329"/>
              <a:gd name="connsiteY5" fmla="*/ 1313473 h 1748787"/>
              <a:gd name="connsiteX6" fmla="*/ 1 w 10940329"/>
              <a:gd name="connsiteY6" fmla="*/ 1313473 h 1748787"/>
              <a:gd name="connsiteX7" fmla="*/ 91440 w 10940329"/>
              <a:gd name="connsiteY7" fmla="*/ 91440 h 1748787"/>
              <a:gd name="connsiteX0" fmla="*/ 0 w 10940329"/>
              <a:gd name="connsiteY0" fmla="*/ 0 h 1748787"/>
              <a:gd name="connsiteX1" fmla="*/ 10940329 w 10940329"/>
              <a:gd name="connsiteY1" fmla="*/ 0 h 1748787"/>
              <a:gd name="connsiteX2" fmla="*/ 10940329 w 10940329"/>
              <a:gd name="connsiteY2" fmla="*/ 1313473 h 1748787"/>
              <a:gd name="connsiteX3" fmla="*/ 1709252 w 10940329"/>
              <a:gd name="connsiteY3" fmla="*/ 1313473 h 1748787"/>
              <a:gd name="connsiteX4" fmla="*/ 1818185 w 10940329"/>
              <a:gd name="connsiteY4" fmla="*/ 1748787 h 1748787"/>
              <a:gd name="connsiteX5" fmla="*/ 838623 w 10940329"/>
              <a:gd name="connsiteY5" fmla="*/ 1313473 h 1748787"/>
              <a:gd name="connsiteX6" fmla="*/ 1 w 10940329"/>
              <a:gd name="connsiteY6" fmla="*/ 1313473 h 1748787"/>
              <a:gd name="connsiteX0" fmla="*/ 10940328 w 10940328"/>
              <a:gd name="connsiteY0" fmla="*/ 0 h 1748787"/>
              <a:gd name="connsiteX1" fmla="*/ 10940328 w 10940328"/>
              <a:gd name="connsiteY1" fmla="*/ 1313473 h 1748787"/>
              <a:gd name="connsiteX2" fmla="*/ 1709251 w 10940328"/>
              <a:gd name="connsiteY2" fmla="*/ 1313473 h 1748787"/>
              <a:gd name="connsiteX3" fmla="*/ 1818184 w 10940328"/>
              <a:gd name="connsiteY3" fmla="*/ 1748787 h 1748787"/>
              <a:gd name="connsiteX4" fmla="*/ 838622 w 10940328"/>
              <a:gd name="connsiteY4" fmla="*/ 1313473 h 1748787"/>
              <a:gd name="connsiteX5" fmla="*/ 0 w 10940328"/>
              <a:gd name="connsiteY5" fmla="*/ 1313473 h 1748787"/>
              <a:gd name="connsiteX0" fmla="*/ 10940328 w 10940328"/>
              <a:gd name="connsiteY0" fmla="*/ 0 h 435314"/>
              <a:gd name="connsiteX1" fmla="*/ 1709251 w 10940328"/>
              <a:gd name="connsiteY1" fmla="*/ 0 h 435314"/>
              <a:gd name="connsiteX2" fmla="*/ 1818184 w 10940328"/>
              <a:gd name="connsiteY2" fmla="*/ 435314 h 435314"/>
              <a:gd name="connsiteX3" fmla="*/ 838622 w 10940328"/>
              <a:gd name="connsiteY3" fmla="*/ 0 h 435314"/>
              <a:gd name="connsiteX4" fmla="*/ 0 w 10940328"/>
              <a:gd name="connsiteY4" fmla="*/ 0 h 43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328" h="435314">
                <a:moveTo>
                  <a:pt x="10940328" y="0"/>
                </a:moveTo>
                <a:lnTo>
                  <a:pt x="1709251" y="0"/>
                </a:lnTo>
                <a:lnTo>
                  <a:pt x="1818184" y="435314"/>
                </a:lnTo>
                <a:lnTo>
                  <a:pt x="838622" y="0"/>
                </a:lnTo>
                <a:lnTo>
                  <a:pt x="0" y="0"/>
                </a:lnTo>
              </a:path>
            </a:pathLst>
          </a:custGeom>
          <a:noFill/>
          <a:ln w="57150" cap="flat">
            <a:solidFill>
              <a:schemeClr val="bg1"/>
            </a:solidFill>
            <a:prstDash val="solid"/>
            <a:miter/>
          </a:ln>
        </p:spPr>
        <p:txBody>
          <a:bodyPr rtlCol="0" anchor="ctr"/>
          <a:lstStyle/>
          <a:p>
            <a:endParaRPr lang="en-GB" sz="1799" dirty="0"/>
          </a:p>
        </p:txBody>
      </p:sp>
      <p:pic>
        <p:nvPicPr>
          <p:cNvPr id="8" name="TitleClaim">
            <a:extLst>
              <a:ext uri="{FF2B5EF4-FFF2-40B4-BE49-F238E27FC236}">
                <a16:creationId xmlns:a16="http://schemas.microsoft.com/office/drawing/2014/main" id="{3A9B20A1-8FA6-4236-AE44-3ECBB11F9105}"/>
              </a:ext>
            </a:extLst>
          </p:cNvPr>
          <p:cNvPicPr>
            <a:picLocks noChangeAspect="1"/>
          </p:cNvPicPr>
          <p:nvPr>
            <p:custDataLst>
              <p:tags r:id="rId1"/>
            </p:custDataLst>
          </p:nvPr>
        </p:nvPicPr>
        <p:blipFill>
          <a:blip r:embed="rId4"/>
          <a:srcRect/>
          <a:stretch>
            <a:fillRect/>
          </a:stretch>
        </p:blipFill>
        <p:spPr bwMode="gray">
          <a:xfrm>
            <a:off x="10448765" y="333825"/>
            <a:ext cx="1410287" cy="706385"/>
          </a:xfrm>
          <a:prstGeom prst="rect">
            <a:avLst/>
          </a:prstGeom>
          <a:noFill/>
          <a:ln w="9525">
            <a:noFill/>
            <a:miter lim="800000"/>
            <a:headEnd/>
            <a:tailEnd/>
          </a:ln>
        </p:spPr>
      </p:pic>
    </p:spTree>
    <p:extLst>
      <p:ext uri="{BB962C8B-B14F-4D97-AF65-F5344CB8AC3E}">
        <p14:creationId xmlns:p14="http://schemas.microsoft.com/office/powerpoint/2010/main" val="421992727"/>
      </p:ext>
    </p:extLst>
  </p:cSld>
  <p:clrMapOvr>
    <a:masterClrMapping/>
  </p:clrMapOvr>
  <p:transition spd="slow"/>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 2">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5F167812-6CA8-44CE-ACE4-8D3D8174E021}"/>
              </a:ext>
            </a:extLst>
          </p:cNvPr>
          <p:cNvSpPr>
            <a:spLocks noGrp="1"/>
          </p:cNvSpPr>
          <p:nvPr>
            <p:ph type="pic" sz="quarter" idx="13" hasCustomPrompt="1"/>
          </p:nvPr>
        </p:nvSpPr>
        <p:spPr bwMode="gray">
          <a:xfrm>
            <a:off x="0" y="0"/>
            <a:ext cx="12192000" cy="6858000"/>
          </a:xfrm>
          <a:solidFill>
            <a:schemeClr val="accent6"/>
          </a:solidFill>
        </p:spPr>
        <p:txBody>
          <a:bodyPr/>
          <a:lstStyle>
            <a:lvl1pPr marL="0" indent="0">
              <a:buNone/>
              <a:defRPr/>
            </a:lvl1pPr>
          </a:lstStyle>
          <a:p>
            <a:r>
              <a:rPr lang="en-GB"/>
              <a:t> </a:t>
            </a:r>
            <a:endParaRPr lang="en-GB" dirty="0"/>
          </a:p>
        </p:txBody>
      </p:sp>
      <p:sp>
        <p:nvSpPr>
          <p:cNvPr id="26" name="Callout">
            <a:extLst>
              <a:ext uri="{FF2B5EF4-FFF2-40B4-BE49-F238E27FC236}">
                <a16:creationId xmlns:a16="http://schemas.microsoft.com/office/drawing/2014/main" id="{8A98332B-4447-48F6-B10E-E0FB7112106E}"/>
              </a:ext>
            </a:extLst>
          </p:cNvPr>
          <p:cNvSpPr>
            <a:spLocks noGrp="1"/>
          </p:cNvSpPr>
          <p:nvPr>
            <p:ph type="body" sz="quarter" idx="17" hasCustomPrompt="1"/>
          </p:nvPr>
        </p:nvSpPr>
        <p:spPr bwMode="gray">
          <a:xfrm>
            <a:off x="338051" y="2565201"/>
            <a:ext cx="6047038" cy="3096116"/>
          </a:xfrm>
          <a:custGeom>
            <a:avLst/>
            <a:gdLst>
              <a:gd name="connsiteX0" fmla="*/ 0 w 6048613"/>
              <a:gd name="connsiteY0" fmla="*/ 0 h 3096833"/>
              <a:gd name="connsiteX1" fmla="*/ 6048613 w 6048613"/>
              <a:gd name="connsiteY1" fmla="*/ 0 h 3096833"/>
              <a:gd name="connsiteX2" fmla="*/ 6048613 w 6048613"/>
              <a:gd name="connsiteY2" fmla="*/ 2663861 h 3096833"/>
              <a:gd name="connsiteX3" fmla="*/ 1709068 w 6048613"/>
              <a:gd name="connsiteY3" fmla="*/ 2663861 h 3096833"/>
              <a:gd name="connsiteX4" fmla="*/ 1818304 w 6048613"/>
              <a:gd name="connsiteY4" fmla="*/ 3096833 h 3096833"/>
              <a:gd name="connsiteX5" fmla="*/ 836007 w 6048613"/>
              <a:gd name="connsiteY5" fmla="*/ 2663861 h 3096833"/>
              <a:gd name="connsiteX6" fmla="*/ 0 w 6048613"/>
              <a:gd name="connsiteY6" fmla="*/ 2663861 h 309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8613" h="3096833">
                <a:moveTo>
                  <a:pt x="0" y="0"/>
                </a:moveTo>
                <a:lnTo>
                  <a:pt x="6048613" y="0"/>
                </a:lnTo>
                <a:lnTo>
                  <a:pt x="6048613" y="2663861"/>
                </a:lnTo>
                <a:lnTo>
                  <a:pt x="1709068" y="2663861"/>
                </a:lnTo>
                <a:lnTo>
                  <a:pt x="1818304" y="3096833"/>
                </a:lnTo>
                <a:lnTo>
                  <a:pt x="836007" y="2663861"/>
                </a:lnTo>
                <a:lnTo>
                  <a:pt x="0" y="2663861"/>
                </a:lnTo>
                <a:close/>
              </a:path>
            </a:pathLst>
          </a:custGeom>
          <a:solidFill>
            <a:schemeClr val="bg1"/>
          </a:solidFill>
          <a:ln w="9525">
            <a:noFill/>
            <a:miter lim="800000"/>
            <a:headEnd/>
            <a:tailEnd/>
          </a:ln>
        </p:spPr>
        <p:txBody>
          <a:bodyPr wrap="square">
            <a:noAutofit/>
          </a:bodyPr>
          <a:lstStyle>
            <a:lvl1pPr marL="0" indent="0">
              <a:buNone/>
              <a:defRPr/>
            </a:lvl1pPr>
          </a:lstStyle>
          <a:p>
            <a:pPr lvl="0"/>
            <a:r>
              <a:rPr lang="en-GB"/>
              <a:t> </a:t>
            </a:r>
            <a:endParaRPr lang="en-GB" dirty="0"/>
          </a:p>
        </p:txBody>
      </p:sp>
      <p:sp>
        <p:nvSpPr>
          <p:cNvPr id="30" name="Logo">
            <a:extLst>
              <a:ext uri="{FF2B5EF4-FFF2-40B4-BE49-F238E27FC236}">
                <a16:creationId xmlns:a16="http://schemas.microsoft.com/office/drawing/2014/main" id="{7CE3DE3D-B30D-4243-A69B-48627DF592CF}"/>
              </a:ext>
            </a:extLst>
          </p:cNvPr>
          <p:cNvSpPr>
            <a:spLocks noGrp="1"/>
          </p:cNvSpPr>
          <p:nvPr>
            <p:ph type="body" sz="quarter" idx="15" hasCustomPrompt="1"/>
          </p:nvPr>
        </p:nvSpPr>
        <p:spPr bwMode="gray">
          <a:xfrm>
            <a:off x="9839310" y="6281743"/>
            <a:ext cx="2014641" cy="367646"/>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spcBef>
                <a:spcPts val="0"/>
              </a:spcBef>
              <a:spcAft>
                <a:spcPts val="0"/>
              </a:spcAft>
              <a:buFont typeface="Arial" panose="020B0604020202020204" pitchFamily="34" charset="0"/>
              <a:buNone/>
              <a:defRPr sz="100"/>
            </a:lvl1pPr>
            <a:lvl2pPr marL="0" indent="0">
              <a:spcBef>
                <a:spcPts val="0"/>
              </a:spcBef>
              <a:spcAft>
                <a:spcPts val="0"/>
              </a:spcAft>
              <a:buNone/>
              <a:defRPr sz="100"/>
            </a:lvl2pPr>
            <a:lvl3pPr marL="0" indent="0">
              <a:spcBef>
                <a:spcPts val="0"/>
              </a:spcBef>
              <a:spcAft>
                <a:spcPts val="0"/>
              </a:spcAft>
              <a:buNone/>
              <a:defRPr sz="100"/>
            </a:lvl3pPr>
            <a:lvl4pPr marL="0" indent="0">
              <a:spcBef>
                <a:spcPts val="0"/>
              </a:spcBef>
              <a:spcAft>
                <a:spcPts val="0"/>
              </a:spcAft>
              <a:buNone/>
              <a:defRPr sz="100"/>
            </a:lvl4pPr>
            <a:lvl5pPr marL="0" indent="0">
              <a:spcBef>
                <a:spcPts val="0"/>
              </a:spcBef>
              <a:spcAft>
                <a:spcPts val="0"/>
              </a:spcAft>
              <a:buNone/>
              <a:defRPr sz="100"/>
            </a:lvl5pPr>
            <a:lvl6pPr marL="0" indent="0">
              <a:spcBef>
                <a:spcPts val="0"/>
              </a:spcBef>
              <a:spcAft>
                <a:spcPts val="0"/>
              </a:spcAft>
              <a:buNone/>
              <a:defRPr sz="100"/>
            </a:lvl6pPr>
            <a:lvl7pPr marL="0" indent="0">
              <a:spcBef>
                <a:spcPts val="0"/>
              </a:spcBef>
              <a:spcAft>
                <a:spcPts val="0"/>
              </a:spcAft>
              <a:buNone/>
              <a:defRPr sz="100"/>
            </a:lvl7pPr>
            <a:lvl8pPr marL="0" indent="0">
              <a:spcBef>
                <a:spcPts val="0"/>
              </a:spcBef>
              <a:spcAft>
                <a:spcPts val="0"/>
              </a:spcAft>
              <a:buNone/>
              <a:defRPr sz="100"/>
            </a:lvl8pPr>
            <a:lvl9pPr marL="0" indent="0">
              <a:spcBef>
                <a:spcPts val="0"/>
              </a:spcBef>
              <a:spcAft>
                <a:spcPts val="0"/>
              </a:spcAft>
              <a:buNone/>
              <a:defRPr sz="100"/>
            </a:lvl9pPr>
          </a:lstStyle>
          <a:p>
            <a:pPr lvl="0"/>
            <a:r>
              <a:rPr lang="en-GB"/>
              <a:t> </a:t>
            </a:r>
            <a:endParaRPr lang="en-GB" dirty="0"/>
          </a:p>
        </p:txBody>
      </p:sp>
      <p:sp>
        <p:nvSpPr>
          <p:cNvPr id="48" name="ChapterNo">
            <a:extLst>
              <a:ext uri="{FF2B5EF4-FFF2-40B4-BE49-F238E27FC236}">
                <a16:creationId xmlns:a16="http://schemas.microsoft.com/office/drawing/2014/main" id="{A8350DAF-2E33-40F7-818B-A284D0FB0D49}"/>
              </a:ext>
            </a:extLst>
          </p:cNvPr>
          <p:cNvSpPr>
            <a:spLocks noGrp="1"/>
          </p:cNvSpPr>
          <p:nvPr>
            <p:ph type="body" sz="quarter" idx="10" hasCustomPrompt="1"/>
          </p:nvPr>
        </p:nvSpPr>
        <p:spPr bwMode="gray">
          <a:xfrm>
            <a:off x="625424" y="2565200"/>
            <a:ext cx="1511606" cy="2447433"/>
          </a:xfrm>
        </p:spPr>
        <p:txBody>
          <a:bodyPr wrap="none" anchor="ctr">
            <a:noAutofit/>
          </a:bodyPr>
          <a:lstStyle>
            <a:lvl1pPr marL="0" indent="0" algn="l">
              <a:buFont typeface="Arial" panose="020B0604020202020204" pitchFamily="34" charset="0"/>
              <a:buNone/>
              <a:defRPr sz="17995" b="1">
                <a:solidFill>
                  <a:schemeClr val="accent2"/>
                </a:solidFill>
              </a:defRPr>
            </a:lvl1pPr>
            <a:lvl2pPr marL="0" indent="0">
              <a:buFont typeface="Arial" panose="020B0604020202020204" pitchFamily="34" charset="0"/>
              <a:buNone/>
              <a:defRPr sz="17995" b="1">
                <a:solidFill>
                  <a:schemeClr val="accent2"/>
                </a:solidFill>
              </a:defRPr>
            </a:lvl2pPr>
            <a:lvl3pPr marL="0" indent="0">
              <a:buFont typeface="Arial" panose="020B0604020202020204" pitchFamily="34" charset="0"/>
              <a:buNone/>
              <a:defRPr sz="17995" b="1">
                <a:solidFill>
                  <a:schemeClr val="accent2"/>
                </a:solidFill>
              </a:defRPr>
            </a:lvl3pPr>
            <a:lvl4pPr marL="0" indent="0">
              <a:buFont typeface="Arial" panose="020B0604020202020204" pitchFamily="34" charset="0"/>
              <a:buNone/>
              <a:defRPr sz="17995" b="1">
                <a:solidFill>
                  <a:schemeClr val="accent2"/>
                </a:solidFill>
              </a:defRPr>
            </a:lvl4pPr>
            <a:lvl5pPr marL="0" indent="0">
              <a:buFont typeface="Arial" panose="020B0604020202020204" pitchFamily="34" charset="0"/>
              <a:buNone/>
              <a:defRPr sz="17995" b="1">
                <a:solidFill>
                  <a:schemeClr val="accent2"/>
                </a:solidFill>
              </a:defRPr>
            </a:lvl5pPr>
            <a:lvl6pPr marL="0" indent="0">
              <a:buNone/>
              <a:defRPr sz="17995" b="1">
                <a:solidFill>
                  <a:schemeClr val="accent2"/>
                </a:solidFill>
              </a:defRPr>
            </a:lvl6pPr>
            <a:lvl7pPr marL="0" indent="0">
              <a:buNone/>
              <a:defRPr sz="17995" b="1">
                <a:solidFill>
                  <a:schemeClr val="accent2"/>
                </a:solidFill>
              </a:defRPr>
            </a:lvl7pPr>
            <a:lvl8pPr marL="0" indent="0">
              <a:buNone/>
              <a:defRPr sz="17995" b="1">
                <a:solidFill>
                  <a:schemeClr val="accent2"/>
                </a:solidFill>
              </a:defRPr>
            </a:lvl8pPr>
            <a:lvl9pPr marL="0" indent="0">
              <a:buNone/>
              <a:defRPr sz="17995" b="1">
                <a:solidFill>
                  <a:schemeClr val="accent2"/>
                </a:solidFill>
              </a:defRPr>
            </a:lvl9pPr>
          </a:lstStyle>
          <a:p>
            <a:pPr lvl="0"/>
            <a:r>
              <a:rPr lang="en-GB"/>
              <a:t>0</a:t>
            </a:r>
            <a:endParaRPr lang="en-GB" dirty="0"/>
          </a:p>
        </p:txBody>
      </p:sp>
      <p:sp>
        <p:nvSpPr>
          <p:cNvPr id="4" name="Chapter">
            <a:extLst>
              <a:ext uri="{FF2B5EF4-FFF2-40B4-BE49-F238E27FC236}">
                <a16:creationId xmlns:a16="http://schemas.microsoft.com/office/drawing/2014/main" id="{EEC36A0B-257F-40AD-9B08-735F87F7883C}"/>
              </a:ext>
            </a:extLst>
          </p:cNvPr>
          <p:cNvSpPr>
            <a:spLocks noGrp="1"/>
          </p:cNvSpPr>
          <p:nvPr>
            <p:ph type="title" hasCustomPrompt="1"/>
          </p:nvPr>
        </p:nvSpPr>
        <p:spPr bwMode="gray">
          <a:xfrm>
            <a:off x="1993068" y="3141067"/>
            <a:ext cx="4102932" cy="1583633"/>
          </a:xfrm>
        </p:spPr>
        <p:txBody>
          <a:bodyPr/>
          <a:lstStyle>
            <a:lvl1pPr>
              <a:defRPr sz="3199">
                <a:solidFill>
                  <a:schemeClr val="tx1"/>
                </a:solidFill>
              </a:defRPr>
            </a:lvl1pPr>
          </a:lstStyle>
          <a:p>
            <a:r>
              <a:rPr lang="en-GB"/>
              <a:t>Current Chapter</a:t>
            </a:r>
            <a:endParaRPr lang="en-GB" dirty="0"/>
          </a:p>
        </p:txBody>
      </p:sp>
      <p:sp>
        <p:nvSpPr>
          <p:cNvPr id="8" name="Claim">
            <a:extLst>
              <a:ext uri="{FF2B5EF4-FFF2-40B4-BE49-F238E27FC236}">
                <a16:creationId xmlns:a16="http://schemas.microsoft.com/office/drawing/2014/main" id="{F5851DBA-4BDF-4895-9956-EA4493F57630}"/>
              </a:ext>
            </a:extLst>
          </p:cNvPr>
          <p:cNvSpPr>
            <a:spLocks noGrp="1"/>
          </p:cNvSpPr>
          <p:nvPr>
            <p:ph type="body" sz="quarter" idx="12" hasCustomPrompt="1"/>
          </p:nvPr>
        </p:nvSpPr>
        <p:spPr bwMode="gray">
          <a:xfrm>
            <a:off x="10446205" y="334016"/>
            <a:ext cx="1409333" cy="70158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Font typeface="Arial" panose="020B0604020202020204" pitchFamily="34" charset="0"/>
              <a:buNone/>
              <a:defRPr sz="100"/>
            </a:lvl1pPr>
            <a:lvl2pPr marL="0" indent="0">
              <a:buNone/>
              <a:defRPr sz="100"/>
            </a:lvl2pPr>
            <a:lvl3pPr marL="0" indent="0">
              <a:buNone/>
              <a:defRPr sz="100"/>
            </a:lvl3pPr>
            <a:lvl4pPr marL="0" indent="0">
              <a:buNone/>
              <a:defRPr sz="100"/>
            </a:lvl4pPr>
            <a:lvl5pPr marL="0" indent="0">
              <a:buNone/>
              <a:defRPr sz="100"/>
            </a:lvl5pPr>
            <a:lvl6pPr marL="0" indent="0">
              <a:buNone/>
              <a:defRPr sz="100"/>
            </a:lvl6pPr>
            <a:lvl7pPr marL="0" indent="0">
              <a:buNone/>
              <a:defRPr sz="100"/>
            </a:lvl7pPr>
            <a:lvl8pPr marL="0" indent="0">
              <a:buNone/>
              <a:defRPr sz="100"/>
            </a:lvl8pPr>
            <a:lvl9pPr marL="0" indent="0">
              <a:buNone/>
              <a:defRPr sz="100"/>
            </a:lvl9pPr>
          </a:lstStyle>
          <a:p>
            <a:pPr lvl="0"/>
            <a:r>
              <a:rPr lang="en-GB"/>
              <a:t> </a:t>
            </a:r>
            <a:endParaRPr lang="en-GB" dirty="0"/>
          </a:p>
        </p:txBody>
      </p:sp>
    </p:spTree>
    <p:extLst>
      <p:ext uri="{BB962C8B-B14F-4D97-AF65-F5344CB8AC3E}">
        <p14:creationId xmlns:p14="http://schemas.microsoft.com/office/powerpoint/2010/main" val="3238085486"/>
      </p:ext>
    </p:extLst>
  </p:cSld>
  <p:clrMapOvr>
    <a:masterClrMapping/>
  </p:clrMapOvr>
  <p:transition spd="slow"/>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Content">
            <a:extLst>
              <a:ext uri="{FF2B5EF4-FFF2-40B4-BE49-F238E27FC236}">
                <a16:creationId xmlns:a16="http://schemas.microsoft.com/office/drawing/2014/main" id="{D59064B4-0B5E-401B-9504-2B58CDCA5030}"/>
              </a:ext>
            </a:extLst>
          </p:cNvPr>
          <p:cNvSpPr>
            <a:spLocks noGrp="1"/>
          </p:cNvSpPr>
          <p:nvPr>
            <p:ph sz="quarter" idx="12"/>
          </p:nvPr>
        </p:nvSpPr>
        <p:spPr bwMode="gray">
          <a:xfrm>
            <a:off x="338050" y="1414136"/>
            <a:ext cx="11515901" cy="4823296"/>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smtClean="0"/>
              <a:t>Edit Master text styles</a:t>
            </a:r>
          </a:p>
        </p:txBody>
      </p:sp>
      <p:sp>
        <p:nvSpPr>
          <p:cNvPr id="3" name="Title">
            <a:extLst>
              <a:ext uri="{FF2B5EF4-FFF2-40B4-BE49-F238E27FC236}">
                <a16:creationId xmlns:a16="http://schemas.microsoft.com/office/drawing/2014/main" id="{78D8F4FE-3E00-42E8-B4B4-118874EE7F8B}"/>
              </a:ext>
            </a:extLst>
          </p:cNvPr>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536246621"/>
      </p:ext>
    </p:extLst>
  </p:cSld>
  <p:clrMapOvr>
    <a:masterClrMapping/>
  </p:clrMapOvr>
  <p:transition spd="slow"/>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LeftContent">
            <a:extLst>
              <a:ext uri="{FF2B5EF4-FFF2-40B4-BE49-F238E27FC236}">
                <a16:creationId xmlns:a16="http://schemas.microsoft.com/office/drawing/2014/main" id="{D59064B4-0B5E-401B-9504-2B58CDCA5030}"/>
              </a:ext>
            </a:extLst>
          </p:cNvPr>
          <p:cNvSpPr>
            <a:spLocks noGrp="1"/>
          </p:cNvSpPr>
          <p:nvPr>
            <p:ph sz="quarter" idx="12"/>
          </p:nvPr>
        </p:nvSpPr>
        <p:spPr bwMode="gray">
          <a:xfrm>
            <a:off x="338050" y="1414136"/>
            <a:ext cx="5615113" cy="4823296"/>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smtClean="0"/>
              <a:t>Edit Master text styles</a:t>
            </a:r>
          </a:p>
        </p:txBody>
      </p:sp>
      <p:sp>
        <p:nvSpPr>
          <p:cNvPr id="9" name="RightContent">
            <a:extLst>
              <a:ext uri="{FF2B5EF4-FFF2-40B4-BE49-F238E27FC236}">
                <a16:creationId xmlns:a16="http://schemas.microsoft.com/office/drawing/2014/main" id="{D51C22A4-F5B7-4D30-8A0D-421CE4DFDC93}"/>
              </a:ext>
            </a:extLst>
          </p:cNvPr>
          <p:cNvSpPr>
            <a:spLocks noGrp="1"/>
          </p:cNvSpPr>
          <p:nvPr>
            <p:ph sz="quarter" idx="13"/>
          </p:nvPr>
        </p:nvSpPr>
        <p:spPr bwMode="gray">
          <a:xfrm>
            <a:off x="6240425" y="1414136"/>
            <a:ext cx="5613526" cy="4823295"/>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smtClean="0"/>
              <a:t>Edit Master text styles</a:t>
            </a:r>
          </a:p>
        </p:txBody>
      </p:sp>
      <p:sp>
        <p:nvSpPr>
          <p:cNvPr id="5" name="Title">
            <a:extLst>
              <a:ext uri="{FF2B5EF4-FFF2-40B4-BE49-F238E27FC236}">
                <a16:creationId xmlns:a16="http://schemas.microsoft.com/office/drawing/2014/main" id="{915CAAB6-915B-47F4-A0AF-31A6657043AE}"/>
              </a:ext>
            </a:extLst>
          </p:cNvPr>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4171010716"/>
      </p:ext>
    </p:extLst>
  </p:cSld>
  <p:clrMapOvr>
    <a:masterClrMapping/>
  </p:clrMapOvr>
  <p:transition spd="slow"/>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999F217-8BD8-46CA-A254-D462E5022A4F}"/>
              </a:ext>
            </a:extLst>
          </p:cNvPr>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3942968266"/>
      </p:ext>
    </p:extLst>
  </p:cSld>
  <p:clrMapOvr>
    <a:masterClrMapping/>
  </p:clrMapOvr>
  <p:transition spd="slow"/>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4" name="LeftContent">
            <a:extLst>
              <a:ext uri="{FF2B5EF4-FFF2-40B4-BE49-F238E27FC236}">
                <a16:creationId xmlns:a16="http://schemas.microsoft.com/office/drawing/2014/main" id="{D59064B4-0B5E-401B-9504-2B58CDCA5030}"/>
              </a:ext>
            </a:extLst>
          </p:cNvPr>
          <p:cNvSpPr>
            <a:spLocks noGrp="1"/>
          </p:cNvSpPr>
          <p:nvPr>
            <p:ph sz="quarter" idx="12"/>
          </p:nvPr>
        </p:nvSpPr>
        <p:spPr bwMode="gray">
          <a:xfrm>
            <a:off x="338050" y="1414136"/>
            <a:ext cx="5615113" cy="4823296"/>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smtClean="0"/>
              <a:t>Edit Master text styles</a:t>
            </a:r>
          </a:p>
        </p:txBody>
      </p:sp>
      <p:sp>
        <p:nvSpPr>
          <p:cNvPr id="14" name="RightPicture">
            <a:extLst>
              <a:ext uri="{FF2B5EF4-FFF2-40B4-BE49-F238E27FC236}">
                <a16:creationId xmlns:a16="http://schemas.microsoft.com/office/drawing/2014/main" id="{975F041B-B096-4425-A89B-666CE32C3FE0}"/>
              </a:ext>
            </a:extLst>
          </p:cNvPr>
          <p:cNvSpPr>
            <a:spLocks noGrp="1"/>
          </p:cNvSpPr>
          <p:nvPr>
            <p:ph type="pic" sz="quarter" idx="14" hasCustomPrompt="1"/>
          </p:nvPr>
        </p:nvSpPr>
        <p:spPr bwMode="gray">
          <a:xfrm>
            <a:off x="6240425" y="1414136"/>
            <a:ext cx="5613526" cy="4823296"/>
          </a:xfrm>
          <a:solidFill>
            <a:srgbClr val="F1F4F6"/>
          </a:solidFill>
        </p:spPr>
        <p:txBody>
          <a:bodyPr bIns="684000" anchor="ctr">
            <a:noAutofit/>
          </a:bodyPr>
          <a:lstStyle>
            <a:lvl1pPr marL="0" indent="0" algn="ctr">
              <a:buFont typeface="Arial" panose="020B0604020202020204" pitchFamily="34" charset="0"/>
              <a:buNone/>
              <a:defRPr sz="1200" b="0"/>
            </a:lvl1pPr>
            <a:lvl2pPr marL="0" indent="0" algn="ctr">
              <a:buNone/>
              <a:defRPr sz="1200"/>
            </a:lvl2pPr>
            <a:lvl3pPr marL="0" indent="0" algn="ctr">
              <a:buNone/>
              <a:defRPr sz="1200"/>
            </a:lvl3pPr>
            <a:lvl4pPr marL="0" indent="0" algn="ctr">
              <a:buNone/>
              <a:defRPr sz="1200"/>
            </a:lvl4pPr>
            <a:lvl5pPr marL="0" indent="0" algn="ctr">
              <a:buNone/>
              <a:defRPr sz="1200"/>
            </a:lvl5pPr>
            <a:lvl6pPr marL="0" indent="0" algn="ctr">
              <a:buNone/>
              <a:defRPr sz="1200"/>
            </a:lvl6pPr>
            <a:lvl7pPr marL="0" indent="0" algn="ctr">
              <a:buNone/>
              <a:defRPr sz="1200"/>
            </a:lvl7pPr>
            <a:lvl8pPr marL="0" indent="0" algn="ctr">
              <a:buNone/>
              <a:defRPr sz="1200"/>
            </a:lvl8pPr>
            <a:lvl9pPr marL="0" indent="0" algn="ctr">
              <a:buNone/>
              <a:defRPr sz="1200"/>
            </a:lvl9pPr>
          </a:lstStyle>
          <a:p>
            <a:r>
              <a:rPr lang="en-GB"/>
              <a:t>Picture</a:t>
            </a:r>
            <a:endParaRPr lang="en-GB" dirty="0"/>
          </a:p>
        </p:txBody>
      </p:sp>
      <p:sp>
        <p:nvSpPr>
          <p:cNvPr id="5" name="Title">
            <a:extLst>
              <a:ext uri="{FF2B5EF4-FFF2-40B4-BE49-F238E27FC236}">
                <a16:creationId xmlns:a16="http://schemas.microsoft.com/office/drawing/2014/main" id="{B00F5D10-9A5E-44E7-9F0B-DD924A9DAD5E}"/>
              </a:ext>
            </a:extLst>
          </p:cNvPr>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2943221420"/>
      </p:ext>
    </p:extLst>
  </p:cSld>
  <p:clrMapOvr>
    <a:masterClrMapping/>
  </p:clrMapOvr>
  <p:transition spd="slow"/>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25" name="Picture">
            <a:extLst>
              <a:ext uri="{FF2B5EF4-FFF2-40B4-BE49-F238E27FC236}">
                <a16:creationId xmlns:a16="http://schemas.microsoft.com/office/drawing/2014/main" id="{74A81EB5-68BA-4D47-BF69-505EC1CC0935}"/>
              </a:ext>
            </a:extLst>
          </p:cNvPr>
          <p:cNvSpPr>
            <a:spLocks noGrp="1"/>
          </p:cNvSpPr>
          <p:nvPr>
            <p:ph type="pic" sz="quarter" idx="10" hasCustomPrompt="1"/>
          </p:nvPr>
        </p:nvSpPr>
        <p:spPr bwMode="gray">
          <a:xfrm>
            <a:off x="338050" y="333298"/>
            <a:ext cx="11515901" cy="5904133"/>
          </a:xfrm>
          <a:solidFill>
            <a:schemeClr val="bg1">
              <a:lumMod val="95000"/>
            </a:schemeClr>
          </a:solidFill>
        </p:spPr>
        <p:txBody>
          <a:bodyPr bIns="684000" anchor="ctr">
            <a:noAutofit/>
          </a:bodyPr>
          <a:lstStyle>
            <a:lvl1pPr marL="0" indent="0" algn="ctr">
              <a:buFont typeface="Arial" panose="020B0604020202020204" pitchFamily="34" charset="0"/>
              <a:buNone/>
              <a:defRPr sz="1200" b="0"/>
            </a:lvl1pPr>
            <a:lvl2pPr marL="0" indent="0" algn="ctr">
              <a:buNone/>
              <a:defRPr sz="1200"/>
            </a:lvl2pPr>
            <a:lvl3pPr marL="0" indent="0" algn="ctr">
              <a:buNone/>
              <a:defRPr sz="1200"/>
            </a:lvl3pPr>
            <a:lvl4pPr marL="0" indent="0" algn="ctr">
              <a:buNone/>
              <a:defRPr sz="1200"/>
            </a:lvl4pPr>
            <a:lvl5pPr marL="0" indent="0" algn="ctr">
              <a:buNone/>
              <a:defRPr sz="1200"/>
            </a:lvl5pPr>
            <a:lvl6pPr marL="0" indent="0" algn="ctr">
              <a:buNone/>
              <a:defRPr sz="1200"/>
            </a:lvl6pPr>
            <a:lvl7pPr marL="0" indent="0" algn="ctr">
              <a:buNone/>
              <a:defRPr sz="1200"/>
            </a:lvl7pPr>
            <a:lvl8pPr marL="0" indent="0" algn="ctr">
              <a:buNone/>
              <a:defRPr sz="1200"/>
            </a:lvl8pPr>
            <a:lvl9pPr marL="0" indent="0" algn="ctr">
              <a:buNone/>
              <a:defRPr sz="1200"/>
            </a:lvl9pPr>
          </a:lstStyle>
          <a:p>
            <a:r>
              <a:rPr lang="en-GB"/>
              <a:t>Picture</a:t>
            </a:r>
            <a:endParaRPr lang="en-GB" dirty="0"/>
          </a:p>
        </p:txBody>
      </p:sp>
    </p:spTree>
    <p:extLst>
      <p:ext uri="{BB962C8B-B14F-4D97-AF65-F5344CB8AC3E}">
        <p14:creationId xmlns:p14="http://schemas.microsoft.com/office/powerpoint/2010/main" val="785048368"/>
      </p:ext>
    </p:extLst>
  </p:cSld>
  <p:clrMapOvr>
    <a:masterClrMapping/>
  </p:clrMapOvr>
  <p:transition spd="slow"/>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6575B61-2198-436C-A98C-A4D9B87DD9D9}"/>
              </a:ext>
            </a:extLst>
          </p:cNvPr>
          <p:cNvSpPr/>
          <p:nvPr/>
        </p:nvSpPr>
        <p:spPr bwMode="gray">
          <a:xfrm>
            <a:off x="0" y="0"/>
            <a:ext cx="12192000" cy="623743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89977" tIns="46788" rIns="89977" bIns="46788" numCol="1" rtlCol="0" anchor="ctr" anchorCtr="0" compatLnSpc="1">
            <a:prstTxWarp prst="textNoShape">
              <a:avLst/>
            </a:prstTxWarp>
          </a:bodyPr>
          <a:lstStyle/>
          <a:p>
            <a:pPr marR="0" algn="ctr" defTabSz="914126" rtl="0" eaLnBrk="1" fontAlgn="base" latinLnBrk="0" hangingPunct="1">
              <a:lnSpc>
                <a:spcPct val="100000"/>
              </a:lnSpc>
              <a:spcAft>
                <a:spcPct val="0"/>
              </a:spcAft>
              <a:buClr>
                <a:schemeClr val="accent2"/>
              </a:buClr>
              <a:buSzTx/>
              <a:tabLst/>
            </a:pPr>
            <a:endParaRPr kumimoji="0" lang="en-GB" sz="1600" b="0" i="0" u="none" strike="noStrike" cap="none" normalizeH="0" baseline="0" dirty="0" err="1">
              <a:ln>
                <a:noFill/>
              </a:ln>
              <a:effectLst/>
              <a:latin typeface="Arial" charset="0"/>
            </a:endParaRPr>
          </a:p>
        </p:txBody>
      </p:sp>
      <p:sp>
        <p:nvSpPr>
          <p:cNvPr id="23" name="HeaderLine">
            <a:extLst>
              <a:ext uri="{FF2B5EF4-FFF2-40B4-BE49-F238E27FC236}">
                <a16:creationId xmlns:a16="http://schemas.microsoft.com/office/drawing/2014/main" id="{4CBB7436-AE5B-4128-89FA-5FD53E80F035}"/>
              </a:ext>
            </a:extLst>
          </p:cNvPr>
          <p:cNvSpPr/>
          <p:nvPr/>
        </p:nvSpPr>
        <p:spPr bwMode="gray">
          <a:xfrm>
            <a:off x="338050" y="333717"/>
            <a:ext cx="935756" cy="57141"/>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89977" tIns="46788" rIns="89977" bIns="46788" numCol="1" rtlCol="0" anchor="ctr" anchorCtr="0" compatLnSpc="1">
            <a:prstTxWarp prst="textNoShape">
              <a:avLst/>
            </a:prstTxWarp>
            <a:noAutofit/>
          </a:bodyPr>
          <a:lstStyle/>
          <a:p>
            <a:pPr marL="285664" marR="0" indent="-285664" algn="ctr" defTabSz="914126"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sz="1799" b="0" i="0" u="none" strike="noStrike" cap="none" normalizeH="0" baseline="0" dirty="0">
              <a:ln>
                <a:noFill/>
              </a:ln>
              <a:solidFill>
                <a:schemeClr val="tx1"/>
              </a:solidFill>
              <a:effectLst/>
              <a:latin typeface="Arial" charset="0"/>
            </a:endParaRPr>
          </a:p>
        </p:txBody>
      </p:sp>
      <p:grpSp>
        <p:nvGrpSpPr>
          <p:cNvPr id="24" name="GridLeft">
            <a:extLst>
              <a:ext uri="{FF2B5EF4-FFF2-40B4-BE49-F238E27FC236}">
                <a16:creationId xmlns:a16="http://schemas.microsoft.com/office/drawing/2014/main" id="{425031A2-E0D5-4FB9-AF38-DCEA20EC1E7F}"/>
              </a:ext>
            </a:extLst>
          </p:cNvPr>
          <p:cNvGrpSpPr/>
          <p:nvPr/>
        </p:nvGrpSpPr>
        <p:grpSpPr bwMode="gray">
          <a:xfrm>
            <a:off x="-192664" y="332579"/>
            <a:ext cx="96001" cy="5904083"/>
            <a:chOff x="-192714" y="332656"/>
            <a:chExt cx="96026" cy="5905450"/>
          </a:xfrm>
        </p:grpSpPr>
        <p:cxnSp>
          <p:nvCxnSpPr>
            <p:cNvPr id="27" name="Gerade Verbindung 77">
              <a:extLst>
                <a:ext uri="{FF2B5EF4-FFF2-40B4-BE49-F238E27FC236}">
                  <a16:creationId xmlns:a16="http://schemas.microsoft.com/office/drawing/2014/main" id="{0DDD8DC5-7A9F-4A01-A379-4DDD6EBDEDE1}"/>
                </a:ext>
              </a:extLst>
            </p:cNvPr>
            <p:cNvCxnSpPr/>
            <p:nvPr userDrawn="1"/>
          </p:nvCxnSpPr>
          <p:spPr bwMode="gray">
            <a:xfrm>
              <a:off x="-192714" y="623810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83">
              <a:extLst>
                <a:ext uri="{FF2B5EF4-FFF2-40B4-BE49-F238E27FC236}">
                  <a16:creationId xmlns:a16="http://schemas.microsoft.com/office/drawing/2014/main" id="{772D4454-427C-4697-A163-14027C8D116F}"/>
                </a:ext>
              </a:extLst>
            </p:cNvPr>
            <p:cNvCxnSpPr/>
            <p:nvPr userDrawn="1"/>
          </p:nvCxnSpPr>
          <p:spPr bwMode="gray">
            <a:xfrm>
              <a:off x="-192654" y="33265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uppieren 66">
            <a:extLst>
              <a:ext uri="{FF2B5EF4-FFF2-40B4-BE49-F238E27FC236}">
                <a16:creationId xmlns:a16="http://schemas.microsoft.com/office/drawing/2014/main" id="{EFFFBBD6-454D-413F-9BAE-3B168ABFE3DE}"/>
              </a:ext>
            </a:extLst>
          </p:cNvPr>
          <p:cNvGrpSpPr/>
          <p:nvPr/>
        </p:nvGrpSpPr>
        <p:grpSpPr bwMode="gray">
          <a:xfrm>
            <a:off x="336860" y="-207355"/>
            <a:ext cx="11518280" cy="110731"/>
            <a:chOff x="252710" y="-531551"/>
            <a:chExt cx="8640960" cy="432064"/>
          </a:xfrm>
        </p:grpSpPr>
        <p:cxnSp>
          <p:nvCxnSpPr>
            <p:cNvPr id="16" name="Gerade Verbindung 15">
              <a:extLst>
                <a:ext uri="{FF2B5EF4-FFF2-40B4-BE49-F238E27FC236}">
                  <a16:creationId xmlns:a16="http://schemas.microsoft.com/office/drawing/2014/main" id="{BBBA7A89-A44A-4C21-A191-39C4B8588378}"/>
                </a:ext>
              </a:extLst>
            </p:cNvPr>
            <p:cNvCxnSpPr/>
            <p:nvPr userDrawn="1"/>
          </p:nvCxnSpPr>
          <p:spPr bwMode="gray">
            <a:xfrm rot="5400000">
              <a:off x="36680" y="-315517"/>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0AE8A7C2-725C-4197-837C-8CD48A2AD471}"/>
                </a:ext>
              </a:extLst>
            </p:cNvPr>
            <p:cNvCxnSpPr/>
            <p:nvPr userDrawn="1"/>
          </p:nvCxnSpPr>
          <p:spPr bwMode="gray">
            <a:xfrm rot="5400000">
              <a:off x="203490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E19925CD-E567-4BD4-A46F-8A58413C9EBB}"/>
                </a:ext>
              </a:extLst>
            </p:cNvPr>
            <p:cNvCxnSpPr/>
            <p:nvPr userDrawn="1"/>
          </p:nvCxnSpPr>
          <p:spPr bwMode="gray">
            <a:xfrm rot="5400000">
              <a:off x="2250926"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0">
              <a:extLst>
                <a:ext uri="{FF2B5EF4-FFF2-40B4-BE49-F238E27FC236}">
                  <a16:creationId xmlns:a16="http://schemas.microsoft.com/office/drawing/2014/main" id="{DF54452A-E6BC-4996-89CC-92B7FCA8ED8C}"/>
                </a:ext>
              </a:extLst>
            </p:cNvPr>
            <p:cNvCxnSpPr/>
            <p:nvPr userDrawn="1"/>
          </p:nvCxnSpPr>
          <p:spPr bwMode="gray">
            <a:xfrm rot="5400000">
              <a:off x="424914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1">
              <a:extLst>
                <a:ext uri="{FF2B5EF4-FFF2-40B4-BE49-F238E27FC236}">
                  <a16:creationId xmlns:a16="http://schemas.microsoft.com/office/drawing/2014/main" id="{F9067B57-6572-4F92-83C0-2D1DCC5AE106}"/>
                </a:ext>
              </a:extLst>
            </p:cNvPr>
            <p:cNvCxnSpPr/>
            <p:nvPr userDrawn="1"/>
          </p:nvCxnSpPr>
          <p:spPr bwMode="gray">
            <a:xfrm rot="5400000">
              <a:off x="446517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2">
              <a:extLst>
                <a:ext uri="{FF2B5EF4-FFF2-40B4-BE49-F238E27FC236}">
                  <a16:creationId xmlns:a16="http://schemas.microsoft.com/office/drawing/2014/main" id="{E2DC1B8E-F8B8-45B9-9FF5-D8BEFBBCCB9F}"/>
                </a:ext>
              </a:extLst>
            </p:cNvPr>
            <p:cNvCxnSpPr/>
            <p:nvPr userDrawn="1"/>
          </p:nvCxnSpPr>
          <p:spPr bwMode="gray">
            <a:xfrm rot="5400000">
              <a:off x="6463394"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23">
              <a:extLst>
                <a:ext uri="{FF2B5EF4-FFF2-40B4-BE49-F238E27FC236}">
                  <a16:creationId xmlns:a16="http://schemas.microsoft.com/office/drawing/2014/main" id="{CDE4E43D-3591-4707-BBCB-B58C79CA7A39}"/>
                </a:ext>
              </a:extLst>
            </p:cNvPr>
            <p:cNvCxnSpPr/>
            <p:nvPr userDrawn="1"/>
          </p:nvCxnSpPr>
          <p:spPr bwMode="gray">
            <a:xfrm rot="5400000">
              <a:off x="667941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A3FC7D89-B555-4AE9-83D4-BD9C60DB8B1C}"/>
                </a:ext>
              </a:extLst>
            </p:cNvPr>
            <p:cNvCxnSpPr/>
            <p:nvPr userDrawn="1"/>
          </p:nvCxnSpPr>
          <p:spPr bwMode="gray">
            <a:xfrm rot="5400000">
              <a:off x="8677640"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1305810"/>
      </p:ext>
    </p:extLst>
  </p:cSld>
  <p:clrMapOvr>
    <a:masterClrMapping/>
  </p:clrMapOvr>
  <p:transition spd="slow"/>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HeaderLine">
            <a:extLst>
              <a:ext uri="{FF2B5EF4-FFF2-40B4-BE49-F238E27FC236}">
                <a16:creationId xmlns:a16="http://schemas.microsoft.com/office/drawing/2014/main" id="{079070D3-E20E-4730-B988-D25B839F5AF2}"/>
              </a:ext>
            </a:extLst>
          </p:cNvPr>
          <p:cNvCxnSpPr/>
          <p:nvPr/>
        </p:nvCxnSpPr>
        <p:spPr bwMode="gray">
          <a:xfrm>
            <a:off x="338050" y="1219765"/>
            <a:ext cx="935756" cy="0"/>
          </a:xfrm>
          <a:prstGeom prst="line">
            <a:avLst/>
          </a:prstGeom>
          <a:solidFill>
            <a:schemeClr val="bg1"/>
          </a:solid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9" name="Title"/>
          <p:cNvSpPr>
            <a:spLocks noGrp="1" noChangeArrowheads="1"/>
          </p:cNvSpPr>
          <p:nvPr>
            <p:ph type="title"/>
          </p:nvPr>
        </p:nvSpPr>
        <p:spPr bwMode="gray">
          <a:xfrm>
            <a:off x="338050" y="333297"/>
            <a:ext cx="11515901" cy="792237"/>
          </a:xfrm>
          <a:prstGeom prst="rect">
            <a:avLst/>
          </a:prstGeom>
          <a:noFill/>
          <a:ln w="9525">
            <a:noFill/>
            <a:miter lim="800000"/>
            <a:headEnd/>
            <a:tailEnd/>
          </a:ln>
        </p:spPr>
        <p:txBody>
          <a:bodyPr vert="horz" wrap="square" lIns="0" tIns="0" rIns="0" bIns="36000" numCol="1" anchor="b" anchorCtr="0" compatLnSpc="1">
            <a:prstTxWarp prst="textNoShape">
              <a:avLst/>
            </a:prstTxWarp>
            <a:noAutofit/>
          </a:bodyPr>
          <a:lstStyle/>
          <a:p>
            <a:pPr lvl="0"/>
            <a:r>
              <a:rPr lang="en-GB"/>
              <a:t>Mastertitelformat bearbeiten 24pt</a:t>
            </a:r>
            <a:endParaRPr lang="en-GB" dirty="0"/>
          </a:p>
        </p:txBody>
      </p:sp>
      <p:sp>
        <p:nvSpPr>
          <p:cNvPr id="1031" name="Content"/>
          <p:cNvSpPr>
            <a:spLocks noGrp="1"/>
          </p:cNvSpPr>
          <p:nvPr>
            <p:ph type="body" idx="1"/>
          </p:nvPr>
        </p:nvSpPr>
        <p:spPr bwMode="gray">
          <a:xfrm>
            <a:off x="338050" y="1414136"/>
            <a:ext cx="11515901" cy="482329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endParaRPr lang="en-GB" dirty="0"/>
          </a:p>
        </p:txBody>
      </p:sp>
      <p:grpSp>
        <p:nvGrpSpPr>
          <p:cNvPr id="24" name="GridLeft">
            <a:extLst>
              <a:ext uri="{FF2B5EF4-FFF2-40B4-BE49-F238E27FC236}">
                <a16:creationId xmlns:a16="http://schemas.microsoft.com/office/drawing/2014/main" id="{382046D6-8694-43C4-849E-1F34D6E78E04}"/>
              </a:ext>
            </a:extLst>
          </p:cNvPr>
          <p:cNvGrpSpPr/>
          <p:nvPr/>
        </p:nvGrpSpPr>
        <p:grpSpPr bwMode="gray">
          <a:xfrm>
            <a:off x="-192664" y="332579"/>
            <a:ext cx="96001" cy="5904083"/>
            <a:chOff x="-192714" y="332656"/>
            <a:chExt cx="96026" cy="5905450"/>
          </a:xfrm>
        </p:grpSpPr>
        <p:cxnSp>
          <p:nvCxnSpPr>
            <p:cNvPr id="39" name="Gerade Verbindung 77">
              <a:extLst>
                <a:ext uri="{FF2B5EF4-FFF2-40B4-BE49-F238E27FC236}">
                  <a16:creationId xmlns:a16="http://schemas.microsoft.com/office/drawing/2014/main" id="{0D03321A-BBD2-4F2F-9813-C6E06BF28005}"/>
                </a:ext>
              </a:extLst>
            </p:cNvPr>
            <p:cNvCxnSpPr/>
            <p:nvPr userDrawn="1"/>
          </p:nvCxnSpPr>
          <p:spPr bwMode="gray">
            <a:xfrm>
              <a:off x="-192714" y="623810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80">
              <a:extLst>
                <a:ext uri="{FF2B5EF4-FFF2-40B4-BE49-F238E27FC236}">
                  <a16:creationId xmlns:a16="http://schemas.microsoft.com/office/drawing/2014/main" id="{C46E9AA2-1DE3-4274-94B6-694DCBFEE7A9}"/>
                </a:ext>
              </a:extLst>
            </p:cNvPr>
            <p:cNvCxnSpPr/>
            <p:nvPr userDrawn="1"/>
          </p:nvCxnSpPr>
          <p:spPr bwMode="gray">
            <a:xfrm>
              <a:off x="-192654" y="1413794"/>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83">
              <a:extLst>
                <a:ext uri="{FF2B5EF4-FFF2-40B4-BE49-F238E27FC236}">
                  <a16:creationId xmlns:a16="http://schemas.microsoft.com/office/drawing/2014/main" id="{EEEC6576-C820-4096-8871-445700389F54}"/>
                </a:ext>
              </a:extLst>
            </p:cNvPr>
            <p:cNvCxnSpPr/>
            <p:nvPr userDrawn="1"/>
          </p:nvCxnSpPr>
          <p:spPr bwMode="gray">
            <a:xfrm>
              <a:off x="-192654" y="33265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FooterLine">
            <a:extLst>
              <a:ext uri="{FF2B5EF4-FFF2-40B4-BE49-F238E27FC236}">
                <a16:creationId xmlns:a16="http://schemas.microsoft.com/office/drawing/2014/main" id="{9CA5095E-F378-40DD-B3DF-E430D959832A}"/>
              </a:ext>
            </a:extLst>
          </p:cNvPr>
          <p:cNvCxnSpPr>
            <a:cxnSpLocks/>
          </p:cNvCxnSpPr>
          <p:nvPr/>
        </p:nvCxnSpPr>
        <p:spPr bwMode="gray">
          <a:xfrm>
            <a:off x="336858" y="6487586"/>
            <a:ext cx="10187907" cy="0"/>
          </a:xfrm>
          <a:prstGeom prst="line">
            <a:avLst/>
          </a:prstGeom>
          <a:solidFill>
            <a:schemeClr val="bg1"/>
          </a:solidFill>
          <a:ln w="9525" cap="flat" cmpd="sng" algn="ctr">
            <a:solidFill>
              <a:srgbClr val="C6D2D9"/>
            </a:solidFill>
            <a:prstDash val="solid"/>
            <a:round/>
            <a:headEnd type="none" w="med" len="med"/>
            <a:tailEnd type="none" w="med" len="med"/>
          </a:ln>
          <a:effectLst/>
          <a:extLst/>
        </p:spPr>
      </p:cxnSp>
      <p:sp>
        <p:nvSpPr>
          <p:cNvPr id="14" name="PageNumber">
            <a:extLst>
              <a:ext uri="{FF2B5EF4-FFF2-40B4-BE49-F238E27FC236}">
                <a16:creationId xmlns:a16="http://schemas.microsoft.com/office/drawing/2014/main" id="{6D39FD94-96A5-4379-89AD-E334236E1809}"/>
              </a:ext>
            </a:extLst>
          </p:cNvPr>
          <p:cNvSpPr/>
          <p:nvPr/>
        </p:nvSpPr>
        <p:spPr bwMode="gray">
          <a:xfrm>
            <a:off x="337499" y="6524283"/>
            <a:ext cx="287925" cy="215950"/>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None/>
              <a:tabLst/>
            </a:pPr>
            <a:fld id="{B2B235C9-7F53-4C69-838E-BB90E4172CA8}" type="slidenum">
              <a:rPr kumimoji="0" lang="en-GB" sz="800" b="0" i="0" u="none" strike="noStrike" cap="none" normalizeH="0" baseline="0" smtClean="0">
                <a:ln>
                  <a:noFill/>
                </a:ln>
                <a:effectLst/>
                <a:latin typeface="Arial" charset="0"/>
              </a:rPr>
              <a:pPr marL="0" marR="0" indent="0"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None/>
                <a:tabLst/>
              </a:pPr>
              <a:t>‹#›</a:t>
            </a:fld>
            <a:endParaRPr kumimoji="0" lang="en-GB" sz="800" b="0" i="0" u="none" strike="noStrike" cap="none" normalizeH="0" baseline="0" dirty="0">
              <a:ln>
                <a:noFill/>
              </a:ln>
              <a:effectLst/>
              <a:latin typeface="Arial" charset="0"/>
            </a:endParaRPr>
          </a:p>
        </p:txBody>
      </p:sp>
      <p:sp>
        <p:nvSpPr>
          <p:cNvPr id="47" name="Footer">
            <a:extLst>
              <a:ext uri="{FF2B5EF4-FFF2-40B4-BE49-F238E27FC236}">
                <a16:creationId xmlns:a16="http://schemas.microsoft.com/office/drawing/2014/main" id="{3DC585FC-C0B8-474B-8E4D-9E723074111A}"/>
              </a:ext>
            </a:extLst>
          </p:cNvPr>
          <p:cNvSpPr/>
          <p:nvPr>
            <p:custDataLst>
              <p:tags r:id="rId18"/>
            </p:custDataLst>
          </p:nvPr>
        </p:nvSpPr>
        <p:spPr bwMode="gray">
          <a:xfrm>
            <a:off x="625424" y="6524283"/>
            <a:ext cx="9861432" cy="215950"/>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None/>
              <a:tabLst/>
            </a:pPr>
            <a:r>
              <a:rPr kumimoji="0" lang="en-US" sz="800" b="0" i="0" u="none" strike="noStrike" cap="none" normalizeH="0" baseline="0" smtClean="0">
                <a:ln>
                  <a:noFill/>
                </a:ln>
                <a:effectLst/>
                <a:latin typeface="Arial" charset="0"/>
              </a:rPr>
              <a:t>Takaful and Retakaful – Principles and Concept</a:t>
            </a:r>
            <a:endParaRPr kumimoji="0" lang="en-GB" sz="800" b="0" i="0" u="none" strike="noStrike" cap="none" normalizeH="0" baseline="0" dirty="0">
              <a:ln>
                <a:noFill/>
              </a:ln>
              <a:effectLst/>
              <a:latin typeface="Arial" charset="0"/>
            </a:endParaRPr>
          </a:p>
        </p:txBody>
      </p:sp>
      <p:pic>
        <p:nvPicPr>
          <p:cNvPr id="53" name="Logo">
            <a:extLst>
              <a:ext uri="{FF2B5EF4-FFF2-40B4-BE49-F238E27FC236}">
                <a16:creationId xmlns:a16="http://schemas.microsoft.com/office/drawing/2014/main" id="{421EE62C-EACD-4AB0-80DD-5364ED7B156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gray">
          <a:xfrm>
            <a:off x="10869667" y="6487586"/>
            <a:ext cx="984285" cy="179958"/>
          </a:xfrm>
          <a:prstGeom prst="rect">
            <a:avLst/>
          </a:prstGeom>
        </p:spPr>
      </p:pic>
      <p:grpSp>
        <p:nvGrpSpPr>
          <p:cNvPr id="18" name="Gruppieren 66">
            <a:extLst>
              <a:ext uri="{FF2B5EF4-FFF2-40B4-BE49-F238E27FC236}">
                <a16:creationId xmlns:a16="http://schemas.microsoft.com/office/drawing/2014/main" id="{8BC3FB9C-9F10-4EA0-8DD8-BF366B8922AA}"/>
              </a:ext>
            </a:extLst>
          </p:cNvPr>
          <p:cNvGrpSpPr/>
          <p:nvPr/>
        </p:nvGrpSpPr>
        <p:grpSpPr bwMode="gray">
          <a:xfrm>
            <a:off x="336860" y="-207355"/>
            <a:ext cx="11518280" cy="110731"/>
            <a:chOff x="252710" y="-531551"/>
            <a:chExt cx="8640960" cy="432064"/>
          </a:xfrm>
        </p:grpSpPr>
        <p:cxnSp>
          <p:nvCxnSpPr>
            <p:cNvPr id="19" name="Gerade Verbindung 15">
              <a:extLst>
                <a:ext uri="{FF2B5EF4-FFF2-40B4-BE49-F238E27FC236}">
                  <a16:creationId xmlns:a16="http://schemas.microsoft.com/office/drawing/2014/main" id="{6B101F39-BFD4-41BC-A83E-F1200878D443}"/>
                </a:ext>
              </a:extLst>
            </p:cNvPr>
            <p:cNvCxnSpPr/>
            <p:nvPr userDrawn="1"/>
          </p:nvCxnSpPr>
          <p:spPr bwMode="gray">
            <a:xfrm rot="5400000">
              <a:off x="36680" y="-315517"/>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6">
              <a:extLst>
                <a:ext uri="{FF2B5EF4-FFF2-40B4-BE49-F238E27FC236}">
                  <a16:creationId xmlns:a16="http://schemas.microsoft.com/office/drawing/2014/main" id="{61CA6AD6-9F16-4408-B145-55BEBFFAF9E3}"/>
                </a:ext>
              </a:extLst>
            </p:cNvPr>
            <p:cNvCxnSpPr/>
            <p:nvPr userDrawn="1"/>
          </p:nvCxnSpPr>
          <p:spPr bwMode="gray">
            <a:xfrm rot="5400000">
              <a:off x="203490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7">
              <a:extLst>
                <a:ext uri="{FF2B5EF4-FFF2-40B4-BE49-F238E27FC236}">
                  <a16:creationId xmlns:a16="http://schemas.microsoft.com/office/drawing/2014/main" id="{94BBE10F-C5F3-47BE-812D-87A9DB1D2A74}"/>
                </a:ext>
              </a:extLst>
            </p:cNvPr>
            <p:cNvCxnSpPr/>
            <p:nvPr userDrawn="1"/>
          </p:nvCxnSpPr>
          <p:spPr bwMode="gray">
            <a:xfrm rot="5400000">
              <a:off x="2250926"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0">
              <a:extLst>
                <a:ext uri="{FF2B5EF4-FFF2-40B4-BE49-F238E27FC236}">
                  <a16:creationId xmlns:a16="http://schemas.microsoft.com/office/drawing/2014/main" id="{5CDF1112-A114-4F5C-8105-C93485162782}"/>
                </a:ext>
              </a:extLst>
            </p:cNvPr>
            <p:cNvCxnSpPr/>
            <p:nvPr userDrawn="1"/>
          </p:nvCxnSpPr>
          <p:spPr bwMode="gray">
            <a:xfrm rot="5400000">
              <a:off x="424914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1">
              <a:extLst>
                <a:ext uri="{FF2B5EF4-FFF2-40B4-BE49-F238E27FC236}">
                  <a16:creationId xmlns:a16="http://schemas.microsoft.com/office/drawing/2014/main" id="{77132B61-B295-4868-AB92-80DE740E87D0}"/>
                </a:ext>
              </a:extLst>
            </p:cNvPr>
            <p:cNvCxnSpPr/>
            <p:nvPr userDrawn="1"/>
          </p:nvCxnSpPr>
          <p:spPr bwMode="gray">
            <a:xfrm rot="5400000">
              <a:off x="446517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2">
              <a:extLst>
                <a:ext uri="{FF2B5EF4-FFF2-40B4-BE49-F238E27FC236}">
                  <a16:creationId xmlns:a16="http://schemas.microsoft.com/office/drawing/2014/main" id="{4AB3535B-5AFE-49C2-838E-6D796791F1AB}"/>
                </a:ext>
              </a:extLst>
            </p:cNvPr>
            <p:cNvCxnSpPr/>
            <p:nvPr userDrawn="1"/>
          </p:nvCxnSpPr>
          <p:spPr bwMode="gray">
            <a:xfrm rot="5400000">
              <a:off x="6463394"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3">
              <a:extLst>
                <a:ext uri="{FF2B5EF4-FFF2-40B4-BE49-F238E27FC236}">
                  <a16:creationId xmlns:a16="http://schemas.microsoft.com/office/drawing/2014/main" id="{BD9CD957-FF2E-4E82-B664-8A2A17B27651}"/>
                </a:ext>
              </a:extLst>
            </p:cNvPr>
            <p:cNvCxnSpPr/>
            <p:nvPr userDrawn="1"/>
          </p:nvCxnSpPr>
          <p:spPr bwMode="gray">
            <a:xfrm rot="5400000">
              <a:off x="667941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D65AFE3E-FE54-407A-85F3-950B88F6E4D8}"/>
                </a:ext>
              </a:extLst>
            </p:cNvPr>
            <p:cNvCxnSpPr/>
            <p:nvPr userDrawn="1"/>
          </p:nvCxnSpPr>
          <p:spPr bwMode="gray">
            <a:xfrm rot="5400000">
              <a:off x="8677640"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85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transition spd="slow"/>
  <p:txStyles>
    <p:titleStyle>
      <a:lvl1pPr algn="l" rtl="0" eaLnBrk="1" fontAlgn="base" hangingPunct="1">
        <a:spcBef>
          <a:spcPct val="0"/>
        </a:spcBef>
        <a:spcAft>
          <a:spcPct val="0"/>
        </a:spcAft>
        <a:defRPr sz="2399" b="1" i="0" baseline="0">
          <a:solidFill>
            <a:schemeClr val="accent2"/>
          </a:solidFill>
          <a:latin typeface="+mj-lt"/>
          <a:ea typeface="+mj-ea"/>
          <a:cs typeface="+mj-cs"/>
        </a:defRPr>
      </a:lvl1pPr>
      <a:lvl2pPr algn="l" rtl="0" eaLnBrk="1" fontAlgn="base" hangingPunct="1">
        <a:spcBef>
          <a:spcPct val="0"/>
        </a:spcBef>
        <a:spcAft>
          <a:spcPct val="0"/>
        </a:spcAft>
        <a:defRPr sz="2199" b="1">
          <a:solidFill>
            <a:srgbClr val="005192"/>
          </a:solidFill>
          <a:latin typeface="Arial" charset="0"/>
        </a:defRPr>
      </a:lvl2pPr>
      <a:lvl3pPr algn="l" rtl="0" eaLnBrk="1" fontAlgn="base" hangingPunct="1">
        <a:spcBef>
          <a:spcPct val="0"/>
        </a:spcBef>
        <a:spcAft>
          <a:spcPct val="0"/>
        </a:spcAft>
        <a:defRPr sz="2199" b="1">
          <a:solidFill>
            <a:srgbClr val="005192"/>
          </a:solidFill>
          <a:latin typeface="Arial" charset="0"/>
        </a:defRPr>
      </a:lvl3pPr>
      <a:lvl4pPr algn="l" rtl="0" eaLnBrk="1" fontAlgn="base" hangingPunct="1">
        <a:spcBef>
          <a:spcPct val="0"/>
        </a:spcBef>
        <a:spcAft>
          <a:spcPct val="0"/>
        </a:spcAft>
        <a:defRPr sz="2199" b="1">
          <a:solidFill>
            <a:srgbClr val="005192"/>
          </a:solidFill>
          <a:latin typeface="Arial" charset="0"/>
        </a:defRPr>
      </a:lvl4pPr>
      <a:lvl5pPr algn="l" rtl="0" eaLnBrk="1" fontAlgn="base" hangingPunct="1">
        <a:spcBef>
          <a:spcPct val="0"/>
        </a:spcBef>
        <a:spcAft>
          <a:spcPct val="0"/>
        </a:spcAft>
        <a:defRPr sz="2199" b="1">
          <a:solidFill>
            <a:srgbClr val="005192"/>
          </a:solidFill>
          <a:latin typeface="Arial" charset="0"/>
        </a:defRPr>
      </a:lvl5pPr>
      <a:lvl6pPr marL="457154" algn="l" rtl="0" eaLnBrk="1" fontAlgn="base" hangingPunct="1">
        <a:lnSpc>
          <a:spcPct val="110000"/>
        </a:lnSpc>
        <a:spcBef>
          <a:spcPct val="20000"/>
        </a:spcBef>
        <a:spcAft>
          <a:spcPct val="0"/>
        </a:spcAft>
        <a:defRPr sz="1999" b="1">
          <a:solidFill>
            <a:schemeClr val="accent2"/>
          </a:solidFill>
          <a:latin typeface="Arial" charset="0"/>
        </a:defRPr>
      </a:lvl6pPr>
      <a:lvl7pPr marL="914309" algn="l" rtl="0" eaLnBrk="1" fontAlgn="base" hangingPunct="1">
        <a:lnSpc>
          <a:spcPct val="110000"/>
        </a:lnSpc>
        <a:spcBef>
          <a:spcPct val="20000"/>
        </a:spcBef>
        <a:spcAft>
          <a:spcPct val="0"/>
        </a:spcAft>
        <a:defRPr sz="1999" b="1">
          <a:solidFill>
            <a:schemeClr val="accent2"/>
          </a:solidFill>
          <a:latin typeface="Arial" charset="0"/>
        </a:defRPr>
      </a:lvl7pPr>
      <a:lvl8pPr marL="1371462" algn="l" rtl="0" eaLnBrk="1" fontAlgn="base" hangingPunct="1">
        <a:lnSpc>
          <a:spcPct val="110000"/>
        </a:lnSpc>
        <a:spcBef>
          <a:spcPct val="20000"/>
        </a:spcBef>
        <a:spcAft>
          <a:spcPct val="0"/>
        </a:spcAft>
        <a:defRPr sz="1999" b="1">
          <a:solidFill>
            <a:schemeClr val="accent2"/>
          </a:solidFill>
          <a:latin typeface="Arial" charset="0"/>
        </a:defRPr>
      </a:lvl8pPr>
      <a:lvl9pPr marL="1828617" algn="l" rtl="0" eaLnBrk="1" fontAlgn="base" hangingPunct="1">
        <a:lnSpc>
          <a:spcPct val="110000"/>
        </a:lnSpc>
        <a:spcBef>
          <a:spcPct val="20000"/>
        </a:spcBef>
        <a:spcAft>
          <a:spcPct val="0"/>
        </a:spcAft>
        <a:defRPr sz="1999" b="1">
          <a:solidFill>
            <a:schemeClr val="accent2"/>
          </a:solidFill>
          <a:latin typeface="Arial" charset="0"/>
        </a:defRPr>
      </a:lvl9pPr>
    </p:titleStyle>
    <p:bodyStyle>
      <a:lvl1pPr marL="215935" indent="-215935" algn="l" rtl="0" eaLnBrk="1" fontAlgn="base" hangingPunct="1">
        <a:lnSpc>
          <a:spcPct val="100000"/>
        </a:lnSpc>
        <a:spcBef>
          <a:spcPts val="600"/>
        </a:spcBef>
        <a:spcAft>
          <a:spcPts val="0"/>
        </a:spcAft>
        <a:buClr>
          <a:schemeClr val="accent2"/>
        </a:buClr>
        <a:buSzPct val="100000"/>
        <a:buFont typeface="Arial" panose="020B0604020202020204" pitchFamily="34" charset="0"/>
        <a:buChar char="•"/>
        <a:defRPr sz="1600" b="0" i="0" baseline="0">
          <a:solidFill>
            <a:schemeClr val="tx1"/>
          </a:solidFill>
          <a:latin typeface="+mn-lt"/>
          <a:ea typeface="+mn-ea"/>
          <a:cs typeface="+mn-cs"/>
        </a:defRPr>
      </a:lvl1pPr>
      <a:lvl2pPr marL="431870" indent="-215935" algn="l" rtl="0" eaLnBrk="1" fontAlgn="base" hangingPunct="1">
        <a:lnSpc>
          <a:spcPct val="100000"/>
        </a:lnSpc>
        <a:spcBef>
          <a:spcPts val="300"/>
        </a:spcBef>
        <a:spcAft>
          <a:spcPts val="0"/>
        </a:spcAft>
        <a:buClr>
          <a:schemeClr val="accent2"/>
        </a:buClr>
        <a:buSzPct val="100000"/>
        <a:buFont typeface="Arial" panose="020B0604020202020204" pitchFamily="34" charset="0"/>
        <a:buChar char="–"/>
        <a:defRPr sz="1600">
          <a:solidFill>
            <a:schemeClr val="tx1"/>
          </a:solidFill>
          <a:latin typeface="+mn-lt"/>
        </a:defRPr>
      </a:lvl2pPr>
      <a:lvl3pPr marL="64780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b="0">
          <a:solidFill>
            <a:schemeClr val="tx1"/>
          </a:solidFill>
          <a:latin typeface="+mn-lt"/>
        </a:defRPr>
      </a:lvl3pPr>
      <a:lvl4pPr marL="863741"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b="0">
          <a:solidFill>
            <a:schemeClr val="tx1"/>
          </a:solidFill>
          <a:latin typeface="+mn-lt"/>
        </a:defRPr>
      </a:lvl4pPr>
      <a:lvl5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5pPr>
      <a:lvl6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6pPr>
      <a:lvl7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7pPr>
      <a:lvl8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8pPr>
      <a:lvl9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9pPr>
    </p:bodyStyle>
    <p:otherStyle>
      <a:defPPr>
        <a:defRPr lang="de-DE"/>
      </a:defPPr>
      <a:lvl1pPr marL="0" algn="l" defTabSz="914309" rtl="0" eaLnBrk="1" latinLnBrk="0" hangingPunct="1">
        <a:defRPr sz="1799" kern="1200">
          <a:solidFill>
            <a:schemeClr val="tx1"/>
          </a:solidFill>
          <a:latin typeface="+mn-lt"/>
          <a:ea typeface="+mn-ea"/>
          <a:cs typeface="+mn-cs"/>
        </a:defRPr>
      </a:lvl1pPr>
      <a:lvl2pPr marL="457154" algn="l" defTabSz="914309" rtl="0" eaLnBrk="1" latinLnBrk="0" hangingPunct="1">
        <a:defRPr sz="1799" kern="1200">
          <a:solidFill>
            <a:schemeClr val="tx1"/>
          </a:solidFill>
          <a:latin typeface="+mn-lt"/>
          <a:ea typeface="+mn-ea"/>
          <a:cs typeface="+mn-cs"/>
        </a:defRPr>
      </a:lvl2pPr>
      <a:lvl3pPr marL="914309" algn="l" defTabSz="914309" rtl="0" eaLnBrk="1" latinLnBrk="0" hangingPunct="1">
        <a:defRPr sz="1799" kern="1200">
          <a:solidFill>
            <a:schemeClr val="tx1"/>
          </a:solidFill>
          <a:latin typeface="+mn-lt"/>
          <a:ea typeface="+mn-ea"/>
          <a:cs typeface="+mn-cs"/>
        </a:defRPr>
      </a:lvl3pPr>
      <a:lvl4pPr marL="1371462" algn="l" defTabSz="914309" rtl="0" eaLnBrk="1" latinLnBrk="0" hangingPunct="1">
        <a:defRPr sz="1799" kern="1200">
          <a:solidFill>
            <a:schemeClr val="tx1"/>
          </a:solidFill>
          <a:latin typeface="+mn-lt"/>
          <a:ea typeface="+mn-ea"/>
          <a:cs typeface="+mn-cs"/>
        </a:defRPr>
      </a:lvl4pPr>
      <a:lvl5pPr marL="1828617" algn="l" defTabSz="914309" rtl="0" eaLnBrk="1" latinLnBrk="0" hangingPunct="1">
        <a:defRPr sz="1799" kern="1200">
          <a:solidFill>
            <a:schemeClr val="tx1"/>
          </a:solidFill>
          <a:latin typeface="+mn-lt"/>
          <a:ea typeface="+mn-ea"/>
          <a:cs typeface="+mn-cs"/>
        </a:defRPr>
      </a:lvl5pPr>
      <a:lvl6pPr marL="2285771" algn="l" defTabSz="914309" rtl="0" eaLnBrk="1" latinLnBrk="0" hangingPunct="1">
        <a:defRPr sz="1799" kern="1200">
          <a:solidFill>
            <a:schemeClr val="tx1"/>
          </a:solidFill>
          <a:latin typeface="+mn-lt"/>
          <a:ea typeface="+mn-ea"/>
          <a:cs typeface="+mn-cs"/>
        </a:defRPr>
      </a:lvl6pPr>
      <a:lvl7pPr marL="2742926" algn="l" defTabSz="914309" rtl="0" eaLnBrk="1" latinLnBrk="0" hangingPunct="1">
        <a:defRPr sz="1799" kern="1200">
          <a:solidFill>
            <a:schemeClr val="tx1"/>
          </a:solidFill>
          <a:latin typeface="+mn-lt"/>
          <a:ea typeface="+mn-ea"/>
          <a:cs typeface="+mn-cs"/>
        </a:defRPr>
      </a:lvl7pPr>
      <a:lvl8pPr marL="3200080" algn="l" defTabSz="914309" rtl="0" eaLnBrk="1" latinLnBrk="0" hangingPunct="1">
        <a:defRPr sz="1799" kern="1200">
          <a:solidFill>
            <a:schemeClr val="tx1"/>
          </a:solidFill>
          <a:latin typeface="+mn-lt"/>
          <a:ea typeface="+mn-ea"/>
          <a:cs typeface="+mn-cs"/>
        </a:defRPr>
      </a:lvl8pPr>
      <a:lvl9pPr marL="3657235" algn="l" defTabSz="914309"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469">
          <p15:clr>
            <a:srgbClr val="F26B43"/>
          </p15:clr>
        </p15:guide>
        <p15:guide id="2" pos="213">
          <p15:clr>
            <a:srgbClr val="F26B43"/>
          </p15:clr>
        </p15:guide>
        <p15:guide id="3" orient="horz" pos="210">
          <p15:clr>
            <a:srgbClr val="F26B43"/>
          </p15:clr>
        </p15:guide>
        <p15:guide id="9" orient="horz" pos="3930">
          <p15:clr>
            <a:srgbClr val="F26B43"/>
          </p15:clr>
        </p15:guide>
        <p15:guide id="10" orient="horz" pos="891">
          <p15:clr>
            <a:srgbClr val="F26B43"/>
          </p15:clr>
        </p15:guide>
        <p15:guide id="11" pos="3750">
          <p15:clr>
            <a:srgbClr val="F26B43"/>
          </p15:clr>
        </p15:guide>
        <p15:guide id="12" pos="39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de-DE" dirty="0" err="1" smtClean="0"/>
              <a:t>Takaful</a:t>
            </a:r>
            <a:r>
              <a:rPr lang="de-DE" dirty="0" smtClean="0"/>
              <a:t> </a:t>
            </a:r>
            <a:r>
              <a:rPr lang="de-DE" dirty="0" err="1" smtClean="0"/>
              <a:t>and</a:t>
            </a:r>
            <a:r>
              <a:rPr lang="de-DE" dirty="0" smtClean="0"/>
              <a:t> </a:t>
            </a:r>
            <a:r>
              <a:rPr lang="de-DE" dirty="0" err="1" smtClean="0"/>
              <a:t>Retakaful</a:t>
            </a:r>
            <a:r>
              <a:rPr lang="de-DE" dirty="0" smtClean="0"/>
              <a:t> – </a:t>
            </a:r>
            <a:r>
              <a:rPr lang="de-DE" dirty="0" err="1" smtClean="0"/>
              <a:t>Principles</a:t>
            </a:r>
            <a:r>
              <a:rPr lang="de-DE" dirty="0" smtClean="0"/>
              <a:t> </a:t>
            </a:r>
            <a:r>
              <a:rPr lang="de-DE" dirty="0" err="1" smtClean="0"/>
              <a:t>and</a:t>
            </a:r>
            <a:r>
              <a:rPr lang="de-DE" dirty="0" smtClean="0"/>
              <a:t> </a:t>
            </a:r>
            <a:r>
              <a:rPr lang="de-DE" dirty="0" err="1" smtClean="0"/>
              <a:t>Concept</a:t>
            </a:r>
            <a:endParaRPr lang="de-DE" dirty="0"/>
          </a:p>
        </p:txBody>
      </p:sp>
      <p:sp>
        <p:nvSpPr>
          <p:cNvPr id="3" name="Subtitle 2"/>
          <p:cNvSpPr>
            <a:spLocks noGrp="1"/>
          </p:cNvSpPr>
          <p:nvPr>
            <p:ph type="subTitle" idx="1"/>
          </p:nvPr>
        </p:nvSpPr>
        <p:spPr/>
        <p:txBody>
          <a:bodyPr/>
          <a:lstStyle/>
          <a:p>
            <a:r>
              <a:rPr lang="de-DE" dirty="0" smtClean="0"/>
              <a:t>A </a:t>
            </a:r>
            <a:r>
              <a:rPr lang="de-DE" dirty="0" err="1" smtClean="0"/>
              <a:t>basic</a:t>
            </a:r>
            <a:r>
              <a:rPr lang="de-DE" dirty="0" smtClean="0"/>
              <a:t> </a:t>
            </a:r>
            <a:r>
              <a:rPr lang="de-DE" dirty="0" err="1" smtClean="0"/>
              <a:t>overview</a:t>
            </a:r>
            <a:r>
              <a:rPr lang="de-DE" dirty="0" smtClean="0"/>
              <a:t> </a:t>
            </a:r>
            <a:r>
              <a:rPr lang="de-DE" dirty="0" err="1" smtClean="0"/>
              <a:t>of</a:t>
            </a:r>
            <a:r>
              <a:rPr lang="de-DE" dirty="0" smtClean="0"/>
              <a:t> </a:t>
            </a:r>
            <a:r>
              <a:rPr lang="de-DE" dirty="0" err="1" smtClean="0"/>
              <a:t>Shari‘ah</a:t>
            </a:r>
            <a:r>
              <a:rPr lang="de-DE" dirty="0" smtClean="0"/>
              <a:t> </a:t>
            </a:r>
            <a:r>
              <a:rPr lang="de-DE" dirty="0" err="1" smtClean="0"/>
              <a:t>compliant</a:t>
            </a:r>
            <a:r>
              <a:rPr lang="de-DE" smtClean="0"/>
              <a:t> insurance</a:t>
            </a:r>
            <a:r>
              <a:rPr lang="de-DE" dirty="0" smtClean="0"/>
              <a:t> </a:t>
            </a:r>
            <a:r>
              <a:rPr lang="de-DE" dirty="0" err="1" smtClean="0"/>
              <a:t>and</a:t>
            </a:r>
            <a:r>
              <a:rPr lang="de-DE" dirty="0" smtClean="0"/>
              <a:t> </a:t>
            </a:r>
            <a:r>
              <a:rPr lang="de-DE" dirty="0" err="1" smtClean="0"/>
              <a:t>reinsurance</a:t>
            </a:r>
            <a:endParaRPr lang="de-DE" dirty="0"/>
          </a:p>
        </p:txBody>
      </p:sp>
      <p:sp>
        <p:nvSpPr>
          <p:cNvPr id="4" name="Text Placeholder 3"/>
          <p:cNvSpPr>
            <a:spLocks noGrp="1"/>
          </p:cNvSpPr>
          <p:nvPr>
            <p:ph type="body" sz="quarter" idx="11"/>
          </p:nvPr>
        </p:nvSpPr>
        <p:spPr/>
        <p:txBody>
          <a:bodyPr/>
          <a:lstStyle/>
          <a:p>
            <a:r>
              <a:rPr lang="de-DE" dirty="0" smtClean="0"/>
              <a:t>Katrin Schumacher, Hannover Rück SE</a:t>
            </a:r>
          </a:p>
          <a:p>
            <a:r>
              <a:rPr lang="de-DE" dirty="0" smtClean="0"/>
              <a:t>AIDA </a:t>
            </a:r>
            <a:r>
              <a:rPr lang="de-DE" dirty="0" err="1" smtClean="0"/>
              <a:t>Morocco</a:t>
            </a:r>
            <a:r>
              <a:rPr lang="de-DE" dirty="0" smtClean="0"/>
              <a:t> Conference - Marrakech, 24 April 2019</a:t>
            </a:r>
            <a:endParaRPr lang="de-DE" dirty="0"/>
          </a:p>
        </p:txBody>
      </p:sp>
    </p:spTree>
    <p:extLst>
      <p:ext uri="{BB962C8B-B14F-4D97-AF65-F5344CB8AC3E}">
        <p14:creationId xmlns:p14="http://schemas.microsoft.com/office/powerpoint/2010/main" val="196033276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Takaful</a:t>
            </a:r>
            <a:r>
              <a:rPr lang="de-DE" dirty="0" smtClean="0"/>
              <a:t> Products</a:t>
            </a:r>
            <a:endParaRPr lang="de-DE" dirty="0"/>
          </a:p>
        </p:txBody>
      </p:sp>
      <p:sp>
        <p:nvSpPr>
          <p:cNvPr id="3" name="Content Placeholder 2"/>
          <p:cNvSpPr>
            <a:spLocks noGrp="1"/>
          </p:cNvSpPr>
          <p:nvPr>
            <p:ph idx="1"/>
          </p:nvPr>
        </p:nvSpPr>
        <p:spPr/>
        <p:txBody>
          <a:bodyPr/>
          <a:lstStyle/>
          <a:p>
            <a:pPr>
              <a:lnSpc>
                <a:spcPct val="110000"/>
              </a:lnSpc>
            </a:pPr>
            <a:r>
              <a:rPr lang="en-GB" dirty="0" smtClean="0"/>
              <a:t>General Takaful</a:t>
            </a:r>
          </a:p>
          <a:p>
            <a:pPr lvl="1">
              <a:lnSpc>
                <a:spcPct val="110000"/>
              </a:lnSpc>
              <a:spcBef>
                <a:spcPts val="0"/>
              </a:spcBef>
            </a:pPr>
            <a:r>
              <a:rPr lang="en-GB" dirty="0" smtClean="0"/>
              <a:t>Products comprise all kinds of non-life Takaful</a:t>
            </a:r>
          </a:p>
          <a:p>
            <a:pPr lvl="1">
              <a:lnSpc>
                <a:spcPct val="110000"/>
              </a:lnSpc>
              <a:spcBef>
                <a:spcPts val="0"/>
              </a:spcBef>
              <a:spcAft>
                <a:spcPts val="600"/>
              </a:spcAft>
            </a:pPr>
            <a:r>
              <a:rPr lang="en-GB" dirty="0" smtClean="0"/>
              <a:t>motor, marine, engineering, fire, GTPL, personal accident, property protection</a:t>
            </a:r>
          </a:p>
          <a:p>
            <a:pPr>
              <a:lnSpc>
                <a:spcPct val="110000"/>
              </a:lnSpc>
            </a:pPr>
            <a:r>
              <a:rPr lang="en-GB" dirty="0" smtClean="0"/>
              <a:t>Family Takaful</a:t>
            </a:r>
          </a:p>
          <a:p>
            <a:pPr lvl="1">
              <a:lnSpc>
                <a:spcPct val="110000"/>
              </a:lnSpc>
              <a:spcBef>
                <a:spcPts val="0"/>
              </a:spcBef>
            </a:pPr>
            <a:r>
              <a:rPr lang="en-GB" dirty="0" smtClean="0"/>
              <a:t>life and health products</a:t>
            </a:r>
          </a:p>
          <a:p>
            <a:pPr lvl="1">
              <a:lnSpc>
                <a:spcPct val="110000"/>
              </a:lnSpc>
              <a:spcBef>
                <a:spcPts val="0"/>
              </a:spcBef>
              <a:spcAft>
                <a:spcPts val="600"/>
              </a:spcAft>
            </a:pPr>
            <a:r>
              <a:rPr lang="en-GB" dirty="0" smtClean="0"/>
              <a:t>great success in Malaysia, SE Asia</a:t>
            </a:r>
          </a:p>
          <a:p>
            <a:pPr marL="215935" lvl="1">
              <a:lnSpc>
                <a:spcPct val="110000"/>
              </a:lnSpc>
              <a:spcBef>
                <a:spcPts val="600"/>
              </a:spcBef>
              <a:buFont typeface="Arial" panose="020B0604020202020204" pitchFamily="34" charset="0"/>
              <a:buChar char="•"/>
            </a:pPr>
            <a:r>
              <a:rPr lang="en-GB" dirty="0">
                <a:ea typeface="+mn-ea"/>
                <a:cs typeface="+mn-cs"/>
              </a:rPr>
              <a:t> Banca Takaful</a:t>
            </a:r>
          </a:p>
          <a:p>
            <a:pPr lvl="1">
              <a:lnSpc>
                <a:spcPct val="110000"/>
              </a:lnSpc>
              <a:spcBef>
                <a:spcPts val="0"/>
              </a:spcBef>
            </a:pPr>
            <a:r>
              <a:rPr lang="en-GB" dirty="0" smtClean="0"/>
              <a:t>range of products tailored to bankable protection and long-term savings, education, marriage, retirement and health plans designed to meet the lifecycle needs of the consumer </a:t>
            </a:r>
          </a:p>
          <a:p>
            <a:pPr lvl="1">
              <a:lnSpc>
                <a:spcPct val="110000"/>
              </a:lnSpc>
              <a:spcBef>
                <a:spcPts val="0"/>
              </a:spcBef>
              <a:spcAft>
                <a:spcPts val="600"/>
              </a:spcAft>
            </a:pPr>
            <a:r>
              <a:rPr lang="en-GB" dirty="0" smtClean="0"/>
              <a:t>distribution by banks</a:t>
            </a:r>
          </a:p>
          <a:p>
            <a:pPr>
              <a:lnSpc>
                <a:spcPct val="110000"/>
              </a:lnSpc>
              <a:spcAft>
                <a:spcPts val="600"/>
              </a:spcAft>
            </a:pPr>
            <a:r>
              <a:rPr lang="en-GB" dirty="0" smtClean="0"/>
              <a:t>Products are broadly similar to conventional insurance</a:t>
            </a:r>
          </a:p>
          <a:p>
            <a:pPr>
              <a:lnSpc>
                <a:spcPct val="110000"/>
              </a:lnSpc>
              <a:spcAft>
                <a:spcPts val="600"/>
              </a:spcAft>
            </a:pPr>
            <a:r>
              <a:rPr lang="en-GB" dirty="0" smtClean="0"/>
              <a:t>Products are also available for non-Muslims</a:t>
            </a:r>
            <a:endParaRPr lang="en-GB" dirty="0"/>
          </a:p>
        </p:txBody>
      </p:sp>
    </p:spTree>
    <p:extLst>
      <p:ext uri="{BB962C8B-B14F-4D97-AF65-F5344CB8AC3E}">
        <p14:creationId xmlns:p14="http://schemas.microsoft.com/office/powerpoint/2010/main" val="3627091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Takaful</a:t>
            </a:r>
            <a:r>
              <a:rPr lang="de-DE" dirty="0" smtClean="0"/>
              <a:t> Models</a:t>
            </a:r>
            <a:endParaRPr lang="de-DE" dirty="0"/>
          </a:p>
        </p:txBody>
      </p:sp>
      <p:sp>
        <p:nvSpPr>
          <p:cNvPr id="3" name="Content Placeholder 2"/>
          <p:cNvSpPr>
            <a:spLocks noGrp="1"/>
          </p:cNvSpPr>
          <p:nvPr>
            <p:ph idx="1"/>
          </p:nvPr>
        </p:nvSpPr>
        <p:spPr/>
        <p:txBody>
          <a:bodyPr/>
          <a:lstStyle/>
          <a:p>
            <a:pPr>
              <a:lnSpc>
                <a:spcPct val="110000"/>
              </a:lnSpc>
              <a:spcAft>
                <a:spcPts val="600"/>
              </a:spcAft>
            </a:pPr>
            <a:r>
              <a:rPr lang="en-US" dirty="0" smtClean="0"/>
              <a:t>Commonly used </a:t>
            </a:r>
            <a:r>
              <a:rPr lang="en-US" dirty="0"/>
              <a:t>T</a:t>
            </a:r>
            <a:r>
              <a:rPr lang="en-US" dirty="0" smtClean="0"/>
              <a:t>akaful business models are </a:t>
            </a:r>
            <a:r>
              <a:rPr lang="en-US" dirty="0" err="1" smtClean="0"/>
              <a:t>Wakala</a:t>
            </a:r>
            <a:r>
              <a:rPr lang="en-US" dirty="0" smtClean="0"/>
              <a:t>, </a:t>
            </a:r>
            <a:r>
              <a:rPr lang="en-US" dirty="0" err="1" smtClean="0"/>
              <a:t>Mudharaba</a:t>
            </a:r>
            <a:r>
              <a:rPr lang="en-US" dirty="0" smtClean="0"/>
              <a:t> and the Hybrid model.</a:t>
            </a:r>
          </a:p>
          <a:p>
            <a:pPr>
              <a:lnSpc>
                <a:spcPct val="110000"/>
              </a:lnSpc>
              <a:spcAft>
                <a:spcPts val="600"/>
              </a:spcAft>
            </a:pPr>
            <a:r>
              <a:rPr lang="en-US" dirty="0" smtClean="0"/>
              <a:t>Other business models such </a:t>
            </a:r>
            <a:r>
              <a:rPr lang="en-US" dirty="0"/>
              <a:t>as </a:t>
            </a:r>
            <a:r>
              <a:rPr lang="en-US" dirty="0" err="1"/>
              <a:t>Waqf</a:t>
            </a:r>
            <a:r>
              <a:rPr lang="en-US" dirty="0"/>
              <a:t> </a:t>
            </a:r>
            <a:r>
              <a:rPr lang="en-US" dirty="0" smtClean="0"/>
              <a:t>model or </a:t>
            </a:r>
            <a:r>
              <a:rPr lang="en-US" dirty="0" err="1"/>
              <a:t>Tabarru</a:t>
            </a:r>
            <a:r>
              <a:rPr lang="en-US" dirty="0"/>
              <a:t>’ model </a:t>
            </a:r>
            <a:r>
              <a:rPr lang="en-US" dirty="0" smtClean="0"/>
              <a:t>are </a:t>
            </a:r>
            <a:r>
              <a:rPr lang="en-US" dirty="0"/>
              <a:t>also adopted by some Takaful operators on a slighter </a:t>
            </a:r>
            <a:r>
              <a:rPr lang="en-US" dirty="0" smtClean="0"/>
              <a:t>extent</a:t>
            </a:r>
          </a:p>
          <a:p>
            <a:pPr>
              <a:lnSpc>
                <a:spcPct val="110000"/>
              </a:lnSpc>
              <a:spcAft>
                <a:spcPts val="600"/>
              </a:spcAft>
            </a:pPr>
            <a:r>
              <a:rPr lang="en-US" dirty="0" err="1" smtClean="0"/>
              <a:t>Wakala</a:t>
            </a:r>
            <a:r>
              <a:rPr lang="en-US" dirty="0" smtClean="0"/>
              <a:t>: ‘agency contract’ – </a:t>
            </a:r>
            <a:r>
              <a:rPr lang="en-US" dirty="0"/>
              <a:t>T</a:t>
            </a:r>
            <a:r>
              <a:rPr lang="en-US" dirty="0" smtClean="0"/>
              <a:t>akaful operator acts as agent for participants to manage the fund in return for a pre-agreed service fee</a:t>
            </a:r>
          </a:p>
          <a:p>
            <a:pPr>
              <a:lnSpc>
                <a:spcPct val="110000"/>
              </a:lnSpc>
              <a:spcAft>
                <a:spcPts val="600"/>
              </a:spcAft>
            </a:pPr>
            <a:r>
              <a:rPr lang="en-US" dirty="0" err="1" smtClean="0"/>
              <a:t>Mudharaba</a:t>
            </a:r>
            <a:r>
              <a:rPr lang="en-US" dirty="0" smtClean="0"/>
              <a:t>: ‘profit-sharing contract’ – sharing of profits maybe in a pre-agreed ratio 5:5, 6:4 etc. as mutually agreed between the contracting parties</a:t>
            </a:r>
          </a:p>
          <a:p>
            <a:pPr>
              <a:lnSpc>
                <a:spcPct val="110000"/>
              </a:lnSpc>
              <a:spcAft>
                <a:spcPts val="600"/>
              </a:spcAft>
            </a:pPr>
            <a:r>
              <a:rPr lang="en-US" dirty="0" smtClean="0"/>
              <a:t>Hybrid model: combination of </a:t>
            </a:r>
            <a:r>
              <a:rPr lang="en-US" dirty="0" err="1" smtClean="0"/>
              <a:t>Wakala</a:t>
            </a:r>
            <a:r>
              <a:rPr lang="en-US" dirty="0" smtClean="0"/>
              <a:t> and </a:t>
            </a:r>
            <a:r>
              <a:rPr lang="en-US" dirty="0" err="1" smtClean="0"/>
              <a:t>Mudharaba</a:t>
            </a:r>
            <a:r>
              <a:rPr lang="en-US" dirty="0" smtClean="0"/>
              <a:t> models. </a:t>
            </a:r>
            <a:r>
              <a:rPr lang="en-US" dirty="0" err="1" smtClean="0"/>
              <a:t>Wakala</a:t>
            </a:r>
            <a:r>
              <a:rPr lang="en-US" dirty="0" smtClean="0"/>
              <a:t> fee for managing the policyholders’ fund and </a:t>
            </a:r>
            <a:r>
              <a:rPr lang="en-US" dirty="0" err="1" smtClean="0"/>
              <a:t>mudharaba</a:t>
            </a:r>
            <a:r>
              <a:rPr lang="en-US" dirty="0" smtClean="0"/>
              <a:t> fee for managing the investment fund.</a:t>
            </a:r>
          </a:p>
          <a:p>
            <a:pPr>
              <a:lnSpc>
                <a:spcPct val="110000"/>
              </a:lnSpc>
              <a:spcAft>
                <a:spcPts val="600"/>
              </a:spcAft>
            </a:pPr>
            <a:r>
              <a:rPr lang="en-US" dirty="0" err="1" smtClean="0"/>
              <a:t>Wakala</a:t>
            </a:r>
            <a:r>
              <a:rPr lang="en-US" dirty="0" smtClean="0"/>
              <a:t> has become preferred model with most </a:t>
            </a:r>
            <a:r>
              <a:rPr lang="en-US" dirty="0"/>
              <a:t>T</a:t>
            </a:r>
            <a:r>
              <a:rPr lang="en-US" dirty="0" smtClean="0"/>
              <a:t>akaful operators, as fees are pre-determined</a:t>
            </a:r>
          </a:p>
        </p:txBody>
      </p:sp>
    </p:spTree>
    <p:extLst>
      <p:ext uri="{BB962C8B-B14F-4D97-AF65-F5344CB8AC3E}">
        <p14:creationId xmlns:p14="http://schemas.microsoft.com/office/powerpoint/2010/main" val="1529333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337587" y="330463"/>
            <a:ext cx="8551176" cy="792420"/>
          </a:xfrm>
        </p:spPr>
        <p:txBody>
          <a:bodyPr/>
          <a:lstStyle/>
          <a:p>
            <a:r>
              <a:rPr lang="en-US" altLang="de-DE" dirty="0" smtClean="0"/>
              <a:t>
The </a:t>
            </a:r>
            <a:r>
              <a:rPr lang="en-US" altLang="de-DE" dirty="0" err="1" smtClean="0"/>
              <a:t>Wakala</a:t>
            </a:r>
            <a:r>
              <a:rPr lang="en-US" altLang="de-DE" dirty="0" smtClean="0"/>
              <a:t> (Agency) Model</a:t>
            </a:r>
            <a:endParaRPr lang="en-US" altLang="de-DE" dirty="0"/>
          </a:p>
        </p:txBody>
      </p:sp>
      <p:sp>
        <p:nvSpPr>
          <p:cNvPr id="421891" name="Rectangle 3"/>
          <p:cNvSpPr>
            <a:spLocks noGrp="1" noChangeArrowheads="1"/>
          </p:cNvSpPr>
          <p:nvPr>
            <p:ph type="body" idx="1"/>
          </p:nvPr>
        </p:nvSpPr>
        <p:spPr>
          <a:solidFill>
            <a:schemeClr val="bg1"/>
          </a:solidFill>
        </p:spPr>
        <p:txBody>
          <a:bodyPr/>
          <a:lstStyle/>
          <a:p>
            <a:pPr>
              <a:lnSpc>
                <a:spcPct val="110000"/>
              </a:lnSpc>
              <a:spcAft>
                <a:spcPts val="600"/>
              </a:spcAft>
            </a:pPr>
            <a:r>
              <a:rPr lang="en-US" altLang="de-DE" dirty="0"/>
              <a:t>The Takaful operator acts as an agent for the policyholders and is entitled to a fee</a:t>
            </a:r>
          </a:p>
          <a:p>
            <a:pPr>
              <a:lnSpc>
                <a:spcPct val="110000"/>
              </a:lnSpc>
              <a:spcAft>
                <a:spcPts val="600"/>
              </a:spcAft>
            </a:pPr>
            <a:r>
              <a:rPr lang="en-US" altLang="de-DE" dirty="0" smtClean="0"/>
              <a:t>Shareholders</a:t>
            </a:r>
            <a:r>
              <a:rPr lang="en-US" altLang="de-DE" dirty="0"/>
              <a:t>’ fund is paid a pre-agreed proportion of contributions paid by the policyholders from the </a:t>
            </a:r>
            <a:r>
              <a:rPr lang="en-US" altLang="de-DE" dirty="0" smtClean="0"/>
              <a:t>Takaful </a:t>
            </a:r>
            <a:r>
              <a:rPr lang="en-US" altLang="de-DE" dirty="0"/>
              <a:t>fund in return for running the </a:t>
            </a:r>
            <a:r>
              <a:rPr lang="en-US" altLang="de-DE" dirty="0" smtClean="0"/>
              <a:t>Takaful </a:t>
            </a:r>
            <a:r>
              <a:rPr lang="en-US" altLang="de-DE" dirty="0"/>
              <a:t>operations on their behalf (wakeel fees)</a:t>
            </a:r>
          </a:p>
          <a:p>
            <a:pPr>
              <a:lnSpc>
                <a:spcPct val="110000"/>
              </a:lnSpc>
              <a:spcAft>
                <a:spcPts val="600"/>
              </a:spcAft>
            </a:pPr>
            <a:r>
              <a:rPr lang="en-US" altLang="de-DE" dirty="0" smtClean="0"/>
              <a:t>Any </a:t>
            </a:r>
            <a:r>
              <a:rPr lang="en-US" altLang="de-DE" dirty="0"/>
              <a:t>underwriting surplus or profit is distributed back to </a:t>
            </a:r>
            <a:r>
              <a:rPr lang="en-US" altLang="de-DE" dirty="0" smtClean="0"/>
              <a:t>participants</a:t>
            </a:r>
          </a:p>
          <a:p>
            <a:pPr>
              <a:lnSpc>
                <a:spcPct val="110000"/>
              </a:lnSpc>
              <a:spcAft>
                <a:spcPts val="600"/>
              </a:spcAft>
            </a:pPr>
            <a:r>
              <a:rPr lang="en-US" altLang="de-DE" dirty="0" smtClean="0"/>
              <a:t>All </a:t>
            </a:r>
            <a:r>
              <a:rPr lang="en-US" altLang="de-DE" dirty="0"/>
              <a:t>risks are borne by the </a:t>
            </a:r>
            <a:r>
              <a:rPr lang="en-US" altLang="de-DE" dirty="0" smtClean="0"/>
              <a:t>fund, participants remain the actual owners of the Takaful fund</a:t>
            </a:r>
            <a:endParaRPr lang="en-US" altLang="de-DE" dirty="0"/>
          </a:p>
          <a:p>
            <a:pPr>
              <a:lnSpc>
                <a:spcPct val="110000"/>
              </a:lnSpc>
              <a:spcAft>
                <a:spcPts val="600"/>
              </a:spcAft>
            </a:pPr>
            <a:r>
              <a:rPr lang="en-US" altLang="de-DE" dirty="0" smtClean="0"/>
              <a:t>Operator may also charge a fund management fee and a performance incentive fee</a:t>
            </a:r>
            <a:endParaRPr lang="en-US" altLang="de-DE" dirty="0"/>
          </a:p>
          <a:p>
            <a:pPr>
              <a:lnSpc>
                <a:spcPct val="110000"/>
              </a:lnSpc>
              <a:spcAft>
                <a:spcPts val="600"/>
              </a:spcAft>
            </a:pPr>
            <a:r>
              <a:rPr lang="en-US" altLang="de-DE" dirty="0" err="1" smtClean="0"/>
              <a:t>Wakala</a:t>
            </a:r>
            <a:r>
              <a:rPr lang="en-US" altLang="de-DE" dirty="0" smtClean="0"/>
              <a:t> </a:t>
            </a:r>
            <a:r>
              <a:rPr lang="en-US" altLang="de-DE" dirty="0"/>
              <a:t>Model is commonly used in the Middle East </a:t>
            </a:r>
            <a:r>
              <a:rPr lang="en-US" altLang="de-DE" dirty="0" smtClean="0"/>
              <a:t>region, Africa</a:t>
            </a:r>
            <a:endParaRPr lang="en-US" altLang="de-DE" dirty="0"/>
          </a:p>
          <a:p>
            <a:pPr>
              <a:buClr>
                <a:schemeClr val="tx1"/>
              </a:buClr>
              <a:buFont typeface="Wingdings" panose="05000000000000000000" pitchFamily="2" charset="2"/>
              <a:buNone/>
            </a:pPr>
            <a:endParaRPr lang="en-US" altLang="de-DE" sz="1800" dirty="0"/>
          </a:p>
        </p:txBody>
      </p:sp>
    </p:spTree>
    <p:extLst>
      <p:ext uri="{BB962C8B-B14F-4D97-AF65-F5344CB8AC3E}">
        <p14:creationId xmlns:p14="http://schemas.microsoft.com/office/powerpoint/2010/main" val="246540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Wakala</a:t>
            </a:r>
            <a:r>
              <a:rPr lang="de-DE" dirty="0" smtClean="0"/>
              <a:t> Model</a:t>
            </a:r>
            <a:endParaRPr lang="de-DE" dirty="0"/>
          </a:p>
        </p:txBody>
      </p:sp>
      <p:pic>
        <p:nvPicPr>
          <p:cNvPr id="4" name="Content Placeholder 3"/>
          <p:cNvPicPr>
            <a:picLocks noGrp="1" noChangeAspect="1"/>
          </p:cNvPicPr>
          <p:nvPr>
            <p:ph idx="1"/>
          </p:nvPr>
        </p:nvPicPr>
        <p:blipFill>
          <a:blip r:embed="rId3"/>
          <a:stretch>
            <a:fillRect/>
          </a:stretch>
        </p:blipFill>
        <p:spPr>
          <a:xfrm>
            <a:off x="1280160" y="1389888"/>
            <a:ext cx="8607552" cy="4879763"/>
          </a:xfrm>
          <a:prstGeom prst="rect">
            <a:avLst/>
          </a:prstGeom>
        </p:spPr>
      </p:pic>
      <p:sp>
        <p:nvSpPr>
          <p:cNvPr id="5" name="TextBox 4"/>
          <p:cNvSpPr txBox="1"/>
          <p:nvPr/>
        </p:nvSpPr>
        <p:spPr bwMode="gray">
          <a:xfrm>
            <a:off x="7632192" y="6076805"/>
            <a:ext cx="914400" cy="914400"/>
          </a:xfrm>
          <a:prstGeom prst="rect">
            <a:avLst/>
          </a:prstGeom>
          <a:noFill/>
        </p:spPr>
        <p:txBody>
          <a:bodyPr wrap="none" lIns="0" tIns="0" rIns="0" bIns="0" rtlCol="0">
            <a:noAutofit/>
          </a:bodyPr>
          <a:lstStyle/>
          <a:p>
            <a:pPr marL="0" indent="0" algn="l">
              <a:spcBef>
                <a:spcPts val="300"/>
              </a:spcBef>
              <a:buClr>
                <a:schemeClr val="accent2"/>
              </a:buClr>
              <a:buFont typeface="Arial" panose="020B0604020202020204" pitchFamily="34" charset="0"/>
              <a:buNone/>
            </a:pPr>
            <a:r>
              <a:rPr lang="de-DE" sz="800" i="1" dirty="0" smtClean="0"/>
              <a:t>Source: World Commerce Review, </a:t>
            </a:r>
            <a:r>
              <a:rPr lang="de-DE" sz="800" i="1" dirty="0" err="1" smtClean="0"/>
              <a:t>December</a:t>
            </a:r>
            <a:r>
              <a:rPr lang="de-DE" sz="800" i="1" dirty="0" smtClean="0"/>
              <a:t> 2013, 43</a:t>
            </a:r>
          </a:p>
        </p:txBody>
      </p:sp>
    </p:spTree>
    <p:extLst>
      <p:ext uri="{BB962C8B-B14F-4D97-AF65-F5344CB8AC3E}">
        <p14:creationId xmlns:p14="http://schemas.microsoft.com/office/powerpoint/2010/main" val="325489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337586" y="330463"/>
            <a:ext cx="8551176" cy="792420"/>
          </a:xfrm>
        </p:spPr>
        <p:txBody>
          <a:bodyPr/>
          <a:lstStyle/>
          <a:p>
            <a:r>
              <a:rPr lang="en-US" altLang="de-DE" dirty="0" smtClean="0"/>
              <a:t>
</a:t>
            </a:r>
            <a:br>
              <a:rPr lang="en-US" altLang="de-DE" dirty="0" smtClean="0"/>
            </a:br>
            <a:r>
              <a:rPr lang="en-US" altLang="de-DE" dirty="0" smtClean="0"/>
              <a:t/>
            </a:r>
            <a:br>
              <a:rPr lang="en-US" altLang="de-DE" dirty="0" smtClean="0"/>
            </a:br>
            <a:r>
              <a:rPr lang="en-US" altLang="de-DE" dirty="0"/>
              <a:t/>
            </a:r>
            <a:br>
              <a:rPr lang="en-US" altLang="de-DE" dirty="0"/>
            </a:br>
            <a:r>
              <a:rPr lang="en-US" altLang="de-DE" dirty="0" smtClean="0"/>
              <a:t>The </a:t>
            </a:r>
            <a:r>
              <a:rPr lang="en-US" altLang="de-DE" dirty="0" err="1" smtClean="0"/>
              <a:t>Mudharabah</a:t>
            </a:r>
            <a:r>
              <a:rPr lang="en-US" altLang="de-DE" dirty="0" smtClean="0"/>
              <a:t> Model</a:t>
            </a:r>
            <a:endParaRPr lang="en-US" altLang="de-DE" dirty="0"/>
          </a:p>
        </p:txBody>
      </p:sp>
      <p:sp>
        <p:nvSpPr>
          <p:cNvPr id="420867" name="Rectangle 3"/>
          <p:cNvSpPr>
            <a:spLocks noGrp="1" noChangeArrowheads="1"/>
          </p:cNvSpPr>
          <p:nvPr>
            <p:ph type="body" idx="1"/>
          </p:nvPr>
        </p:nvSpPr>
        <p:spPr>
          <a:xfrm>
            <a:off x="337586" y="1431037"/>
            <a:ext cx="11515901" cy="5213304"/>
          </a:xfrm>
          <a:solidFill>
            <a:schemeClr val="bg1"/>
          </a:solidFill>
        </p:spPr>
        <p:txBody>
          <a:bodyPr/>
          <a:lstStyle/>
          <a:p>
            <a:pPr>
              <a:lnSpc>
                <a:spcPct val="110000"/>
              </a:lnSpc>
              <a:spcAft>
                <a:spcPts val="600"/>
              </a:spcAft>
            </a:pPr>
            <a:r>
              <a:rPr lang="en-US" altLang="de-DE" dirty="0" smtClean="0"/>
              <a:t>The </a:t>
            </a:r>
            <a:r>
              <a:rPr lang="en-US" altLang="de-DE" dirty="0" err="1"/>
              <a:t>Mudharabah</a:t>
            </a:r>
            <a:r>
              <a:rPr lang="en-US" altLang="de-DE" dirty="0"/>
              <a:t> Model is a profit sharing model where shareholders’ fund receives a share of the profit (or loss) from the policyholders’ </a:t>
            </a:r>
            <a:r>
              <a:rPr lang="en-US" altLang="de-DE" dirty="0" smtClean="0"/>
              <a:t>fund</a:t>
            </a:r>
            <a:endParaRPr lang="en-US" altLang="de-DE" dirty="0"/>
          </a:p>
          <a:p>
            <a:pPr>
              <a:lnSpc>
                <a:spcPct val="110000"/>
              </a:lnSpc>
              <a:spcAft>
                <a:spcPts val="600"/>
              </a:spcAft>
            </a:pPr>
            <a:r>
              <a:rPr lang="en-US" altLang="de-DE" dirty="0"/>
              <a:t>The operator acts as an entrepreneur (</a:t>
            </a:r>
            <a:r>
              <a:rPr lang="en-US" altLang="de-DE" dirty="0" err="1"/>
              <a:t>mudharib</a:t>
            </a:r>
            <a:r>
              <a:rPr lang="en-US" altLang="de-DE" dirty="0"/>
              <a:t>) and the participants as capital providers (</a:t>
            </a:r>
            <a:r>
              <a:rPr lang="en-US" altLang="de-DE" dirty="0" err="1"/>
              <a:t>rabbul</a:t>
            </a:r>
            <a:r>
              <a:rPr lang="en-US" altLang="de-DE" dirty="0"/>
              <a:t> mal</a:t>
            </a:r>
            <a:r>
              <a:rPr lang="en-US" altLang="de-DE" dirty="0" smtClean="0"/>
              <a:t>)</a:t>
            </a:r>
            <a:endParaRPr lang="en-US" altLang="de-DE" dirty="0"/>
          </a:p>
          <a:p>
            <a:pPr>
              <a:lnSpc>
                <a:spcPct val="110000"/>
              </a:lnSpc>
              <a:spcAft>
                <a:spcPts val="600"/>
              </a:spcAft>
            </a:pPr>
            <a:r>
              <a:rPr lang="en-US" altLang="de-DE" dirty="0"/>
              <a:t>The </a:t>
            </a:r>
            <a:r>
              <a:rPr lang="en-US" altLang="de-DE" dirty="0" smtClean="0"/>
              <a:t>profit </a:t>
            </a:r>
            <a:r>
              <a:rPr lang="en-US" altLang="de-DE" dirty="0" smtClean="0"/>
              <a:t>is shared </a:t>
            </a:r>
            <a:r>
              <a:rPr lang="en-US" altLang="de-DE" dirty="0" smtClean="0"/>
              <a:t>between </a:t>
            </a:r>
            <a:r>
              <a:rPr lang="en-US" altLang="de-DE" dirty="0"/>
              <a:t>the </a:t>
            </a:r>
            <a:r>
              <a:rPr lang="en-US" altLang="de-DE" dirty="0" smtClean="0"/>
              <a:t>operator and </a:t>
            </a:r>
            <a:r>
              <a:rPr lang="en-US" altLang="de-DE" dirty="0"/>
              <a:t>the </a:t>
            </a:r>
            <a:r>
              <a:rPr lang="en-US" altLang="de-DE" dirty="0" smtClean="0"/>
              <a:t>participants on the basis of the agreed ratio</a:t>
            </a:r>
            <a:endParaRPr lang="en-US" altLang="de-DE" dirty="0"/>
          </a:p>
          <a:p>
            <a:pPr>
              <a:lnSpc>
                <a:spcPct val="110000"/>
              </a:lnSpc>
              <a:spcAft>
                <a:spcPts val="600"/>
              </a:spcAft>
            </a:pPr>
            <a:r>
              <a:rPr lang="en-US" altLang="de-DE" dirty="0"/>
              <a:t>Losses are borne by the participants as the capital </a:t>
            </a:r>
            <a:r>
              <a:rPr lang="en-US" altLang="de-DE" dirty="0" smtClean="0"/>
              <a:t>providers</a:t>
            </a:r>
            <a:endParaRPr lang="en-US" altLang="de-DE" dirty="0"/>
          </a:p>
          <a:p>
            <a:pPr>
              <a:lnSpc>
                <a:spcPct val="110000"/>
              </a:lnSpc>
              <a:spcAft>
                <a:spcPts val="600"/>
              </a:spcAft>
            </a:pPr>
            <a:r>
              <a:rPr lang="en-US" altLang="de-DE" dirty="0"/>
              <a:t>To protect the participants’ interest, the operators are required to follow certain rules including the provision of interest free loan to the Takaful risk </a:t>
            </a:r>
            <a:r>
              <a:rPr lang="en-US" altLang="de-DE" dirty="0" smtClean="0"/>
              <a:t>fund</a:t>
            </a:r>
            <a:endParaRPr lang="en-US" altLang="de-DE" dirty="0"/>
          </a:p>
          <a:p>
            <a:pPr>
              <a:lnSpc>
                <a:spcPct val="110000"/>
              </a:lnSpc>
              <a:spcAft>
                <a:spcPts val="600"/>
              </a:spcAft>
            </a:pPr>
            <a:r>
              <a:rPr lang="en-US" altLang="de-DE" dirty="0" err="1" smtClean="0"/>
              <a:t>Mudarabah</a:t>
            </a:r>
            <a:r>
              <a:rPr lang="en-US" altLang="de-DE" dirty="0" smtClean="0"/>
              <a:t> </a:t>
            </a:r>
            <a:r>
              <a:rPr lang="en-US" altLang="de-DE" dirty="0"/>
              <a:t>Model </a:t>
            </a:r>
            <a:r>
              <a:rPr lang="en-US" altLang="de-DE" dirty="0" smtClean="0"/>
              <a:t>is used in Malaysia; often as ‘incentive </a:t>
            </a:r>
            <a:r>
              <a:rPr lang="en-US" altLang="de-DE" dirty="0" err="1" smtClean="0"/>
              <a:t>Wakalah</a:t>
            </a:r>
            <a:r>
              <a:rPr lang="en-US" altLang="de-DE" dirty="0" smtClean="0"/>
              <a:t> model</a:t>
            </a:r>
            <a:r>
              <a:rPr lang="en-US" altLang="de-DE" dirty="0" smtClean="0"/>
              <a:t>’.</a:t>
            </a:r>
            <a:endParaRPr lang="en-US" altLang="de-DE" dirty="0"/>
          </a:p>
          <a:p>
            <a:pPr>
              <a:lnSpc>
                <a:spcPct val="110000"/>
              </a:lnSpc>
              <a:spcAft>
                <a:spcPts val="600"/>
              </a:spcAft>
            </a:pPr>
            <a:r>
              <a:rPr lang="en-US" altLang="de-DE" dirty="0"/>
              <a:t>Mixed models </a:t>
            </a:r>
            <a:r>
              <a:rPr lang="en-US" altLang="de-DE" dirty="0" smtClean="0"/>
              <a:t>(Hybrid) are </a:t>
            </a:r>
            <a:r>
              <a:rPr lang="en-US" altLang="de-DE" dirty="0"/>
              <a:t>also </a:t>
            </a:r>
            <a:r>
              <a:rPr lang="en-US" altLang="de-DE" dirty="0" smtClean="0"/>
              <a:t>used, </a:t>
            </a:r>
            <a:r>
              <a:rPr lang="en-US" altLang="de-DE" dirty="0"/>
              <a:t>e.g. </a:t>
            </a:r>
            <a:r>
              <a:rPr lang="en-US" altLang="de-DE" dirty="0" smtClean="0"/>
              <a:t>to </a:t>
            </a:r>
            <a:r>
              <a:rPr lang="en-US" altLang="de-DE" dirty="0"/>
              <a:t>use </a:t>
            </a:r>
            <a:r>
              <a:rPr lang="en-US" altLang="de-DE" dirty="0" err="1"/>
              <a:t>Wakala</a:t>
            </a:r>
            <a:r>
              <a:rPr lang="en-US" altLang="de-DE" dirty="0"/>
              <a:t> for underwriting and </a:t>
            </a:r>
            <a:r>
              <a:rPr lang="en-US" altLang="de-DE" dirty="0" err="1"/>
              <a:t>Mudharabah</a:t>
            </a:r>
            <a:r>
              <a:rPr lang="en-US" altLang="de-DE" dirty="0"/>
              <a:t> for investment management</a:t>
            </a:r>
          </a:p>
          <a:p>
            <a:endParaRPr lang="en-US" altLang="de-DE" sz="1800" dirty="0"/>
          </a:p>
        </p:txBody>
      </p:sp>
    </p:spTree>
    <p:extLst>
      <p:ext uri="{BB962C8B-B14F-4D97-AF65-F5344CB8AC3E}">
        <p14:creationId xmlns:p14="http://schemas.microsoft.com/office/powerpoint/2010/main" val="2778245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Mudharabah</a:t>
            </a:r>
            <a:r>
              <a:rPr lang="de-DE" dirty="0" smtClean="0"/>
              <a:t> Model</a:t>
            </a:r>
            <a:endParaRPr lang="de-DE" dirty="0"/>
          </a:p>
        </p:txBody>
      </p:sp>
      <p:pic>
        <p:nvPicPr>
          <p:cNvPr id="4" name="Content Placeholder 3"/>
          <p:cNvPicPr>
            <a:picLocks noGrp="1" noChangeAspect="1"/>
          </p:cNvPicPr>
          <p:nvPr>
            <p:ph idx="1"/>
          </p:nvPr>
        </p:nvPicPr>
        <p:blipFill>
          <a:blip r:embed="rId3"/>
          <a:stretch>
            <a:fillRect/>
          </a:stretch>
        </p:blipFill>
        <p:spPr>
          <a:xfrm>
            <a:off x="2227412" y="1280161"/>
            <a:ext cx="7904140" cy="4957128"/>
          </a:xfrm>
          <a:prstGeom prst="rect">
            <a:avLst/>
          </a:prstGeom>
        </p:spPr>
      </p:pic>
      <p:sp>
        <p:nvSpPr>
          <p:cNvPr id="5" name="TextBox 4"/>
          <p:cNvSpPr txBox="1"/>
          <p:nvPr/>
        </p:nvSpPr>
        <p:spPr bwMode="gray">
          <a:xfrm>
            <a:off x="8241792" y="6144768"/>
            <a:ext cx="2088557" cy="364241"/>
          </a:xfrm>
          <a:prstGeom prst="rect">
            <a:avLst/>
          </a:prstGeom>
          <a:noFill/>
        </p:spPr>
        <p:txBody>
          <a:bodyPr wrap="none" lIns="0" tIns="0" rIns="0" bIns="0" rtlCol="0">
            <a:noAutofit/>
          </a:bodyPr>
          <a:lstStyle/>
          <a:p>
            <a:pPr>
              <a:spcBef>
                <a:spcPts val="300"/>
              </a:spcBef>
              <a:buClr>
                <a:schemeClr val="accent2"/>
              </a:buClr>
            </a:pPr>
            <a:r>
              <a:rPr lang="de-DE" sz="800" i="1" dirty="0" smtClean="0"/>
              <a:t>Source: World Commerce Review, </a:t>
            </a:r>
            <a:r>
              <a:rPr lang="de-DE" sz="800" i="1" dirty="0" err="1" smtClean="0"/>
              <a:t>December</a:t>
            </a:r>
            <a:r>
              <a:rPr lang="de-DE" sz="800" i="1" dirty="0" smtClean="0"/>
              <a:t> 2013, 42</a:t>
            </a:r>
            <a:endParaRPr lang="de-DE" sz="800" i="1" dirty="0"/>
          </a:p>
        </p:txBody>
      </p:sp>
    </p:spTree>
    <p:extLst>
      <p:ext uri="{BB962C8B-B14F-4D97-AF65-F5344CB8AC3E}">
        <p14:creationId xmlns:p14="http://schemas.microsoft.com/office/powerpoint/2010/main" val="4028936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Operational Framework of Takaful Contract</a:t>
            </a:r>
            <a:endParaRPr lang="en-GB" dirty="0"/>
          </a:p>
        </p:txBody>
      </p:sp>
      <p:sp>
        <p:nvSpPr>
          <p:cNvPr id="3" name="Content Placeholder 2"/>
          <p:cNvSpPr>
            <a:spLocks noGrp="1"/>
          </p:cNvSpPr>
          <p:nvPr>
            <p:ph idx="1"/>
          </p:nvPr>
        </p:nvSpPr>
        <p:spPr/>
        <p:txBody>
          <a:bodyPr/>
          <a:lstStyle/>
          <a:p>
            <a:pPr>
              <a:lnSpc>
                <a:spcPct val="110000"/>
              </a:lnSpc>
              <a:spcAft>
                <a:spcPts val="600"/>
              </a:spcAft>
            </a:pPr>
            <a:r>
              <a:rPr lang="en-GB" dirty="0" smtClean="0"/>
              <a:t>Participant’s benefits</a:t>
            </a:r>
          </a:p>
          <a:p>
            <a:pPr>
              <a:lnSpc>
                <a:spcPct val="110000"/>
              </a:lnSpc>
              <a:spcAft>
                <a:spcPts val="600"/>
              </a:spcAft>
            </a:pPr>
            <a:r>
              <a:rPr lang="en-GB" dirty="0" smtClean="0"/>
              <a:t>Utmost good faith</a:t>
            </a:r>
          </a:p>
          <a:p>
            <a:pPr>
              <a:lnSpc>
                <a:spcPct val="110000"/>
              </a:lnSpc>
              <a:spcAft>
                <a:spcPts val="600"/>
              </a:spcAft>
            </a:pPr>
            <a:r>
              <a:rPr lang="en-GB" dirty="0" smtClean="0"/>
              <a:t>Insurable Interest</a:t>
            </a:r>
          </a:p>
          <a:p>
            <a:pPr>
              <a:lnSpc>
                <a:spcPct val="110000"/>
              </a:lnSpc>
              <a:spcAft>
                <a:spcPts val="600"/>
              </a:spcAft>
            </a:pPr>
            <a:r>
              <a:rPr lang="en-GB" dirty="0" smtClean="0"/>
              <a:t>Proximate Cause</a:t>
            </a:r>
          </a:p>
          <a:p>
            <a:pPr>
              <a:lnSpc>
                <a:spcPct val="110000"/>
              </a:lnSpc>
              <a:spcAft>
                <a:spcPts val="600"/>
              </a:spcAft>
            </a:pPr>
            <a:r>
              <a:rPr lang="en-GB" dirty="0" smtClean="0"/>
              <a:t>Indemnity</a:t>
            </a:r>
          </a:p>
          <a:p>
            <a:pPr>
              <a:lnSpc>
                <a:spcPct val="110000"/>
              </a:lnSpc>
              <a:spcAft>
                <a:spcPts val="600"/>
              </a:spcAft>
            </a:pPr>
            <a:r>
              <a:rPr lang="en-GB" dirty="0" smtClean="0"/>
              <a:t>Claims and Distribution</a:t>
            </a:r>
          </a:p>
          <a:p>
            <a:pPr>
              <a:lnSpc>
                <a:spcPct val="110000"/>
              </a:lnSpc>
              <a:spcAft>
                <a:spcPts val="600"/>
              </a:spcAft>
            </a:pPr>
            <a:r>
              <a:rPr lang="en-GB" dirty="0" smtClean="0"/>
              <a:t>Contribution and Subrogation</a:t>
            </a:r>
          </a:p>
          <a:p>
            <a:pPr>
              <a:lnSpc>
                <a:spcPct val="110000"/>
              </a:lnSpc>
              <a:spcAft>
                <a:spcPts val="600"/>
              </a:spcAft>
            </a:pPr>
            <a:r>
              <a:rPr lang="en-GB" dirty="0" smtClean="0"/>
              <a:t>Underwriting</a:t>
            </a:r>
          </a:p>
          <a:p>
            <a:endParaRPr lang="en-GB" dirty="0"/>
          </a:p>
        </p:txBody>
      </p:sp>
    </p:spTree>
    <p:extLst>
      <p:ext uri="{BB962C8B-B14F-4D97-AF65-F5344CB8AC3E}">
        <p14:creationId xmlns:p14="http://schemas.microsoft.com/office/powerpoint/2010/main" val="3441749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ltLang="de-DE" dirty="0" smtClean="0"/>
              <a:t>
</a:t>
            </a:r>
            <a:br>
              <a:rPr lang="en-US" altLang="de-DE" dirty="0" smtClean="0"/>
            </a:br>
            <a:r>
              <a:rPr lang="en-US" altLang="de-DE" dirty="0" smtClean="0"/>
              <a:t>Market Penetration</a:t>
            </a:r>
            <a:endParaRPr lang="en-US" altLang="de-DE" dirty="0"/>
          </a:p>
        </p:txBody>
      </p:sp>
      <p:sp>
        <p:nvSpPr>
          <p:cNvPr id="463876" name="Text Box 4"/>
          <p:cNvSpPr txBox="1">
            <a:spLocks noChangeArrowheads="1"/>
          </p:cNvSpPr>
          <p:nvPr/>
        </p:nvSpPr>
        <p:spPr bwMode="gray">
          <a:xfrm>
            <a:off x="1828800" y="1447800"/>
            <a:ext cx="8686800"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ct val="50000"/>
              </a:spcBef>
            </a:pPr>
            <a:endParaRPr lang="en-US" altLang="de-DE"/>
          </a:p>
        </p:txBody>
      </p:sp>
      <p:sp>
        <p:nvSpPr>
          <p:cNvPr id="463877" name="Text Box 5"/>
          <p:cNvSpPr txBox="1">
            <a:spLocks noChangeArrowheads="1"/>
          </p:cNvSpPr>
          <p:nvPr/>
        </p:nvSpPr>
        <p:spPr bwMode="gray">
          <a:xfrm>
            <a:off x="246885" y="1375063"/>
            <a:ext cx="11607066" cy="30307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Currently there are </a:t>
            </a:r>
            <a:r>
              <a:rPr lang="en-US" altLang="de-DE" sz="1600" dirty="0" smtClean="0"/>
              <a:t>around 200 </a:t>
            </a:r>
            <a:r>
              <a:rPr lang="en-US" altLang="de-DE" sz="1600" dirty="0"/>
              <a:t>Takaful insurers operating worldwide, offering both life (Family Takaful) and non-life (general Takaful) products. </a:t>
            </a:r>
            <a:endParaRPr lang="en-US" altLang="de-DE" sz="1600" dirty="0" smtClean="0">
              <a:cs typeface="Arial" panose="020B0604020202020204" pitchFamily="34" charset="0"/>
            </a:endParaRP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Takaful Business is mainly spread in Middle East region, SE Asia and Africa; whereby GCC is dominated by general Takaful, SE Asia is focused on family </a:t>
            </a:r>
            <a:r>
              <a:rPr lang="en-US" altLang="de-DE" sz="1600" dirty="0" smtClean="0"/>
              <a:t>Takaful.</a:t>
            </a:r>
            <a:endParaRPr lang="en-US" altLang="de-DE" sz="1600" dirty="0" smtClean="0">
              <a:cs typeface="Arial" panose="020B0604020202020204" pitchFamily="34" charset="0"/>
            </a:endParaRP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smtClean="0"/>
              <a:t>Global </a:t>
            </a:r>
            <a:r>
              <a:rPr lang="en-US" altLang="de-DE" sz="1600" dirty="0"/>
              <a:t>Takaful gross contributions were estimated at USD 14.9 Billion in 2015 where USD 11.5 Billion originates from GCC</a:t>
            </a:r>
            <a:r>
              <a:rPr lang="en-US" altLang="de-DE" sz="1600" dirty="0" smtClean="0"/>
              <a:t>.</a:t>
            </a:r>
            <a:endParaRPr lang="en-US" altLang="de-DE" sz="1600" dirty="0" smtClean="0">
              <a:cs typeface="Arial" panose="020B0604020202020204" pitchFamily="34" charset="0"/>
            </a:endParaRP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Africa represents </a:t>
            </a:r>
            <a:r>
              <a:rPr lang="en-US" altLang="de-DE" sz="1600" dirty="0" smtClean="0"/>
              <a:t>significant growth potential, Takaful regulation has been introduced in several African countries.</a:t>
            </a:r>
            <a:endParaRPr lang="en-US" altLang="de-DE" sz="1600" dirty="0">
              <a:cs typeface="Arial" panose="020B0604020202020204" pitchFamily="34" charset="0"/>
            </a:endParaRP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Morocco is expected to introduce Takaful in Q2/2019, draft law is under consideration by parliament. </a:t>
            </a:r>
            <a:endParaRPr lang="en-US" altLang="de-DE" sz="1600" dirty="0" smtClean="0">
              <a:cs typeface="Arial" panose="020B0604020202020204" pitchFamily="34" charset="0"/>
            </a:endParaRP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Kenia introduced recently Takaful specific guidelines; Tanzania intends to release its Takaful guidelines in the near future</a:t>
            </a:r>
            <a:r>
              <a:rPr lang="en-US" altLang="de-DE" sz="1600" dirty="0" smtClean="0"/>
              <a:t>.</a:t>
            </a:r>
            <a:endParaRPr lang="en-US" altLang="de-DE" sz="1600" dirty="0"/>
          </a:p>
        </p:txBody>
      </p:sp>
    </p:spTree>
    <p:extLst>
      <p:ext uri="{BB962C8B-B14F-4D97-AF65-F5344CB8AC3E}">
        <p14:creationId xmlns:p14="http://schemas.microsoft.com/office/powerpoint/2010/main" val="3827751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ltLang="de-DE" dirty="0" smtClean="0"/>
              <a:t>
</a:t>
            </a:r>
            <a:br>
              <a:rPr lang="en-US" altLang="de-DE" dirty="0" smtClean="0"/>
            </a:br>
            <a:r>
              <a:rPr lang="en-US" altLang="de-DE" dirty="0" smtClean="0"/>
              <a:t>Market Penetration</a:t>
            </a:r>
            <a:endParaRPr lang="en-US" altLang="de-DE" dirty="0"/>
          </a:p>
        </p:txBody>
      </p:sp>
      <p:sp>
        <p:nvSpPr>
          <p:cNvPr id="463876" name="Text Box 4"/>
          <p:cNvSpPr txBox="1">
            <a:spLocks noChangeArrowheads="1"/>
          </p:cNvSpPr>
          <p:nvPr/>
        </p:nvSpPr>
        <p:spPr bwMode="gray">
          <a:xfrm>
            <a:off x="1828800" y="1447800"/>
            <a:ext cx="8686800" cy="4638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ct val="50000"/>
              </a:spcBef>
            </a:pPr>
            <a:endParaRPr lang="en-US" altLang="de-DE"/>
          </a:p>
        </p:txBody>
      </p:sp>
      <p:sp>
        <p:nvSpPr>
          <p:cNvPr id="463877" name="Text Box 5"/>
          <p:cNvSpPr txBox="1">
            <a:spLocks noChangeArrowheads="1"/>
          </p:cNvSpPr>
          <p:nvPr/>
        </p:nvSpPr>
        <p:spPr bwMode="gray">
          <a:xfrm>
            <a:off x="246885" y="1395845"/>
            <a:ext cx="11607065" cy="3470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Europe: </a:t>
            </a:r>
            <a:r>
              <a:rPr lang="en-US" altLang="de-DE" sz="1600" dirty="0" smtClean="0"/>
              <a:t>niche market, </a:t>
            </a:r>
            <a:r>
              <a:rPr lang="en-US" altLang="de-DE" sz="1600" dirty="0"/>
              <a:t>first Takaful operator was launched in Luxembourg in 2002, followed by UK in 2008 (Principle Insurance Ltd</a:t>
            </a:r>
            <a:r>
              <a:rPr lang="en-US" altLang="de-DE" sz="1600" dirty="0" smtClean="0"/>
              <a:t>)</a:t>
            </a:r>
            <a:endParaRPr lang="en-US" altLang="de-DE" sz="1600" dirty="0" smtClean="0">
              <a:cs typeface="Arial" panose="020B0604020202020204" pitchFamily="34" charset="0"/>
            </a:endParaRP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UK: Islamic Insurance Association of London (IIAL) drafts standards for transaction of Islamic commercial insurance, currently 12 insurers offering some forms of T</a:t>
            </a:r>
            <a:r>
              <a:rPr lang="en-US" altLang="de-DE" sz="1600" dirty="0" smtClean="0"/>
              <a:t>akaful </a:t>
            </a:r>
            <a:r>
              <a:rPr lang="en-US" altLang="de-DE" sz="1600" dirty="0"/>
              <a:t>in </a:t>
            </a:r>
            <a:r>
              <a:rPr lang="en-US" altLang="de-DE" sz="1600" dirty="0" smtClean="0"/>
              <a:t>UK</a:t>
            </a: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smtClean="0"/>
              <a:t>Spain: </a:t>
            </a:r>
            <a:r>
              <a:rPr lang="en-US" altLang="de-DE" sz="1600" dirty="0" err="1" smtClean="0"/>
              <a:t>Mussap</a:t>
            </a:r>
            <a:r>
              <a:rPr lang="en-US" altLang="de-DE" sz="1600" dirty="0" smtClean="0"/>
              <a:t> </a:t>
            </a:r>
            <a:r>
              <a:rPr lang="en-US" altLang="de-DE" sz="1600" dirty="0" err="1" smtClean="0"/>
              <a:t>Seguros</a:t>
            </a:r>
            <a:r>
              <a:rPr lang="en-US" altLang="de-DE" sz="1600" dirty="0" smtClean="0"/>
              <a:t> signed an agreement with </a:t>
            </a:r>
            <a:r>
              <a:rPr lang="en-US" altLang="de-DE" sz="1600" dirty="0" err="1" smtClean="0"/>
              <a:t>CoopHalal</a:t>
            </a:r>
            <a:r>
              <a:rPr lang="en-US" altLang="de-DE" sz="1600" dirty="0" smtClean="0"/>
              <a:t>, Spain’s leading Islamic financial service cooperative, to distribute Takaful products. </a:t>
            </a: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Germany: FWU, a Munich based financial group has launched a Family Takaful Savings’ plan in </a:t>
            </a:r>
            <a:r>
              <a:rPr lang="en-US" altLang="de-DE" sz="1600" dirty="0" smtClean="0"/>
              <a:t>2012; first Islamic bank, KT Bank, opened branch in Cologne in 2017. </a:t>
            </a:r>
          </a:p>
          <a:p>
            <a:pPr marL="215935" indent="-215935" fontAlgn="base">
              <a:lnSpc>
                <a:spcPct val="110000"/>
              </a:lnSpc>
              <a:spcBef>
                <a:spcPts val="600"/>
              </a:spcBef>
              <a:spcAft>
                <a:spcPts val="600"/>
              </a:spcAft>
              <a:buClr>
                <a:schemeClr val="accent2"/>
              </a:buClr>
              <a:buSzPct val="100000"/>
              <a:buFont typeface="Arial" panose="020B0604020202020204" pitchFamily="34" charset="0"/>
              <a:buChar char="•"/>
            </a:pPr>
            <a:r>
              <a:rPr lang="en-US" altLang="de-DE" sz="1600" dirty="0"/>
              <a:t>France: Swiss Re initiative for family Takaful product aimed at French customers</a:t>
            </a:r>
          </a:p>
          <a:p>
            <a:pPr eaLnBrk="0" hangingPunct="0">
              <a:buClrTx/>
              <a:buFontTx/>
              <a:buNone/>
            </a:pPr>
            <a:endParaRPr lang="en-US" altLang="de-DE" sz="1600" dirty="0"/>
          </a:p>
        </p:txBody>
      </p:sp>
    </p:spTree>
    <p:extLst>
      <p:ext uri="{BB962C8B-B14F-4D97-AF65-F5344CB8AC3E}">
        <p14:creationId xmlns:p14="http://schemas.microsoft.com/office/powerpoint/2010/main" val="2729158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110000"/>
              </a:lnSpc>
              <a:spcAft>
                <a:spcPts val="600"/>
              </a:spcAft>
            </a:pPr>
            <a:r>
              <a:rPr lang="en-US" dirty="0"/>
              <a:t>The fundamental principles of Takaful also apply to </a:t>
            </a:r>
            <a:r>
              <a:rPr lang="en-US" dirty="0" err="1" smtClean="0"/>
              <a:t>Retakaful</a:t>
            </a:r>
            <a:r>
              <a:rPr lang="en-US" dirty="0"/>
              <a:t>, which has to adhere to core </a:t>
            </a:r>
            <a:r>
              <a:rPr lang="en-US" dirty="0" err="1"/>
              <a:t>Shari’ah</a:t>
            </a:r>
            <a:r>
              <a:rPr lang="en-US" dirty="0"/>
              <a:t> principles and adopt the </a:t>
            </a:r>
            <a:r>
              <a:rPr lang="en-US" dirty="0" err="1"/>
              <a:t>Wakala</a:t>
            </a:r>
            <a:r>
              <a:rPr lang="en-US" dirty="0"/>
              <a:t> or </a:t>
            </a:r>
            <a:r>
              <a:rPr lang="en-US" dirty="0" err="1"/>
              <a:t>Mudharaba</a:t>
            </a:r>
            <a:r>
              <a:rPr lang="en-US" dirty="0"/>
              <a:t> </a:t>
            </a:r>
            <a:r>
              <a:rPr lang="en-US" dirty="0" smtClean="0"/>
              <a:t>model</a:t>
            </a:r>
          </a:p>
          <a:p>
            <a:pPr>
              <a:lnSpc>
                <a:spcPct val="110000"/>
              </a:lnSpc>
              <a:spcAft>
                <a:spcPts val="600"/>
              </a:spcAft>
            </a:pPr>
            <a:r>
              <a:rPr lang="en-US" dirty="0" smtClean="0"/>
              <a:t>Presently the </a:t>
            </a:r>
            <a:r>
              <a:rPr lang="en-US" dirty="0" err="1" smtClean="0"/>
              <a:t>Retakaful</a:t>
            </a:r>
            <a:r>
              <a:rPr lang="en-US" dirty="0" smtClean="0"/>
              <a:t> </a:t>
            </a:r>
            <a:r>
              <a:rPr lang="en-US" dirty="0"/>
              <a:t>industry </a:t>
            </a:r>
            <a:r>
              <a:rPr lang="en-US" dirty="0" smtClean="0"/>
              <a:t>is </a:t>
            </a:r>
            <a:r>
              <a:rPr lang="en-US" dirty="0"/>
              <a:t>small and mainly dominated </a:t>
            </a:r>
            <a:r>
              <a:rPr lang="en-US" dirty="0" smtClean="0"/>
              <a:t>by </a:t>
            </a:r>
            <a:r>
              <a:rPr lang="en-US" dirty="0"/>
              <a:t>large conventional re-insurance </a:t>
            </a:r>
            <a:r>
              <a:rPr lang="en-US" dirty="0" smtClean="0"/>
              <a:t>companies</a:t>
            </a:r>
          </a:p>
          <a:p>
            <a:pPr>
              <a:lnSpc>
                <a:spcPct val="110000"/>
              </a:lnSpc>
              <a:spcAft>
                <a:spcPts val="600"/>
              </a:spcAft>
            </a:pPr>
            <a:r>
              <a:rPr lang="en-US" dirty="0" smtClean="0"/>
              <a:t>There </a:t>
            </a:r>
            <a:r>
              <a:rPr lang="en-US" dirty="0"/>
              <a:t>are </a:t>
            </a:r>
            <a:r>
              <a:rPr lang="en-US" dirty="0" smtClean="0"/>
              <a:t>more and more </a:t>
            </a:r>
            <a:r>
              <a:rPr lang="en-US" dirty="0" err="1" smtClean="0"/>
              <a:t>Retakaful</a:t>
            </a:r>
            <a:r>
              <a:rPr lang="en-US" dirty="0" smtClean="0"/>
              <a:t> </a:t>
            </a:r>
            <a:r>
              <a:rPr lang="en-US" dirty="0"/>
              <a:t>operators</a:t>
            </a:r>
            <a:r>
              <a:rPr lang="en-US" dirty="0" smtClean="0"/>
              <a:t>, but smaller </a:t>
            </a:r>
            <a:r>
              <a:rPr lang="en-US" dirty="0"/>
              <a:t>and </a:t>
            </a:r>
            <a:r>
              <a:rPr lang="en-US" dirty="0" smtClean="0"/>
              <a:t>operating at </a:t>
            </a:r>
            <a:r>
              <a:rPr lang="en-US" dirty="0"/>
              <a:t>national and regional </a:t>
            </a:r>
            <a:r>
              <a:rPr lang="en-US" dirty="0" smtClean="0"/>
              <a:t>markets</a:t>
            </a:r>
          </a:p>
          <a:p>
            <a:pPr>
              <a:lnSpc>
                <a:spcPct val="110000"/>
              </a:lnSpc>
              <a:spcAft>
                <a:spcPts val="600"/>
              </a:spcAft>
            </a:pPr>
            <a:r>
              <a:rPr lang="en-US" dirty="0" smtClean="0"/>
              <a:t>Many </a:t>
            </a:r>
            <a:r>
              <a:rPr lang="en-US" dirty="0"/>
              <a:t>Takaful Operators </a:t>
            </a:r>
            <a:r>
              <a:rPr lang="en-US" dirty="0" smtClean="0"/>
              <a:t>cede </a:t>
            </a:r>
            <a:r>
              <a:rPr lang="en-US" dirty="0"/>
              <a:t>business to conventional reinsurers </a:t>
            </a:r>
            <a:r>
              <a:rPr lang="en-US" dirty="0" smtClean="0"/>
              <a:t>due to lack of capacity or regulatory requirements which poses an issue not to observe </a:t>
            </a:r>
            <a:r>
              <a:rPr lang="en-US" dirty="0" err="1" smtClean="0"/>
              <a:t>Shari’ah</a:t>
            </a:r>
            <a:r>
              <a:rPr lang="en-US" dirty="0" smtClean="0"/>
              <a:t> principles </a:t>
            </a:r>
            <a:endParaRPr lang="en-US" dirty="0"/>
          </a:p>
          <a:p>
            <a:pPr>
              <a:lnSpc>
                <a:spcPct val="110000"/>
              </a:lnSpc>
              <a:spcAft>
                <a:spcPts val="600"/>
              </a:spcAft>
            </a:pPr>
            <a:r>
              <a:rPr lang="en-US" dirty="0"/>
              <a:t>Until recently there have been no </a:t>
            </a:r>
            <a:r>
              <a:rPr lang="en-US" dirty="0" err="1" smtClean="0"/>
              <a:t>Retakaful</a:t>
            </a:r>
            <a:r>
              <a:rPr lang="en-US" dirty="0" smtClean="0"/>
              <a:t> </a:t>
            </a:r>
            <a:r>
              <a:rPr lang="en-US" dirty="0"/>
              <a:t>companies sufficiently rated or adequately </a:t>
            </a:r>
            <a:r>
              <a:rPr lang="en-US" dirty="0" smtClean="0"/>
              <a:t>capitalized </a:t>
            </a:r>
            <a:r>
              <a:rPr lang="en-US" dirty="0"/>
              <a:t>to accept business from the Takaful </a:t>
            </a:r>
            <a:r>
              <a:rPr lang="en-US" dirty="0" smtClean="0"/>
              <a:t>Operators</a:t>
            </a:r>
          </a:p>
          <a:p>
            <a:pPr>
              <a:lnSpc>
                <a:spcPct val="110000"/>
              </a:lnSpc>
              <a:spcAft>
                <a:spcPts val="600"/>
              </a:spcAft>
            </a:pPr>
            <a:r>
              <a:rPr lang="en-US" dirty="0" smtClean="0"/>
              <a:t>Methods: </a:t>
            </a:r>
            <a:r>
              <a:rPr lang="en-US" dirty="0" err="1" smtClean="0"/>
              <a:t>Retakaful</a:t>
            </a:r>
            <a:r>
              <a:rPr lang="en-US" dirty="0" smtClean="0"/>
              <a:t> adopts two main methods – treaty and facultative – from conventional reinsurance</a:t>
            </a:r>
          </a:p>
          <a:p>
            <a:endParaRPr lang="en-US" dirty="0"/>
          </a:p>
        </p:txBody>
      </p:sp>
      <p:sp>
        <p:nvSpPr>
          <p:cNvPr id="3" name="Title 2"/>
          <p:cNvSpPr>
            <a:spLocks noGrp="1"/>
          </p:cNvSpPr>
          <p:nvPr>
            <p:ph type="title"/>
          </p:nvPr>
        </p:nvSpPr>
        <p:spPr/>
        <p:txBody>
          <a:bodyPr/>
          <a:lstStyle/>
          <a:p>
            <a:r>
              <a:rPr lang="de-DE" dirty="0" err="1" smtClean="0"/>
              <a:t>Retakaful</a:t>
            </a:r>
            <a:endParaRPr lang="de-DE" dirty="0"/>
          </a:p>
        </p:txBody>
      </p:sp>
    </p:spTree>
    <p:extLst>
      <p:ext uri="{BB962C8B-B14F-4D97-AF65-F5344CB8AC3E}">
        <p14:creationId xmlns:p14="http://schemas.microsoft.com/office/powerpoint/2010/main" val="366948772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a:lnSpc>
                <a:spcPct val="110000"/>
              </a:lnSpc>
              <a:spcAft>
                <a:spcPts val="600"/>
              </a:spcAft>
            </a:pPr>
            <a:r>
              <a:rPr lang="en-GB" dirty="0" smtClean="0"/>
              <a:t>What is Takaful?</a:t>
            </a:r>
          </a:p>
          <a:p>
            <a:pPr>
              <a:lnSpc>
                <a:spcPct val="110000"/>
              </a:lnSpc>
              <a:spcAft>
                <a:spcPts val="600"/>
              </a:spcAft>
            </a:pPr>
            <a:r>
              <a:rPr lang="en-GB" dirty="0" smtClean="0"/>
              <a:t>Takaful - Principles and Concept</a:t>
            </a:r>
          </a:p>
          <a:p>
            <a:pPr>
              <a:lnSpc>
                <a:spcPct val="110000"/>
              </a:lnSpc>
              <a:spcAft>
                <a:spcPts val="600"/>
              </a:spcAft>
            </a:pPr>
            <a:r>
              <a:rPr lang="en-GB" dirty="0" smtClean="0"/>
              <a:t>Basic Elements of Takaful</a:t>
            </a:r>
          </a:p>
          <a:p>
            <a:pPr>
              <a:lnSpc>
                <a:spcPct val="110000"/>
              </a:lnSpc>
              <a:spcAft>
                <a:spcPts val="600"/>
              </a:spcAft>
            </a:pPr>
            <a:r>
              <a:rPr lang="en-GB" dirty="0" smtClean="0"/>
              <a:t>Takaful vs Conventional Insurance</a:t>
            </a:r>
          </a:p>
          <a:p>
            <a:pPr>
              <a:lnSpc>
                <a:spcPct val="110000"/>
              </a:lnSpc>
              <a:spcAft>
                <a:spcPts val="600"/>
              </a:spcAft>
            </a:pPr>
            <a:r>
              <a:rPr lang="en-GB" dirty="0" smtClean="0"/>
              <a:t>Takaful Products</a:t>
            </a:r>
          </a:p>
          <a:p>
            <a:pPr>
              <a:lnSpc>
                <a:spcPct val="110000"/>
              </a:lnSpc>
              <a:spcAft>
                <a:spcPts val="600"/>
              </a:spcAft>
            </a:pPr>
            <a:r>
              <a:rPr lang="en-GB" dirty="0" smtClean="0"/>
              <a:t>Takaful Models</a:t>
            </a:r>
          </a:p>
          <a:p>
            <a:pPr>
              <a:lnSpc>
                <a:spcPct val="110000"/>
              </a:lnSpc>
              <a:spcAft>
                <a:spcPts val="600"/>
              </a:spcAft>
            </a:pPr>
            <a:r>
              <a:rPr lang="en-GB" dirty="0" smtClean="0"/>
              <a:t>Market Penetration</a:t>
            </a:r>
          </a:p>
          <a:p>
            <a:pPr>
              <a:lnSpc>
                <a:spcPct val="110000"/>
              </a:lnSpc>
              <a:spcAft>
                <a:spcPts val="600"/>
              </a:spcAft>
            </a:pPr>
            <a:r>
              <a:rPr lang="en-GB" dirty="0" err="1" smtClean="0"/>
              <a:t>Retakaful</a:t>
            </a:r>
            <a:endParaRPr lang="en-GB" dirty="0" smtClean="0"/>
          </a:p>
          <a:p>
            <a:pPr>
              <a:lnSpc>
                <a:spcPct val="110000"/>
              </a:lnSpc>
              <a:spcAft>
                <a:spcPts val="600"/>
              </a:spcAft>
            </a:pPr>
            <a:r>
              <a:rPr lang="en-GB" dirty="0" smtClean="0"/>
              <a:t>Conclusion and Outlook</a:t>
            </a:r>
            <a:endParaRPr lang="en-GB" dirty="0"/>
          </a:p>
        </p:txBody>
      </p:sp>
      <p:sp>
        <p:nvSpPr>
          <p:cNvPr id="3" name="Title 2"/>
          <p:cNvSpPr>
            <a:spLocks noGrp="1"/>
          </p:cNvSpPr>
          <p:nvPr>
            <p:ph type="title"/>
          </p:nvPr>
        </p:nvSpPr>
        <p:spPr/>
        <p:txBody>
          <a:bodyPr/>
          <a:lstStyle/>
          <a:p>
            <a:r>
              <a:rPr lang="de-DE" dirty="0" smtClean="0"/>
              <a:t>Agenda</a:t>
            </a:r>
            <a:endParaRPr lang="de-DE" dirty="0"/>
          </a:p>
        </p:txBody>
      </p:sp>
    </p:spTree>
    <p:extLst>
      <p:ext uri="{BB962C8B-B14F-4D97-AF65-F5344CB8AC3E}">
        <p14:creationId xmlns:p14="http://schemas.microsoft.com/office/powerpoint/2010/main" val="110301258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38050" y="1414136"/>
            <a:ext cx="11515901" cy="5157352"/>
          </a:xfrm>
        </p:spPr>
        <p:txBody>
          <a:bodyPr/>
          <a:lstStyle/>
          <a:p>
            <a:r>
              <a:rPr lang="en-GB" dirty="0" smtClean="0"/>
              <a:t>Full-fledged Operators:</a:t>
            </a:r>
          </a:p>
          <a:p>
            <a:pPr lvl="1"/>
            <a:r>
              <a:rPr lang="en-GB" dirty="0" smtClean="0"/>
              <a:t>Hannover </a:t>
            </a:r>
            <a:r>
              <a:rPr lang="en-GB" dirty="0" err="1" smtClean="0"/>
              <a:t>ReTakaful</a:t>
            </a:r>
            <a:r>
              <a:rPr lang="en-GB" dirty="0" smtClean="0"/>
              <a:t> B.S.C © - Bahrain</a:t>
            </a:r>
          </a:p>
          <a:p>
            <a:pPr lvl="1"/>
            <a:r>
              <a:rPr lang="en-GB" dirty="0" smtClean="0"/>
              <a:t>Takaful Re Ltd – Dubai, UAE</a:t>
            </a:r>
          </a:p>
          <a:p>
            <a:pPr lvl="1"/>
            <a:r>
              <a:rPr lang="en-GB" dirty="0" err="1" smtClean="0"/>
              <a:t>Asean</a:t>
            </a:r>
            <a:r>
              <a:rPr lang="en-GB" dirty="0" smtClean="0"/>
              <a:t> </a:t>
            </a:r>
            <a:r>
              <a:rPr lang="en-GB" dirty="0" err="1" smtClean="0"/>
              <a:t>Retakaful</a:t>
            </a:r>
            <a:r>
              <a:rPr lang="en-GB" dirty="0" smtClean="0"/>
              <a:t> International Limited (ARIL) – Labuan, Malaysia</a:t>
            </a:r>
          </a:p>
          <a:p>
            <a:pPr lvl="1"/>
            <a:r>
              <a:rPr lang="en-GB" dirty="0" smtClean="0"/>
              <a:t>MNRB </a:t>
            </a:r>
            <a:r>
              <a:rPr lang="en-GB" dirty="0" err="1" smtClean="0"/>
              <a:t>Retakaful</a:t>
            </a:r>
            <a:r>
              <a:rPr lang="en-GB" dirty="0" smtClean="0"/>
              <a:t> – Kuala Lumpur, Malaysia</a:t>
            </a:r>
          </a:p>
          <a:p>
            <a:pPr lvl="1"/>
            <a:r>
              <a:rPr lang="en-GB" dirty="0" err="1" smtClean="0"/>
              <a:t>Tokio</a:t>
            </a:r>
            <a:r>
              <a:rPr lang="en-GB" dirty="0" smtClean="0"/>
              <a:t> Marine </a:t>
            </a:r>
            <a:r>
              <a:rPr lang="en-GB" dirty="0" err="1" smtClean="0"/>
              <a:t>Retakaful</a:t>
            </a:r>
            <a:r>
              <a:rPr lang="en-GB" dirty="0" smtClean="0"/>
              <a:t> –Singapore</a:t>
            </a:r>
          </a:p>
          <a:p>
            <a:pPr lvl="1"/>
            <a:r>
              <a:rPr lang="en-GB" dirty="0" smtClean="0"/>
              <a:t>Best Re – Tunis</a:t>
            </a:r>
          </a:p>
          <a:p>
            <a:pPr lvl="1"/>
            <a:r>
              <a:rPr lang="en-GB" dirty="0" smtClean="0"/>
              <a:t>Al </a:t>
            </a:r>
            <a:r>
              <a:rPr lang="en-GB" dirty="0" err="1" smtClean="0"/>
              <a:t>Fajer</a:t>
            </a:r>
            <a:r>
              <a:rPr lang="en-GB" dirty="0" smtClean="0"/>
              <a:t> </a:t>
            </a:r>
            <a:r>
              <a:rPr lang="en-GB" dirty="0" err="1" smtClean="0"/>
              <a:t>Retakaful</a:t>
            </a:r>
            <a:r>
              <a:rPr lang="en-GB" dirty="0" smtClean="0"/>
              <a:t> - Kuwait</a:t>
            </a:r>
          </a:p>
          <a:p>
            <a:endParaRPr lang="en-GB" dirty="0" smtClean="0"/>
          </a:p>
          <a:p>
            <a:r>
              <a:rPr lang="en-GB" dirty="0" smtClean="0"/>
              <a:t>Window Operations:</a:t>
            </a:r>
          </a:p>
          <a:p>
            <a:pPr lvl="1"/>
            <a:r>
              <a:rPr lang="en-GB" dirty="0" smtClean="0"/>
              <a:t>Munich Re – </a:t>
            </a:r>
            <a:r>
              <a:rPr lang="en-GB" dirty="0" err="1" smtClean="0"/>
              <a:t>Retakaful</a:t>
            </a:r>
            <a:r>
              <a:rPr lang="en-GB" dirty="0" smtClean="0"/>
              <a:t> branch – Kuala Lumpur, Malaysia</a:t>
            </a:r>
          </a:p>
          <a:p>
            <a:pPr lvl="1"/>
            <a:r>
              <a:rPr lang="en-GB" dirty="0" smtClean="0"/>
              <a:t>Labuan Re – Labuan, Malaysia</a:t>
            </a:r>
          </a:p>
          <a:p>
            <a:pPr lvl="1"/>
            <a:r>
              <a:rPr lang="en-GB" dirty="0" err="1" smtClean="0"/>
              <a:t>Converium</a:t>
            </a:r>
            <a:r>
              <a:rPr lang="en-GB" dirty="0" smtClean="0"/>
              <a:t> – Labuan, Malaysia</a:t>
            </a:r>
          </a:p>
          <a:p>
            <a:pPr lvl="1"/>
            <a:r>
              <a:rPr lang="en-GB" dirty="0" err="1" smtClean="0"/>
              <a:t>ReINDO</a:t>
            </a:r>
            <a:r>
              <a:rPr lang="en-GB" dirty="0" smtClean="0"/>
              <a:t> – Jakarta, Indonesia</a:t>
            </a:r>
          </a:p>
          <a:p>
            <a:pPr lvl="1"/>
            <a:r>
              <a:rPr lang="en-GB" dirty="0" smtClean="0"/>
              <a:t>National Re – Jakarta, Indonesia</a:t>
            </a:r>
          </a:p>
          <a:p>
            <a:pPr lvl="1"/>
            <a:r>
              <a:rPr lang="en-GB" dirty="0" err="1" smtClean="0"/>
              <a:t>Marein</a:t>
            </a:r>
            <a:r>
              <a:rPr lang="en-GB" dirty="0" smtClean="0"/>
              <a:t> – Jakarta, Indonesia </a:t>
            </a:r>
          </a:p>
          <a:p>
            <a:endParaRPr lang="de-DE" dirty="0"/>
          </a:p>
        </p:txBody>
      </p:sp>
      <p:sp>
        <p:nvSpPr>
          <p:cNvPr id="3" name="Title 2"/>
          <p:cNvSpPr>
            <a:spLocks noGrp="1"/>
          </p:cNvSpPr>
          <p:nvPr>
            <p:ph type="title"/>
          </p:nvPr>
        </p:nvSpPr>
        <p:spPr/>
        <p:txBody>
          <a:bodyPr/>
          <a:lstStyle/>
          <a:p>
            <a:r>
              <a:rPr lang="de-DE" dirty="0" err="1" smtClean="0"/>
              <a:t>Retakaful</a:t>
            </a:r>
            <a:r>
              <a:rPr lang="de-DE" dirty="0" smtClean="0"/>
              <a:t> Operators Worldwide</a:t>
            </a:r>
            <a:endParaRPr lang="de-DE" dirty="0"/>
          </a:p>
        </p:txBody>
      </p:sp>
    </p:spTree>
    <p:extLst>
      <p:ext uri="{BB962C8B-B14F-4D97-AF65-F5344CB8AC3E}">
        <p14:creationId xmlns:p14="http://schemas.microsoft.com/office/powerpoint/2010/main" val="262885052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110000"/>
              </a:lnSpc>
              <a:spcAft>
                <a:spcPts val="600"/>
              </a:spcAft>
            </a:pPr>
            <a:r>
              <a:rPr lang="en-US" dirty="0" smtClean="0"/>
              <a:t>Strong growth rates for Asian markets expected, especially in family Takaful/</a:t>
            </a:r>
            <a:r>
              <a:rPr lang="en-US" dirty="0"/>
              <a:t>I</a:t>
            </a:r>
            <a:r>
              <a:rPr lang="en-US" dirty="0" smtClean="0"/>
              <a:t>slamic finance as credits </a:t>
            </a:r>
            <a:r>
              <a:rPr lang="en-US" dirty="0" smtClean="0"/>
              <a:t>often </a:t>
            </a:r>
            <a:r>
              <a:rPr lang="en-US" dirty="0" smtClean="0"/>
              <a:t>backed with </a:t>
            </a:r>
            <a:r>
              <a:rPr lang="en-US" dirty="0"/>
              <a:t>T</a:t>
            </a:r>
            <a:r>
              <a:rPr lang="en-US" dirty="0" smtClean="0"/>
              <a:t>akaful products. GCC potential for growth in life as family structures will be changed.</a:t>
            </a:r>
          </a:p>
          <a:p>
            <a:pPr>
              <a:lnSpc>
                <a:spcPct val="110000"/>
              </a:lnSpc>
              <a:spcAft>
                <a:spcPts val="600"/>
              </a:spcAft>
            </a:pPr>
            <a:r>
              <a:rPr lang="en-US" dirty="0" smtClean="0"/>
              <a:t>Challenges: many jurisdictions introduce new Takaful regulations with a risk-based capital framework and internal capital requirements in place which is expected to strengthen across all </a:t>
            </a:r>
            <a:r>
              <a:rPr lang="en-US" dirty="0"/>
              <a:t>T</a:t>
            </a:r>
            <a:r>
              <a:rPr lang="en-US" dirty="0" smtClean="0"/>
              <a:t>akaful market with improvements in risk management, underwriting and reserving</a:t>
            </a:r>
          </a:p>
          <a:p>
            <a:pPr>
              <a:lnSpc>
                <a:spcPct val="110000"/>
              </a:lnSpc>
              <a:spcAft>
                <a:spcPts val="600"/>
              </a:spcAft>
            </a:pPr>
            <a:r>
              <a:rPr lang="en-US" dirty="0" smtClean="0"/>
              <a:t>In GCC regulators are focusing on better corporate governance, increased capital requirements and protection of policyholders’ interest. In most jurisdictions treatment of qard is specifically addressed to protect solvency of Takaful fund.</a:t>
            </a:r>
          </a:p>
          <a:p>
            <a:pPr>
              <a:lnSpc>
                <a:spcPct val="110000"/>
              </a:lnSpc>
              <a:spcAft>
                <a:spcPts val="600"/>
              </a:spcAft>
            </a:pPr>
            <a:r>
              <a:rPr lang="en-US" dirty="0"/>
              <a:t>Most jurisdictions do not allow </a:t>
            </a:r>
            <a:r>
              <a:rPr lang="en-US" dirty="0" smtClean="0"/>
              <a:t>(Re)Takaful </a:t>
            </a:r>
            <a:r>
              <a:rPr lang="en-US" dirty="0"/>
              <a:t>windows which may lead to lack of </a:t>
            </a:r>
            <a:r>
              <a:rPr lang="en-US" dirty="0" smtClean="0"/>
              <a:t>capacity</a:t>
            </a:r>
            <a:endParaRPr lang="de-DE" dirty="0" smtClean="0"/>
          </a:p>
          <a:p>
            <a:pPr>
              <a:lnSpc>
                <a:spcPct val="110000"/>
              </a:lnSpc>
              <a:spcAft>
                <a:spcPts val="600"/>
              </a:spcAft>
            </a:pPr>
            <a:r>
              <a:rPr lang="en-US" dirty="0" err="1" smtClean="0"/>
              <a:t>Retakaful</a:t>
            </a:r>
            <a:r>
              <a:rPr lang="en-US" dirty="0" smtClean="0"/>
              <a:t> </a:t>
            </a:r>
            <a:r>
              <a:rPr lang="en-US" dirty="0"/>
              <a:t>market remains small and extremely challenging with companies struggling to compete with conventional </a:t>
            </a:r>
            <a:r>
              <a:rPr lang="en-US" dirty="0" smtClean="0"/>
              <a:t>reinsurers where </a:t>
            </a:r>
            <a:r>
              <a:rPr lang="en-US" dirty="0" err="1"/>
              <a:t>R</a:t>
            </a:r>
            <a:r>
              <a:rPr lang="en-US" dirty="0" err="1" smtClean="0"/>
              <a:t>etakaful</a:t>
            </a:r>
            <a:r>
              <a:rPr lang="en-US" dirty="0" smtClean="0"/>
              <a:t> branches or subsidiaries of large conventional reinsurers are successful in the market</a:t>
            </a:r>
            <a:endParaRPr lang="en-US" dirty="0"/>
          </a:p>
          <a:p>
            <a:pPr>
              <a:lnSpc>
                <a:spcPct val="110000"/>
              </a:lnSpc>
              <a:spcAft>
                <a:spcPts val="600"/>
              </a:spcAft>
            </a:pPr>
            <a:endParaRPr lang="de-DE" dirty="0"/>
          </a:p>
        </p:txBody>
      </p:sp>
      <p:sp>
        <p:nvSpPr>
          <p:cNvPr id="3" name="Title 2"/>
          <p:cNvSpPr>
            <a:spLocks noGrp="1"/>
          </p:cNvSpPr>
          <p:nvPr>
            <p:ph type="title"/>
          </p:nvPr>
        </p:nvSpPr>
        <p:spPr/>
        <p:txBody>
          <a:bodyPr/>
          <a:lstStyle/>
          <a:p>
            <a:r>
              <a:rPr lang="de-DE" dirty="0" err="1" smtClean="0"/>
              <a:t>Conclusion</a:t>
            </a:r>
            <a:r>
              <a:rPr lang="de-DE" dirty="0" smtClean="0"/>
              <a:t> </a:t>
            </a:r>
            <a:r>
              <a:rPr lang="de-DE" dirty="0" err="1" smtClean="0"/>
              <a:t>and</a:t>
            </a:r>
            <a:r>
              <a:rPr lang="de-DE" dirty="0" smtClean="0"/>
              <a:t> Outlook</a:t>
            </a:r>
            <a:endParaRPr lang="de-DE" dirty="0"/>
          </a:p>
        </p:txBody>
      </p:sp>
    </p:spTree>
    <p:extLst>
      <p:ext uri="{BB962C8B-B14F-4D97-AF65-F5344CB8AC3E}">
        <p14:creationId xmlns:p14="http://schemas.microsoft.com/office/powerpoint/2010/main" val="50018946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indent="0">
              <a:spcBef>
                <a:spcPct val="80000"/>
              </a:spcBef>
              <a:buNone/>
            </a:pPr>
            <a:r>
              <a:rPr lang="en-GB" dirty="0"/>
              <a:t>The information provided in this presentation does in no way whatsoever constitute legal, accounting, tax or other professional advice.</a:t>
            </a:r>
          </a:p>
          <a:p>
            <a:pPr marL="0" indent="0">
              <a:spcBef>
                <a:spcPct val="80000"/>
              </a:spcBef>
              <a:buNone/>
            </a:pPr>
            <a:r>
              <a:rPr lang="en-GB" dirty="0"/>
              <a:t>While Hannover </a:t>
            </a:r>
            <a:r>
              <a:rPr lang="en-GB" dirty="0" err="1"/>
              <a:t>Rück</a:t>
            </a:r>
            <a:r>
              <a:rPr lang="en-GB" dirty="0"/>
              <a:t> SE has endeavoured to include in this presentation information it believes to be reliable, complete and up-to-date, the company does not make any representation or warranty, express or implied, as to the accuracy, completeness or updated status of such information.</a:t>
            </a:r>
          </a:p>
          <a:p>
            <a:pPr marL="0" indent="0">
              <a:spcBef>
                <a:spcPct val="80000"/>
              </a:spcBef>
              <a:buNone/>
            </a:pPr>
            <a:r>
              <a:rPr lang="en-GB" dirty="0"/>
              <a:t>Therefore, in no case whatsoever will Hannover </a:t>
            </a:r>
            <a:r>
              <a:rPr lang="en-GB" dirty="0" err="1"/>
              <a:t>Rück</a:t>
            </a:r>
            <a:r>
              <a:rPr lang="en-GB" dirty="0"/>
              <a:t> SE and its affiliated companies or directors, officers or employees be liable to anyone for any decision made or action taken in conjunction with the information in this presentation or for any related damages.</a:t>
            </a:r>
          </a:p>
          <a:p>
            <a:pPr marL="0" indent="0">
              <a:spcBef>
                <a:spcPct val="80000"/>
              </a:spcBef>
              <a:buNone/>
            </a:pPr>
            <a:r>
              <a:rPr lang="en-GB" dirty="0"/>
              <a:t>© Hannover </a:t>
            </a:r>
            <a:r>
              <a:rPr lang="en-GB" dirty="0" err="1"/>
              <a:t>Rück</a:t>
            </a:r>
            <a:r>
              <a:rPr lang="en-GB" dirty="0"/>
              <a:t> SE. All rights reserved. </a:t>
            </a:r>
            <a:br>
              <a:rPr lang="en-GB" dirty="0"/>
            </a:br>
            <a:r>
              <a:rPr lang="en-GB" dirty="0"/>
              <a:t>Hannover Re is the registered service mark of Hannover </a:t>
            </a:r>
            <a:r>
              <a:rPr lang="en-GB" dirty="0" err="1"/>
              <a:t>Rück</a:t>
            </a:r>
            <a:r>
              <a:rPr lang="en-GB" dirty="0"/>
              <a:t> SE.</a:t>
            </a:r>
          </a:p>
        </p:txBody>
      </p:sp>
      <p:sp>
        <p:nvSpPr>
          <p:cNvPr id="3" name="Title 2"/>
          <p:cNvSpPr>
            <a:spLocks noGrp="1"/>
          </p:cNvSpPr>
          <p:nvPr>
            <p:ph type="title"/>
          </p:nvPr>
        </p:nvSpPr>
        <p:spPr/>
        <p:txBody>
          <a:bodyPr/>
          <a:lstStyle/>
          <a:p>
            <a:r>
              <a:rPr lang="en-GB" dirty="0"/>
              <a:t>Disclaimer</a:t>
            </a:r>
          </a:p>
        </p:txBody>
      </p:sp>
    </p:spTree>
    <p:extLst>
      <p:ext uri="{BB962C8B-B14F-4D97-AF65-F5344CB8AC3E}">
        <p14:creationId xmlns:p14="http://schemas.microsoft.com/office/powerpoint/2010/main" val="135144523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ext Box 2"/>
          <p:cNvSpPr txBox="1">
            <a:spLocks noChangeArrowheads="1"/>
          </p:cNvSpPr>
          <p:nvPr/>
        </p:nvSpPr>
        <p:spPr bwMode="gray">
          <a:xfrm>
            <a:off x="2362200" y="1219200"/>
            <a:ext cx="7467600" cy="1017844"/>
          </a:xfrm>
          <a:prstGeom prst="rect">
            <a:avLst/>
          </a:prstGeom>
          <a:solidFill>
            <a:schemeClr val="accent1"/>
          </a:solidFill>
          <a:ln w="63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spcBef>
                <a:spcPct val="50000"/>
              </a:spcBef>
            </a:pPr>
            <a:endParaRPr lang="en-US" altLang="de-DE">
              <a:solidFill>
                <a:schemeClr val="accent1"/>
              </a:solidFill>
            </a:endParaRPr>
          </a:p>
          <a:p>
            <a:pPr>
              <a:spcBef>
                <a:spcPct val="50000"/>
              </a:spcBef>
            </a:pPr>
            <a:endParaRPr lang="en-US" altLang="de-DE">
              <a:solidFill>
                <a:schemeClr val="accent1"/>
              </a:solidFill>
            </a:endParaRPr>
          </a:p>
        </p:txBody>
      </p:sp>
      <p:sp>
        <p:nvSpPr>
          <p:cNvPr id="461828" name="Text Box 4"/>
          <p:cNvSpPr txBox="1">
            <a:spLocks noChangeArrowheads="1"/>
          </p:cNvSpPr>
          <p:nvPr/>
        </p:nvSpPr>
        <p:spPr bwMode="gray">
          <a:xfrm>
            <a:off x="2362200" y="1752600"/>
            <a:ext cx="7467600" cy="3726278"/>
          </a:xfrm>
          <a:prstGeom prst="rect">
            <a:avLst/>
          </a:prstGeom>
          <a:solidFill>
            <a:srgbClr val="C4D1F0"/>
          </a:solidFill>
          <a:ln w="63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spcBef>
                <a:spcPct val="50000"/>
              </a:spcBef>
            </a:pPr>
            <a:endParaRPr lang="en-US" altLang="de-DE" sz="2000" dirty="0"/>
          </a:p>
          <a:p>
            <a:pPr algn="ctr">
              <a:spcBef>
                <a:spcPct val="50000"/>
              </a:spcBef>
            </a:pPr>
            <a:r>
              <a:rPr lang="en-US" altLang="de-DE" dirty="0"/>
              <a:t>Thank you for your attention!</a:t>
            </a:r>
          </a:p>
          <a:p>
            <a:pPr algn="ctr">
              <a:spcBef>
                <a:spcPct val="50000"/>
              </a:spcBef>
            </a:pPr>
            <a:endParaRPr lang="en-US" altLang="de-DE" sz="2000" dirty="0"/>
          </a:p>
          <a:p>
            <a:pPr algn="ctr">
              <a:spcBef>
                <a:spcPct val="50000"/>
              </a:spcBef>
            </a:pPr>
            <a:endParaRPr lang="en-US" altLang="de-DE" sz="2000" dirty="0"/>
          </a:p>
          <a:p>
            <a:pPr algn="ctr">
              <a:spcBef>
                <a:spcPct val="50000"/>
              </a:spcBef>
            </a:pPr>
            <a:endParaRPr lang="en-US" altLang="de-DE" sz="2000" dirty="0"/>
          </a:p>
          <a:p>
            <a:pPr algn="ctr">
              <a:spcBef>
                <a:spcPct val="50000"/>
              </a:spcBef>
            </a:pPr>
            <a:endParaRPr lang="en-US" altLang="de-DE" sz="2000" dirty="0"/>
          </a:p>
          <a:p>
            <a:pPr algn="ctr">
              <a:spcBef>
                <a:spcPct val="50000"/>
              </a:spcBef>
            </a:pPr>
            <a:endParaRPr lang="en-US" altLang="de-DE" sz="2000" dirty="0"/>
          </a:p>
          <a:p>
            <a:pPr algn="ctr">
              <a:spcBef>
                <a:spcPct val="50000"/>
              </a:spcBef>
            </a:pPr>
            <a:endParaRPr lang="en-US" altLang="de-DE" sz="2000" dirty="0"/>
          </a:p>
        </p:txBody>
      </p:sp>
    </p:spTree>
    <p:custDataLst>
      <p:tags r:id="rId1"/>
    </p:custDataLst>
    <p:extLst>
      <p:ext uri="{BB962C8B-B14F-4D97-AF65-F5344CB8AC3E}">
        <p14:creationId xmlns:p14="http://schemas.microsoft.com/office/powerpoint/2010/main" val="1226148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Muslim Countries</a:t>
            </a:r>
            <a:endParaRPr lang="de-DE" dirty="0"/>
          </a:p>
        </p:txBody>
      </p:sp>
      <p:grpSp>
        <p:nvGrpSpPr>
          <p:cNvPr id="6" name="Group 2"/>
          <p:cNvGrpSpPr>
            <a:grpSpLocks/>
          </p:cNvGrpSpPr>
          <p:nvPr/>
        </p:nvGrpSpPr>
        <p:grpSpPr bwMode="auto">
          <a:xfrm>
            <a:off x="2309814" y="1828801"/>
            <a:ext cx="7413625" cy="4467225"/>
            <a:chOff x="1278" y="1211"/>
            <a:chExt cx="3312" cy="2424"/>
          </a:xfrm>
        </p:grpSpPr>
        <p:sp>
          <p:nvSpPr>
            <p:cNvPr id="7" name="Freeform 3"/>
            <p:cNvSpPr>
              <a:spLocks/>
            </p:cNvSpPr>
            <p:nvPr/>
          </p:nvSpPr>
          <p:spPr bwMode="auto">
            <a:xfrm>
              <a:off x="1719" y="2480"/>
              <a:ext cx="376" cy="1155"/>
            </a:xfrm>
            <a:custGeom>
              <a:avLst/>
              <a:gdLst>
                <a:gd name="T0" fmla="*/ 501 w 502"/>
                <a:gd name="T1" fmla="*/ 1543 h 1544"/>
                <a:gd name="T2" fmla="*/ 472 w 502"/>
                <a:gd name="T3" fmla="*/ 1531 h 1544"/>
                <a:gd name="T4" fmla="*/ 432 w 502"/>
                <a:gd name="T5" fmla="*/ 1543 h 1544"/>
                <a:gd name="T6" fmla="*/ 432 w 502"/>
                <a:gd name="T7" fmla="*/ 1490 h 1544"/>
                <a:gd name="T8" fmla="*/ 423 w 502"/>
                <a:gd name="T9" fmla="*/ 1521 h 1544"/>
                <a:gd name="T10" fmla="*/ 384 w 502"/>
                <a:gd name="T11" fmla="*/ 1479 h 1544"/>
                <a:gd name="T12" fmla="*/ 334 w 502"/>
                <a:gd name="T13" fmla="*/ 1406 h 1544"/>
                <a:gd name="T14" fmla="*/ 295 w 502"/>
                <a:gd name="T15" fmla="*/ 1342 h 1544"/>
                <a:gd name="T16" fmla="*/ 314 w 502"/>
                <a:gd name="T17" fmla="*/ 1332 h 1544"/>
                <a:gd name="T18" fmla="*/ 314 w 502"/>
                <a:gd name="T19" fmla="*/ 1248 h 1544"/>
                <a:gd name="T20" fmla="*/ 295 w 502"/>
                <a:gd name="T21" fmla="*/ 1248 h 1544"/>
                <a:gd name="T22" fmla="*/ 256 w 502"/>
                <a:gd name="T23" fmla="*/ 1133 h 1544"/>
                <a:gd name="T24" fmla="*/ 245 w 502"/>
                <a:gd name="T25" fmla="*/ 945 h 1544"/>
                <a:gd name="T26" fmla="*/ 236 w 502"/>
                <a:gd name="T27" fmla="*/ 818 h 1544"/>
                <a:gd name="T28" fmla="*/ 196 w 502"/>
                <a:gd name="T29" fmla="*/ 693 h 1544"/>
                <a:gd name="T30" fmla="*/ 117 w 502"/>
                <a:gd name="T31" fmla="*/ 630 h 1544"/>
                <a:gd name="T32" fmla="*/ 69 w 502"/>
                <a:gd name="T33" fmla="*/ 514 h 1544"/>
                <a:gd name="T34" fmla="*/ 19 w 502"/>
                <a:gd name="T35" fmla="*/ 410 h 1544"/>
                <a:gd name="T36" fmla="*/ 19 w 502"/>
                <a:gd name="T37" fmla="*/ 388 h 1544"/>
                <a:gd name="T38" fmla="*/ 39 w 502"/>
                <a:gd name="T39" fmla="*/ 346 h 1544"/>
                <a:gd name="T40" fmla="*/ 29 w 502"/>
                <a:gd name="T41" fmla="*/ 336 h 1544"/>
                <a:gd name="T42" fmla="*/ 29 w 502"/>
                <a:gd name="T43" fmla="*/ 284 h 1544"/>
                <a:gd name="T44" fmla="*/ 58 w 502"/>
                <a:gd name="T45" fmla="*/ 231 h 1544"/>
                <a:gd name="T46" fmla="*/ 78 w 502"/>
                <a:gd name="T47" fmla="*/ 157 h 1544"/>
                <a:gd name="T48" fmla="*/ 69 w 502"/>
                <a:gd name="T49" fmla="*/ 126 h 1544"/>
                <a:gd name="T50" fmla="*/ 58 w 502"/>
                <a:gd name="T51" fmla="*/ 126 h 1544"/>
                <a:gd name="T52" fmla="*/ 19 w 502"/>
                <a:gd name="T53" fmla="*/ 105 h 1544"/>
                <a:gd name="T54" fmla="*/ 0 w 502"/>
                <a:gd name="T55" fmla="*/ 73 h 1544"/>
                <a:gd name="T56" fmla="*/ 29 w 502"/>
                <a:gd name="T57" fmla="*/ 53 h 1544"/>
                <a:gd name="T58" fmla="*/ 69 w 502"/>
                <a:gd name="T59" fmla="*/ 63 h 1544"/>
                <a:gd name="T60" fmla="*/ 88 w 502"/>
                <a:gd name="T61" fmla="*/ 73 h 1544"/>
                <a:gd name="T62" fmla="*/ 117 w 502"/>
                <a:gd name="T63" fmla="*/ 21 h 1544"/>
                <a:gd name="T64" fmla="*/ 186 w 502"/>
                <a:gd name="T65" fmla="*/ 0 h 1544"/>
                <a:gd name="T66" fmla="*/ 176 w 502"/>
                <a:gd name="T67" fmla="*/ 21 h 1544"/>
                <a:gd name="T68" fmla="*/ 176 w 502"/>
                <a:gd name="T69" fmla="*/ 63 h 1544"/>
                <a:gd name="T70" fmla="*/ 462 w 502"/>
                <a:gd name="T71" fmla="*/ 808 h 1544"/>
                <a:gd name="T72" fmla="*/ 384 w 502"/>
                <a:gd name="T73" fmla="*/ 1312 h 1544"/>
                <a:gd name="T74" fmla="*/ 413 w 502"/>
                <a:gd name="T75" fmla="*/ 1458 h 1544"/>
                <a:gd name="T76" fmla="*/ 501 w 502"/>
                <a:gd name="T77" fmla="*/ 1543 h 1544"/>
                <a:gd name="T78" fmla="*/ 501 w 502"/>
                <a:gd name="T79" fmla="*/ 1543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2" h="1544">
                  <a:moveTo>
                    <a:pt x="501" y="1543"/>
                  </a:moveTo>
                  <a:lnTo>
                    <a:pt x="472" y="1531"/>
                  </a:lnTo>
                  <a:lnTo>
                    <a:pt x="432" y="1543"/>
                  </a:lnTo>
                  <a:lnTo>
                    <a:pt x="432" y="1490"/>
                  </a:lnTo>
                  <a:lnTo>
                    <a:pt x="423" y="1521"/>
                  </a:lnTo>
                  <a:lnTo>
                    <a:pt x="384" y="1479"/>
                  </a:lnTo>
                  <a:lnTo>
                    <a:pt x="334" y="1406"/>
                  </a:lnTo>
                  <a:lnTo>
                    <a:pt x="295" y="1342"/>
                  </a:lnTo>
                  <a:lnTo>
                    <a:pt x="314" y="1332"/>
                  </a:lnTo>
                  <a:lnTo>
                    <a:pt x="314" y="1248"/>
                  </a:lnTo>
                  <a:lnTo>
                    <a:pt x="295" y="1248"/>
                  </a:lnTo>
                  <a:lnTo>
                    <a:pt x="256" y="1133"/>
                  </a:lnTo>
                  <a:lnTo>
                    <a:pt x="245" y="945"/>
                  </a:lnTo>
                  <a:lnTo>
                    <a:pt x="236" y="818"/>
                  </a:lnTo>
                  <a:lnTo>
                    <a:pt x="196" y="693"/>
                  </a:lnTo>
                  <a:lnTo>
                    <a:pt x="117" y="630"/>
                  </a:lnTo>
                  <a:lnTo>
                    <a:pt x="69" y="514"/>
                  </a:lnTo>
                  <a:lnTo>
                    <a:pt x="19" y="410"/>
                  </a:lnTo>
                  <a:lnTo>
                    <a:pt x="19" y="388"/>
                  </a:lnTo>
                  <a:lnTo>
                    <a:pt x="39" y="346"/>
                  </a:lnTo>
                  <a:lnTo>
                    <a:pt x="29" y="336"/>
                  </a:lnTo>
                  <a:lnTo>
                    <a:pt x="29" y="284"/>
                  </a:lnTo>
                  <a:lnTo>
                    <a:pt x="58" y="231"/>
                  </a:lnTo>
                  <a:lnTo>
                    <a:pt x="78" y="157"/>
                  </a:lnTo>
                  <a:lnTo>
                    <a:pt x="69" y="126"/>
                  </a:lnTo>
                  <a:lnTo>
                    <a:pt x="58" y="126"/>
                  </a:lnTo>
                  <a:lnTo>
                    <a:pt x="19" y="105"/>
                  </a:lnTo>
                  <a:lnTo>
                    <a:pt x="0" y="73"/>
                  </a:lnTo>
                  <a:lnTo>
                    <a:pt x="29" y="53"/>
                  </a:lnTo>
                  <a:lnTo>
                    <a:pt x="69" y="63"/>
                  </a:lnTo>
                  <a:lnTo>
                    <a:pt x="88" y="73"/>
                  </a:lnTo>
                  <a:lnTo>
                    <a:pt x="117" y="21"/>
                  </a:lnTo>
                  <a:lnTo>
                    <a:pt x="186" y="0"/>
                  </a:lnTo>
                  <a:lnTo>
                    <a:pt x="176" y="21"/>
                  </a:lnTo>
                  <a:lnTo>
                    <a:pt x="176" y="63"/>
                  </a:lnTo>
                  <a:lnTo>
                    <a:pt x="462" y="808"/>
                  </a:lnTo>
                  <a:lnTo>
                    <a:pt x="384" y="1312"/>
                  </a:lnTo>
                  <a:lnTo>
                    <a:pt x="413" y="1458"/>
                  </a:lnTo>
                  <a:lnTo>
                    <a:pt x="501" y="1543"/>
                  </a:lnTo>
                  <a:lnTo>
                    <a:pt x="501" y="154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Freeform 4"/>
            <p:cNvSpPr>
              <a:spLocks/>
            </p:cNvSpPr>
            <p:nvPr/>
          </p:nvSpPr>
          <p:spPr bwMode="auto">
            <a:xfrm>
              <a:off x="1969" y="3006"/>
              <a:ext cx="177" cy="620"/>
            </a:xfrm>
            <a:custGeom>
              <a:avLst/>
              <a:gdLst>
                <a:gd name="T0" fmla="*/ 118 w 237"/>
                <a:gd name="T1" fmla="*/ 808 h 829"/>
                <a:gd name="T2" fmla="*/ 167 w 237"/>
                <a:gd name="T3" fmla="*/ 828 h 829"/>
                <a:gd name="T4" fmla="*/ 118 w 237"/>
                <a:gd name="T5" fmla="*/ 787 h 829"/>
                <a:gd name="T6" fmla="*/ 98 w 237"/>
                <a:gd name="T7" fmla="*/ 734 h 829"/>
                <a:gd name="T8" fmla="*/ 108 w 237"/>
                <a:gd name="T9" fmla="*/ 661 h 829"/>
                <a:gd name="T10" fmla="*/ 98 w 237"/>
                <a:gd name="T11" fmla="*/ 639 h 829"/>
                <a:gd name="T12" fmla="*/ 69 w 237"/>
                <a:gd name="T13" fmla="*/ 639 h 829"/>
                <a:gd name="T14" fmla="*/ 69 w 237"/>
                <a:gd name="T15" fmla="*/ 619 h 829"/>
                <a:gd name="T16" fmla="*/ 79 w 237"/>
                <a:gd name="T17" fmla="*/ 609 h 829"/>
                <a:gd name="T18" fmla="*/ 79 w 237"/>
                <a:gd name="T19" fmla="*/ 545 h 829"/>
                <a:gd name="T20" fmla="*/ 69 w 237"/>
                <a:gd name="T21" fmla="*/ 504 h 829"/>
                <a:gd name="T22" fmla="*/ 98 w 237"/>
                <a:gd name="T23" fmla="*/ 504 h 829"/>
                <a:gd name="T24" fmla="*/ 89 w 237"/>
                <a:gd name="T25" fmla="*/ 472 h 829"/>
                <a:gd name="T26" fmla="*/ 128 w 237"/>
                <a:gd name="T27" fmla="*/ 451 h 829"/>
                <a:gd name="T28" fmla="*/ 158 w 237"/>
                <a:gd name="T29" fmla="*/ 399 h 829"/>
                <a:gd name="T30" fmla="*/ 148 w 237"/>
                <a:gd name="T31" fmla="*/ 399 h 829"/>
                <a:gd name="T32" fmla="*/ 138 w 237"/>
                <a:gd name="T33" fmla="*/ 378 h 829"/>
                <a:gd name="T34" fmla="*/ 128 w 237"/>
                <a:gd name="T35" fmla="*/ 336 h 829"/>
                <a:gd name="T36" fmla="*/ 158 w 237"/>
                <a:gd name="T37" fmla="*/ 356 h 829"/>
                <a:gd name="T38" fmla="*/ 177 w 237"/>
                <a:gd name="T39" fmla="*/ 368 h 829"/>
                <a:gd name="T40" fmla="*/ 217 w 237"/>
                <a:gd name="T41" fmla="*/ 294 h 829"/>
                <a:gd name="T42" fmla="*/ 217 w 237"/>
                <a:gd name="T43" fmla="*/ 273 h 829"/>
                <a:gd name="T44" fmla="*/ 236 w 237"/>
                <a:gd name="T45" fmla="*/ 210 h 829"/>
                <a:gd name="T46" fmla="*/ 236 w 237"/>
                <a:gd name="T47" fmla="*/ 147 h 829"/>
                <a:gd name="T48" fmla="*/ 30 w 237"/>
                <a:gd name="T49" fmla="*/ 0 h 829"/>
                <a:gd name="T50" fmla="*/ 0 w 237"/>
                <a:gd name="T51" fmla="*/ 661 h 829"/>
                <a:gd name="T52" fmla="*/ 118 w 237"/>
                <a:gd name="T53" fmla="*/ 808 h 829"/>
                <a:gd name="T54" fmla="*/ 118 w 237"/>
                <a:gd name="T55" fmla="*/ 80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7" h="829">
                  <a:moveTo>
                    <a:pt x="118" y="808"/>
                  </a:moveTo>
                  <a:lnTo>
                    <a:pt x="167" y="828"/>
                  </a:lnTo>
                  <a:lnTo>
                    <a:pt x="118" y="787"/>
                  </a:lnTo>
                  <a:lnTo>
                    <a:pt x="98" y="734"/>
                  </a:lnTo>
                  <a:lnTo>
                    <a:pt x="108" y="661"/>
                  </a:lnTo>
                  <a:lnTo>
                    <a:pt x="98" y="639"/>
                  </a:lnTo>
                  <a:lnTo>
                    <a:pt x="69" y="639"/>
                  </a:lnTo>
                  <a:lnTo>
                    <a:pt x="69" y="619"/>
                  </a:lnTo>
                  <a:lnTo>
                    <a:pt x="79" y="609"/>
                  </a:lnTo>
                  <a:lnTo>
                    <a:pt x="79" y="545"/>
                  </a:lnTo>
                  <a:lnTo>
                    <a:pt x="69" y="504"/>
                  </a:lnTo>
                  <a:lnTo>
                    <a:pt x="98" y="504"/>
                  </a:lnTo>
                  <a:lnTo>
                    <a:pt x="89" y="472"/>
                  </a:lnTo>
                  <a:lnTo>
                    <a:pt x="128" y="451"/>
                  </a:lnTo>
                  <a:lnTo>
                    <a:pt x="158" y="399"/>
                  </a:lnTo>
                  <a:lnTo>
                    <a:pt x="148" y="399"/>
                  </a:lnTo>
                  <a:lnTo>
                    <a:pt x="138" y="378"/>
                  </a:lnTo>
                  <a:lnTo>
                    <a:pt x="128" y="336"/>
                  </a:lnTo>
                  <a:lnTo>
                    <a:pt x="158" y="356"/>
                  </a:lnTo>
                  <a:lnTo>
                    <a:pt x="177" y="368"/>
                  </a:lnTo>
                  <a:lnTo>
                    <a:pt x="217" y="294"/>
                  </a:lnTo>
                  <a:lnTo>
                    <a:pt x="217" y="273"/>
                  </a:lnTo>
                  <a:lnTo>
                    <a:pt x="236" y="210"/>
                  </a:lnTo>
                  <a:lnTo>
                    <a:pt x="236" y="147"/>
                  </a:lnTo>
                  <a:lnTo>
                    <a:pt x="30" y="0"/>
                  </a:lnTo>
                  <a:lnTo>
                    <a:pt x="0" y="661"/>
                  </a:lnTo>
                  <a:lnTo>
                    <a:pt x="118" y="808"/>
                  </a:lnTo>
                  <a:lnTo>
                    <a:pt x="118" y="80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Freeform 5"/>
            <p:cNvSpPr>
              <a:spLocks/>
            </p:cNvSpPr>
            <p:nvPr/>
          </p:nvSpPr>
          <p:spPr bwMode="auto">
            <a:xfrm>
              <a:off x="1896" y="2716"/>
              <a:ext cx="384" cy="463"/>
            </a:xfrm>
            <a:custGeom>
              <a:avLst/>
              <a:gdLst>
                <a:gd name="T0" fmla="*/ 196 w 513"/>
                <a:gd name="T1" fmla="*/ 618 h 619"/>
                <a:gd name="T2" fmla="*/ 334 w 513"/>
                <a:gd name="T3" fmla="*/ 544 h 619"/>
                <a:gd name="T4" fmla="*/ 393 w 513"/>
                <a:gd name="T5" fmla="*/ 492 h 619"/>
                <a:gd name="T6" fmla="*/ 442 w 513"/>
                <a:gd name="T7" fmla="*/ 460 h 619"/>
                <a:gd name="T8" fmla="*/ 462 w 513"/>
                <a:gd name="T9" fmla="*/ 377 h 619"/>
                <a:gd name="T10" fmla="*/ 452 w 513"/>
                <a:gd name="T11" fmla="*/ 271 h 619"/>
                <a:gd name="T12" fmla="*/ 482 w 513"/>
                <a:gd name="T13" fmla="*/ 209 h 619"/>
                <a:gd name="T14" fmla="*/ 512 w 513"/>
                <a:gd name="T15" fmla="*/ 167 h 619"/>
                <a:gd name="T16" fmla="*/ 501 w 513"/>
                <a:gd name="T17" fmla="*/ 83 h 619"/>
                <a:gd name="T18" fmla="*/ 492 w 513"/>
                <a:gd name="T19" fmla="*/ 83 h 619"/>
                <a:gd name="T20" fmla="*/ 442 w 513"/>
                <a:gd name="T21" fmla="*/ 52 h 619"/>
                <a:gd name="T22" fmla="*/ 403 w 513"/>
                <a:gd name="T23" fmla="*/ 41 h 619"/>
                <a:gd name="T24" fmla="*/ 364 w 513"/>
                <a:gd name="T25" fmla="*/ 30 h 619"/>
                <a:gd name="T26" fmla="*/ 315 w 513"/>
                <a:gd name="T27" fmla="*/ 0 h 619"/>
                <a:gd name="T28" fmla="*/ 285 w 513"/>
                <a:gd name="T29" fmla="*/ 20 h 619"/>
                <a:gd name="T30" fmla="*/ 246 w 513"/>
                <a:gd name="T31" fmla="*/ 10 h 619"/>
                <a:gd name="T32" fmla="*/ 236 w 513"/>
                <a:gd name="T33" fmla="*/ 20 h 619"/>
                <a:gd name="T34" fmla="*/ 0 w 513"/>
                <a:gd name="T35" fmla="*/ 94 h 619"/>
                <a:gd name="T36" fmla="*/ 196 w 513"/>
                <a:gd name="T37" fmla="*/ 618 h 619"/>
                <a:gd name="T38" fmla="*/ 196 w 513"/>
                <a:gd name="T39" fmla="*/ 6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619">
                  <a:moveTo>
                    <a:pt x="196" y="618"/>
                  </a:moveTo>
                  <a:lnTo>
                    <a:pt x="334" y="544"/>
                  </a:lnTo>
                  <a:lnTo>
                    <a:pt x="393" y="492"/>
                  </a:lnTo>
                  <a:lnTo>
                    <a:pt x="442" y="460"/>
                  </a:lnTo>
                  <a:lnTo>
                    <a:pt x="462" y="377"/>
                  </a:lnTo>
                  <a:lnTo>
                    <a:pt x="452" y="271"/>
                  </a:lnTo>
                  <a:lnTo>
                    <a:pt x="482" y="209"/>
                  </a:lnTo>
                  <a:lnTo>
                    <a:pt x="512" y="167"/>
                  </a:lnTo>
                  <a:lnTo>
                    <a:pt x="501" y="83"/>
                  </a:lnTo>
                  <a:lnTo>
                    <a:pt x="492" y="83"/>
                  </a:lnTo>
                  <a:lnTo>
                    <a:pt x="442" y="52"/>
                  </a:lnTo>
                  <a:lnTo>
                    <a:pt x="403" y="41"/>
                  </a:lnTo>
                  <a:lnTo>
                    <a:pt x="364" y="30"/>
                  </a:lnTo>
                  <a:lnTo>
                    <a:pt x="315" y="0"/>
                  </a:lnTo>
                  <a:lnTo>
                    <a:pt x="285" y="20"/>
                  </a:lnTo>
                  <a:lnTo>
                    <a:pt x="246" y="10"/>
                  </a:lnTo>
                  <a:lnTo>
                    <a:pt x="236" y="20"/>
                  </a:lnTo>
                  <a:lnTo>
                    <a:pt x="0" y="94"/>
                  </a:lnTo>
                  <a:lnTo>
                    <a:pt x="196" y="618"/>
                  </a:lnTo>
                  <a:lnTo>
                    <a:pt x="196" y="61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Freeform 6"/>
            <p:cNvSpPr>
              <a:spLocks/>
            </p:cNvSpPr>
            <p:nvPr/>
          </p:nvSpPr>
          <p:spPr bwMode="auto">
            <a:xfrm>
              <a:off x="1845" y="2495"/>
              <a:ext cx="250" cy="410"/>
            </a:xfrm>
            <a:custGeom>
              <a:avLst/>
              <a:gdLst>
                <a:gd name="T0" fmla="*/ 325 w 335"/>
                <a:gd name="T1" fmla="*/ 389 h 547"/>
                <a:gd name="T2" fmla="*/ 305 w 335"/>
                <a:gd name="T3" fmla="*/ 305 h 547"/>
                <a:gd name="T4" fmla="*/ 315 w 335"/>
                <a:gd name="T5" fmla="*/ 263 h 547"/>
                <a:gd name="T6" fmla="*/ 334 w 335"/>
                <a:gd name="T7" fmla="*/ 221 h 547"/>
                <a:gd name="T8" fmla="*/ 325 w 335"/>
                <a:gd name="T9" fmla="*/ 158 h 547"/>
                <a:gd name="T10" fmla="*/ 295 w 335"/>
                <a:gd name="T11" fmla="*/ 116 h 547"/>
                <a:gd name="T12" fmla="*/ 226 w 335"/>
                <a:gd name="T13" fmla="*/ 116 h 547"/>
                <a:gd name="T14" fmla="*/ 157 w 335"/>
                <a:gd name="T15" fmla="*/ 52 h 547"/>
                <a:gd name="T16" fmla="*/ 147 w 335"/>
                <a:gd name="T17" fmla="*/ 21 h 547"/>
                <a:gd name="T18" fmla="*/ 69 w 335"/>
                <a:gd name="T19" fmla="*/ 21 h 547"/>
                <a:gd name="T20" fmla="*/ 39 w 335"/>
                <a:gd name="T21" fmla="*/ 0 h 547"/>
                <a:gd name="T22" fmla="*/ 19 w 335"/>
                <a:gd name="T23" fmla="*/ 11 h 547"/>
                <a:gd name="T24" fmla="*/ 9 w 335"/>
                <a:gd name="T25" fmla="*/ 32 h 547"/>
                <a:gd name="T26" fmla="*/ 0 w 335"/>
                <a:gd name="T27" fmla="*/ 483 h 547"/>
                <a:gd name="T28" fmla="*/ 295 w 335"/>
                <a:gd name="T29" fmla="*/ 546 h 547"/>
                <a:gd name="T30" fmla="*/ 325 w 335"/>
                <a:gd name="T31" fmla="*/ 389 h 547"/>
                <a:gd name="T32" fmla="*/ 325 w 335"/>
                <a:gd name="T33" fmla="*/ 38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5" h="547">
                  <a:moveTo>
                    <a:pt x="325" y="389"/>
                  </a:moveTo>
                  <a:lnTo>
                    <a:pt x="305" y="305"/>
                  </a:lnTo>
                  <a:lnTo>
                    <a:pt x="315" y="263"/>
                  </a:lnTo>
                  <a:lnTo>
                    <a:pt x="334" y="221"/>
                  </a:lnTo>
                  <a:lnTo>
                    <a:pt x="325" y="158"/>
                  </a:lnTo>
                  <a:lnTo>
                    <a:pt x="295" y="116"/>
                  </a:lnTo>
                  <a:lnTo>
                    <a:pt x="226" y="116"/>
                  </a:lnTo>
                  <a:lnTo>
                    <a:pt x="157" y="52"/>
                  </a:lnTo>
                  <a:lnTo>
                    <a:pt x="147" y="21"/>
                  </a:lnTo>
                  <a:lnTo>
                    <a:pt x="69" y="21"/>
                  </a:lnTo>
                  <a:lnTo>
                    <a:pt x="39" y="0"/>
                  </a:lnTo>
                  <a:lnTo>
                    <a:pt x="19" y="11"/>
                  </a:lnTo>
                  <a:lnTo>
                    <a:pt x="9" y="32"/>
                  </a:lnTo>
                  <a:lnTo>
                    <a:pt x="0" y="483"/>
                  </a:lnTo>
                  <a:lnTo>
                    <a:pt x="295" y="546"/>
                  </a:lnTo>
                  <a:lnTo>
                    <a:pt x="325" y="389"/>
                  </a:lnTo>
                  <a:lnTo>
                    <a:pt x="325" y="38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 name="Freeform 7"/>
            <p:cNvSpPr>
              <a:spLocks/>
            </p:cNvSpPr>
            <p:nvPr/>
          </p:nvSpPr>
          <p:spPr bwMode="auto">
            <a:xfrm>
              <a:off x="4383" y="3461"/>
              <a:ext cx="126" cy="126"/>
            </a:xfrm>
            <a:custGeom>
              <a:avLst/>
              <a:gdLst>
                <a:gd name="T0" fmla="*/ 0 w 168"/>
                <a:gd name="T1" fmla="*/ 167 h 168"/>
                <a:gd name="T2" fmla="*/ 79 w 168"/>
                <a:gd name="T3" fmla="*/ 115 h 168"/>
                <a:gd name="T4" fmla="*/ 89 w 168"/>
                <a:gd name="T5" fmla="*/ 104 h 168"/>
                <a:gd name="T6" fmla="*/ 109 w 168"/>
                <a:gd name="T7" fmla="*/ 83 h 168"/>
                <a:gd name="T8" fmla="*/ 148 w 168"/>
                <a:gd name="T9" fmla="*/ 62 h 168"/>
                <a:gd name="T10" fmla="*/ 167 w 168"/>
                <a:gd name="T11" fmla="*/ 42 h 168"/>
                <a:gd name="T12" fmla="*/ 148 w 168"/>
                <a:gd name="T13" fmla="*/ 0 h 168"/>
                <a:gd name="T14" fmla="*/ 138 w 168"/>
                <a:gd name="T15" fmla="*/ 20 h 168"/>
                <a:gd name="T16" fmla="*/ 98 w 168"/>
                <a:gd name="T17" fmla="*/ 42 h 168"/>
                <a:gd name="T18" fmla="*/ 79 w 168"/>
                <a:gd name="T19" fmla="*/ 83 h 168"/>
                <a:gd name="T20" fmla="*/ 39 w 168"/>
                <a:gd name="T21" fmla="*/ 104 h 168"/>
                <a:gd name="T22" fmla="*/ 0 w 168"/>
                <a:gd name="T23" fmla="*/ 136 h 168"/>
                <a:gd name="T24" fmla="*/ 0 w 168"/>
                <a:gd name="T25" fmla="*/ 167 h 168"/>
                <a:gd name="T26" fmla="*/ 0 w 168"/>
                <a:gd name="T27"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68">
                  <a:moveTo>
                    <a:pt x="0" y="167"/>
                  </a:moveTo>
                  <a:lnTo>
                    <a:pt x="79" y="115"/>
                  </a:lnTo>
                  <a:lnTo>
                    <a:pt x="89" y="104"/>
                  </a:lnTo>
                  <a:lnTo>
                    <a:pt x="109" y="83"/>
                  </a:lnTo>
                  <a:lnTo>
                    <a:pt x="148" y="62"/>
                  </a:lnTo>
                  <a:lnTo>
                    <a:pt x="167" y="42"/>
                  </a:lnTo>
                  <a:lnTo>
                    <a:pt x="148" y="0"/>
                  </a:lnTo>
                  <a:lnTo>
                    <a:pt x="138" y="20"/>
                  </a:lnTo>
                  <a:lnTo>
                    <a:pt x="98" y="42"/>
                  </a:lnTo>
                  <a:lnTo>
                    <a:pt x="79" y="83"/>
                  </a:lnTo>
                  <a:lnTo>
                    <a:pt x="39" y="104"/>
                  </a:lnTo>
                  <a:lnTo>
                    <a:pt x="0" y="136"/>
                  </a:lnTo>
                  <a:lnTo>
                    <a:pt x="0" y="167"/>
                  </a:lnTo>
                  <a:lnTo>
                    <a:pt x="0" y="16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Freeform 8"/>
            <p:cNvSpPr>
              <a:spLocks/>
            </p:cNvSpPr>
            <p:nvPr/>
          </p:nvSpPr>
          <p:spPr bwMode="auto">
            <a:xfrm>
              <a:off x="4508" y="3351"/>
              <a:ext cx="82" cy="133"/>
            </a:xfrm>
            <a:custGeom>
              <a:avLst/>
              <a:gdLst>
                <a:gd name="T0" fmla="*/ 0 w 110"/>
                <a:gd name="T1" fmla="*/ 177 h 178"/>
                <a:gd name="T2" fmla="*/ 29 w 110"/>
                <a:gd name="T3" fmla="*/ 177 h 178"/>
                <a:gd name="T4" fmla="*/ 69 w 110"/>
                <a:gd name="T5" fmla="*/ 136 h 178"/>
                <a:gd name="T6" fmla="*/ 79 w 110"/>
                <a:gd name="T7" fmla="*/ 147 h 178"/>
                <a:gd name="T8" fmla="*/ 109 w 110"/>
                <a:gd name="T9" fmla="*/ 115 h 178"/>
                <a:gd name="T10" fmla="*/ 89 w 110"/>
                <a:gd name="T11" fmla="*/ 104 h 178"/>
                <a:gd name="T12" fmla="*/ 79 w 110"/>
                <a:gd name="T13" fmla="*/ 63 h 178"/>
                <a:gd name="T14" fmla="*/ 59 w 110"/>
                <a:gd name="T15" fmla="*/ 0 h 178"/>
                <a:gd name="T16" fmla="*/ 59 w 110"/>
                <a:gd name="T17" fmla="*/ 31 h 178"/>
                <a:gd name="T18" fmla="*/ 59 w 110"/>
                <a:gd name="T19" fmla="*/ 94 h 178"/>
                <a:gd name="T20" fmla="*/ 19 w 110"/>
                <a:gd name="T21" fmla="*/ 115 h 178"/>
                <a:gd name="T22" fmla="*/ 10 w 110"/>
                <a:gd name="T23" fmla="*/ 125 h 178"/>
                <a:gd name="T24" fmla="*/ 10 w 110"/>
                <a:gd name="T25" fmla="*/ 147 h 178"/>
                <a:gd name="T26" fmla="*/ 10 w 110"/>
                <a:gd name="T27" fmla="*/ 157 h 178"/>
                <a:gd name="T28" fmla="*/ 0 w 110"/>
                <a:gd name="T29" fmla="*/ 177 h 178"/>
                <a:gd name="T30" fmla="*/ 0 w 110"/>
                <a:gd name="T31" fmla="*/ 17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78">
                  <a:moveTo>
                    <a:pt x="0" y="177"/>
                  </a:moveTo>
                  <a:lnTo>
                    <a:pt x="29" y="177"/>
                  </a:lnTo>
                  <a:lnTo>
                    <a:pt x="69" y="136"/>
                  </a:lnTo>
                  <a:lnTo>
                    <a:pt x="79" y="147"/>
                  </a:lnTo>
                  <a:lnTo>
                    <a:pt x="109" y="115"/>
                  </a:lnTo>
                  <a:lnTo>
                    <a:pt x="89" y="104"/>
                  </a:lnTo>
                  <a:lnTo>
                    <a:pt x="79" y="63"/>
                  </a:lnTo>
                  <a:lnTo>
                    <a:pt x="59" y="0"/>
                  </a:lnTo>
                  <a:lnTo>
                    <a:pt x="59" y="31"/>
                  </a:lnTo>
                  <a:lnTo>
                    <a:pt x="59" y="94"/>
                  </a:lnTo>
                  <a:lnTo>
                    <a:pt x="19" y="115"/>
                  </a:lnTo>
                  <a:lnTo>
                    <a:pt x="10" y="125"/>
                  </a:lnTo>
                  <a:lnTo>
                    <a:pt x="10" y="147"/>
                  </a:lnTo>
                  <a:lnTo>
                    <a:pt x="10" y="157"/>
                  </a:lnTo>
                  <a:lnTo>
                    <a:pt x="0" y="177"/>
                  </a:lnTo>
                  <a:lnTo>
                    <a:pt x="0" y="17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Freeform 9"/>
            <p:cNvSpPr>
              <a:spLocks/>
            </p:cNvSpPr>
            <p:nvPr/>
          </p:nvSpPr>
          <p:spPr bwMode="auto">
            <a:xfrm>
              <a:off x="4229" y="3461"/>
              <a:ext cx="44" cy="47"/>
            </a:xfrm>
            <a:custGeom>
              <a:avLst/>
              <a:gdLst>
                <a:gd name="T0" fmla="*/ 0 w 59"/>
                <a:gd name="T1" fmla="*/ 62 h 63"/>
                <a:gd name="T2" fmla="*/ 29 w 59"/>
                <a:gd name="T3" fmla="*/ 52 h 63"/>
                <a:gd name="T4" fmla="*/ 58 w 59"/>
                <a:gd name="T5" fmla="*/ 30 h 63"/>
                <a:gd name="T6" fmla="*/ 58 w 59"/>
                <a:gd name="T7" fmla="*/ 10 h 63"/>
                <a:gd name="T8" fmla="*/ 0 w 59"/>
                <a:gd name="T9" fmla="*/ 0 h 63"/>
                <a:gd name="T10" fmla="*/ 0 w 59"/>
                <a:gd name="T11" fmla="*/ 30 h 63"/>
                <a:gd name="T12" fmla="*/ 0 w 59"/>
                <a:gd name="T13" fmla="*/ 52 h 63"/>
                <a:gd name="T14" fmla="*/ 0 w 59"/>
                <a:gd name="T15" fmla="*/ 62 h 63"/>
                <a:gd name="T16" fmla="*/ 0 w 59"/>
                <a:gd name="T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3">
                  <a:moveTo>
                    <a:pt x="0" y="62"/>
                  </a:moveTo>
                  <a:lnTo>
                    <a:pt x="29" y="52"/>
                  </a:lnTo>
                  <a:lnTo>
                    <a:pt x="58" y="30"/>
                  </a:lnTo>
                  <a:lnTo>
                    <a:pt x="58" y="10"/>
                  </a:lnTo>
                  <a:lnTo>
                    <a:pt x="0" y="0"/>
                  </a:lnTo>
                  <a:lnTo>
                    <a:pt x="0" y="30"/>
                  </a:lnTo>
                  <a:lnTo>
                    <a:pt x="0" y="52"/>
                  </a:lnTo>
                  <a:lnTo>
                    <a:pt x="0" y="62"/>
                  </a:lnTo>
                  <a:lnTo>
                    <a:pt x="0" y="6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Freeform 10"/>
            <p:cNvSpPr>
              <a:spLocks/>
            </p:cNvSpPr>
            <p:nvPr/>
          </p:nvSpPr>
          <p:spPr bwMode="auto">
            <a:xfrm>
              <a:off x="4148" y="2919"/>
              <a:ext cx="288" cy="519"/>
            </a:xfrm>
            <a:custGeom>
              <a:avLst/>
              <a:gdLst>
                <a:gd name="T0" fmla="*/ 99 w 385"/>
                <a:gd name="T1" fmla="*/ 525 h 694"/>
                <a:gd name="T2" fmla="*/ 99 w 385"/>
                <a:gd name="T3" fmla="*/ 598 h 694"/>
                <a:gd name="T4" fmla="*/ 79 w 385"/>
                <a:gd name="T5" fmla="*/ 641 h 694"/>
                <a:gd name="T6" fmla="*/ 129 w 385"/>
                <a:gd name="T7" fmla="*/ 682 h 694"/>
                <a:gd name="T8" fmla="*/ 147 w 385"/>
                <a:gd name="T9" fmla="*/ 672 h 694"/>
                <a:gd name="T10" fmla="*/ 147 w 385"/>
                <a:gd name="T11" fmla="*/ 693 h 694"/>
                <a:gd name="T12" fmla="*/ 197 w 385"/>
                <a:gd name="T13" fmla="*/ 661 h 694"/>
                <a:gd name="T14" fmla="*/ 227 w 385"/>
                <a:gd name="T15" fmla="*/ 672 h 694"/>
                <a:gd name="T16" fmla="*/ 246 w 385"/>
                <a:gd name="T17" fmla="*/ 620 h 694"/>
                <a:gd name="T18" fmla="*/ 266 w 385"/>
                <a:gd name="T19" fmla="*/ 609 h 694"/>
                <a:gd name="T20" fmla="*/ 266 w 385"/>
                <a:gd name="T21" fmla="*/ 578 h 694"/>
                <a:gd name="T22" fmla="*/ 315 w 385"/>
                <a:gd name="T23" fmla="*/ 546 h 694"/>
                <a:gd name="T24" fmla="*/ 335 w 385"/>
                <a:gd name="T25" fmla="*/ 504 h 694"/>
                <a:gd name="T26" fmla="*/ 373 w 385"/>
                <a:gd name="T27" fmla="*/ 452 h 694"/>
                <a:gd name="T28" fmla="*/ 384 w 385"/>
                <a:gd name="T29" fmla="*/ 358 h 694"/>
                <a:gd name="T30" fmla="*/ 364 w 385"/>
                <a:gd name="T31" fmla="*/ 263 h 694"/>
                <a:gd name="T32" fmla="*/ 344 w 385"/>
                <a:gd name="T33" fmla="*/ 200 h 694"/>
                <a:gd name="T34" fmla="*/ 335 w 385"/>
                <a:gd name="T35" fmla="*/ 95 h 694"/>
                <a:gd name="T36" fmla="*/ 325 w 385"/>
                <a:gd name="T37" fmla="*/ 85 h 694"/>
                <a:gd name="T38" fmla="*/ 325 w 385"/>
                <a:gd name="T39" fmla="*/ 43 h 694"/>
                <a:gd name="T40" fmla="*/ 315 w 385"/>
                <a:gd name="T41" fmla="*/ 0 h 694"/>
                <a:gd name="T42" fmla="*/ 296 w 385"/>
                <a:gd name="T43" fmla="*/ 32 h 694"/>
                <a:gd name="T44" fmla="*/ 286 w 385"/>
                <a:gd name="T45" fmla="*/ 95 h 694"/>
                <a:gd name="T46" fmla="*/ 257 w 385"/>
                <a:gd name="T47" fmla="*/ 148 h 694"/>
                <a:gd name="T48" fmla="*/ 237 w 385"/>
                <a:gd name="T49" fmla="*/ 169 h 694"/>
                <a:gd name="T50" fmla="*/ 0 w 385"/>
                <a:gd name="T51" fmla="*/ 315 h 694"/>
                <a:gd name="T52" fmla="*/ 99 w 385"/>
                <a:gd name="T53" fmla="*/ 525 h 694"/>
                <a:gd name="T54" fmla="*/ 99 w 385"/>
                <a:gd name="T55" fmla="*/ 52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5" h="694">
                  <a:moveTo>
                    <a:pt x="99" y="525"/>
                  </a:moveTo>
                  <a:lnTo>
                    <a:pt x="99" y="598"/>
                  </a:lnTo>
                  <a:lnTo>
                    <a:pt x="79" y="641"/>
                  </a:lnTo>
                  <a:lnTo>
                    <a:pt x="129" y="682"/>
                  </a:lnTo>
                  <a:lnTo>
                    <a:pt x="147" y="672"/>
                  </a:lnTo>
                  <a:lnTo>
                    <a:pt x="147" y="693"/>
                  </a:lnTo>
                  <a:lnTo>
                    <a:pt x="197" y="661"/>
                  </a:lnTo>
                  <a:lnTo>
                    <a:pt x="227" y="672"/>
                  </a:lnTo>
                  <a:lnTo>
                    <a:pt x="246" y="620"/>
                  </a:lnTo>
                  <a:lnTo>
                    <a:pt x="266" y="609"/>
                  </a:lnTo>
                  <a:lnTo>
                    <a:pt x="266" y="578"/>
                  </a:lnTo>
                  <a:lnTo>
                    <a:pt x="315" y="546"/>
                  </a:lnTo>
                  <a:lnTo>
                    <a:pt x="335" y="504"/>
                  </a:lnTo>
                  <a:lnTo>
                    <a:pt x="373" y="452"/>
                  </a:lnTo>
                  <a:lnTo>
                    <a:pt x="384" y="358"/>
                  </a:lnTo>
                  <a:lnTo>
                    <a:pt x="364" y="263"/>
                  </a:lnTo>
                  <a:lnTo>
                    <a:pt x="344" y="200"/>
                  </a:lnTo>
                  <a:lnTo>
                    <a:pt x="335" y="95"/>
                  </a:lnTo>
                  <a:lnTo>
                    <a:pt x="325" y="85"/>
                  </a:lnTo>
                  <a:lnTo>
                    <a:pt x="325" y="43"/>
                  </a:lnTo>
                  <a:lnTo>
                    <a:pt x="315" y="0"/>
                  </a:lnTo>
                  <a:lnTo>
                    <a:pt x="296" y="32"/>
                  </a:lnTo>
                  <a:lnTo>
                    <a:pt x="286" y="95"/>
                  </a:lnTo>
                  <a:lnTo>
                    <a:pt x="257" y="148"/>
                  </a:lnTo>
                  <a:lnTo>
                    <a:pt x="237" y="169"/>
                  </a:lnTo>
                  <a:lnTo>
                    <a:pt x="0" y="315"/>
                  </a:lnTo>
                  <a:lnTo>
                    <a:pt x="99" y="525"/>
                  </a:lnTo>
                  <a:lnTo>
                    <a:pt x="99" y="52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Freeform 11"/>
            <p:cNvSpPr>
              <a:spLocks/>
            </p:cNvSpPr>
            <p:nvPr/>
          </p:nvSpPr>
          <p:spPr bwMode="auto">
            <a:xfrm>
              <a:off x="3971" y="2936"/>
              <a:ext cx="376" cy="408"/>
            </a:xfrm>
            <a:custGeom>
              <a:avLst/>
              <a:gdLst>
                <a:gd name="T0" fmla="*/ 393 w 503"/>
                <a:gd name="T1" fmla="*/ 462 h 546"/>
                <a:gd name="T2" fmla="*/ 335 w 503"/>
                <a:gd name="T3" fmla="*/ 503 h 546"/>
                <a:gd name="T4" fmla="*/ 306 w 503"/>
                <a:gd name="T5" fmla="*/ 545 h 546"/>
                <a:gd name="T6" fmla="*/ 295 w 503"/>
                <a:gd name="T7" fmla="*/ 503 h 546"/>
                <a:gd name="T8" fmla="*/ 266 w 503"/>
                <a:gd name="T9" fmla="*/ 472 h 546"/>
                <a:gd name="T10" fmla="*/ 226 w 503"/>
                <a:gd name="T11" fmla="*/ 462 h 546"/>
                <a:gd name="T12" fmla="*/ 168 w 503"/>
                <a:gd name="T13" fmla="*/ 472 h 546"/>
                <a:gd name="T14" fmla="*/ 138 w 503"/>
                <a:gd name="T15" fmla="*/ 514 h 546"/>
                <a:gd name="T16" fmla="*/ 59 w 503"/>
                <a:gd name="T17" fmla="*/ 503 h 546"/>
                <a:gd name="T18" fmla="*/ 30 w 503"/>
                <a:gd name="T19" fmla="*/ 535 h 546"/>
                <a:gd name="T20" fmla="*/ 0 w 503"/>
                <a:gd name="T21" fmla="*/ 503 h 546"/>
                <a:gd name="T22" fmla="*/ 30 w 503"/>
                <a:gd name="T23" fmla="*/ 472 h 546"/>
                <a:gd name="T24" fmla="*/ 40 w 503"/>
                <a:gd name="T25" fmla="*/ 367 h 546"/>
                <a:gd name="T26" fmla="*/ 40 w 503"/>
                <a:gd name="T27" fmla="*/ 314 h 546"/>
                <a:gd name="T28" fmla="*/ 50 w 503"/>
                <a:gd name="T29" fmla="*/ 304 h 546"/>
                <a:gd name="T30" fmla="*/ 40 w 503"/>
                <a:gd name="T31" fmla="*/ 283 h 546"/>
                <a:gd name="T32" fmla="*/ 59 w 503"/>
                <a:gd name="T33" fmla="*/ 241 h 546"/>
                <a:gd name="T34" fmla="*/ 79 w 503"/>
                <a:gd name="T35" fmla="*/ 231 h 546"/>
                <a:gd name="T36" fmla="*/ 108 w 503"/>
                <a:gd name="T37" fmla="*/ 188 h 546"/>
                <a:gd name="T38" fmla="*/ 138 w 503"/>
                <a:gd name="T39" fmla="*/ 188 h 546"/>
                <a:gd name="T40" fmla="*/ 158 w 503"/>
                <a:gd name="T41" fmla="*/ 167 h 546"/>
                <a:gd name="T42" fmla="*/ 188 w 503"/>
                <a:gd name="T43" fmla="*/ 167 h 546"/>
                <a:gd name="T44" fmla="*/ 217 w 503"/>
                <a:gd name="T45" fmla="*/ 147 h 546"/>
                <a:gd name="T46" fmla="*/ 246 w 503"/>
                <a:gd name="T47" fmla="*/ 105 h 546"/>
                <a:gd name="T48" fmla="*/ 286 w 503"/>
                <a:gd name="T49" fmla="*/ 63 h 546"/>
                <a:gd name="T50" fmla="*/ 306 w 503"/>
                <a:gd name="T51" fmla="*/ 52 h 546"/>
                <a:gd name="T52" fmla="*/ 315 w 503"/>
                <a:gd name="T53" fmla="*/ 73 h 546"/>
                <a:gd name="T54" fmla="*/ 335 w 503"/>
                <a:gd name="T55" fmla="*/ 63 h 546"/>
                <a:gd name="T56" fmla="*/ 354 w 503"/>
                <a:gd name="T57" fmla="*/ 42 h 546"/>
                <a:gd name="T58" fmla="*/ 383 w 503"/>
                <a:gd name="T59" fmla="*/ 0 h 546"/>
                <a:gd name="T60" fmla="*/ 452 w 503"/>
                <a:gd name="T61" fmla="*/ 21 h 546"/>
                <a:gd name="T62" fmla="*/ 443 w 503"/>
                <a:gd name="T63" fmla="*/ 42 h 546"/>
                <a:gd name="T64" fmla="*/ 423 w 503"/>
                <a:gd name="T65" fmla="*/ 73 h 546"/>
                <a:gd name="T66" fmla="*/ 413 w 503"/>
                <a:gd name="T67" fmla="*/ 84 h 546"/>
                <a:gd name="T68" fmla="*/ 463 w 503"/>
                <a:gd name="T69" fmla="*/ 105 h 546"/>
                <a:gd name="T70" fmla="*/ 473 w 503"/>
                <a:gd name="T71" fmla="*/ 136 h 546"/>
                <a:gd name="T72" fmla="*/ 502 w 503"/>
                <a:gd name="T73" fmla="*/ 157 h 546"/>
                <a:gd name="T74" fmla="*/ 473 w 503"/>
                <a:gd name="T75" fmla="*/ 336 h 546"/>
                <a:gd name="T76" fmla="*/ 393 w 503"/>
                <a:gd name="T77" fmla="*/ 462 h 546"/>
                <a:gd name="T78" fmla="*/ 393 w 503"/>
                <a:gd name="T79" fmla="*/ 46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3" h="546">
                  <a:moveTo>
                    <a:pt x="393" y="462"/>
                  </a:moveTo>
                  <a:lnTo>
                    <a:pt x="335" y="503"/>
                  </a:lnTo>
                  <a:lnTo>
                    <a:pt x="306" y="545"/>
                  </a:lnTo>
                  <a:lnTo>
                    <a:pt x="295" y="503"/>
                  </a:lnTo>
                  <a:lnTo>
                    <a:pt x="266" y="472"/>
                  </a:lnTo>
                  <a:lnTo>
                    <a:pt x="226" y="462"/>
                  </a:lnTo>
                  <a:lnTo>
                    <a:pt x="168" y="472"/>
                  </a:lnTo>
                  <a:lnTo>
                    <a:pt x="138" y="514"/>
                  </a:lnTo>
                  <a:lnTo>
                    <a:pt x="59" y="503"/>
                  </a:lnTo>
                  <a:lnTo>
                    <a:pt x="30" y="535"/>
                  </a:lnTo>
                  <a:lnTo>
                    <a:pt x="0" y="503"/>
                  </a:lnTo>
                  <a:lnTo>
                    <a:pt x="30" y="472"/>
                  </a:lnTo>
                  <a:lnTo>
                    <a:pt x="40" y="367"/>
                  </a:lnTo>
                  <a:lnTo>
                    <a:pt x="40" y="314"/>
                  </a:lnTo>
                  <a:lnTo>
                    <a:pt x="50" y="304"/>
                  </a:lnTo>
                  <a:lnTo>
                    <a:pt x="40" y="283"/>
                  </a:lnTo>
                  <a:lnTo>
                    <a:pt x="59" y="241"/>
                  </a:lnTo>
                  <a:lnTo>
                    <a:pt x="79" y="231"/>
                  </a:lnTo>
                  <a:lnTo>
                    <a:pt x="108" y="188"/>
                  </a:lnTo>
                  <a:lnTo>
                    <a:pt x="138" y="188"/>
                  </a:lnTo>
                  <a:lnTo>
                    <a:pt x="158" y="167"/>
                  </a:lnTo>
                  <a:lnTo>
                    <a:pt x="188" y="167"/>
                  </a:lnTo>
                  <a:lnTo>
                    <a:pt x="217" y="147"/>
                  </a:lnTo>
                  <a:lnTo>
                    <a:pt x="246" y="105"/>
                  </a:lnTo>
                  <a:lnTo>
                    <a:pt x="286" y="63"/>
                  </a:lnTo>
                  <a:lnTo>
                    <a:pt x="306" y="52"/>
                  </a:lnTo>
                  <a:lnTo>
                    <a:pt x="315" y="73"/>
                  </a:lnTo>
                  <a:lnTo>
                    <a:pt x="335" y="63"/>
                  </a:lnTo>
                  <a:lnTo>
                    <a:pt x="354" y="42"/>
                  </a:lnTo>
                  <a:lnTo>
                    <a:pt x="383" y="0"/>
                  </a:lnTo>
                  <a:lnTo>
                    <a:pt x="452" y="21"/>
                  </a:lnTo>
                  <a:lnTo>
                    <a:pt x="443" y="42"/>
                  </a:lnTo>
                  <a:lnTo>
                    <a:pt x="423" y="73"/>
                  </a:lnTo>
                  <a:lnTo>
                    <a:pt x="413" y="84"/>
                  </a:lnTo>
                  <a:lnTo>
                    <a:pt x="463" y="105"/>
                  </a:lnTo>
                  <a:lnTo>
                    <a:pt x="473" y="136"/>
                  </a:lnTo>
                  <a:lnTo>
                    <a:pt x="502" y="157"/>
                  </a:lnTo>
                  <a:lnTo>
                    <a:pt x="473" y="336"/>
                  </a:lnTo>
                  <a:lnTo>
                    <a:pt x="393" y="462"/>
                  </a:lnTo>
                  <a:lnTo>
                    <a:pt x="393" y="46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 name="Freeform 12"/>
            <p:cNvSpPr>
              <a:spLocks/>
            </p:cNvSpPr>
            <p:nvPr/>
          </p:nvSpPr>
          <p:spPr bwMode="auto">
            <a:xfrm>
              <a:off x="4257" y="2731"/>
              <a:ext cx="222" cy="188"/>
            </a:xfrm>
            <a:custGeom>
              <a:avLst/>
              <a:gdLst>
                <a:gd name="T0" fmla="*/ 99 w 297"/>
                <a:gd name="T1" fmla="*/ 198 h 252"/>
                <a:gd name="T2" fmla="*/ 119 w 297"/>
                <a:gd name="T3" fmla="*/ 189 h 252"/>
                <a:gd name="T4" fmla="*/ 149 w 297"/>
                <a:gd name="T5" fmla="*/ 221 h 252"/>
                <a:gd name="T6" fmla="*/ 178 w 297"/>
                <a:gd name="T7" fmla="*/ 221 h 252"/>
                <a:gd name="T8" fmla="*/ 188 w 297"/>
                <a:gd name="T9" fmla="*/ 198 h 252"/>
                <a:gd name="T10" fmla="*/ 226 w 297"/>
                <a:gd name="T11" fmla="*/ 189 h 252"/>
                <a:gd name="T12" fmla="*/ 247 w 297"/>
                <a:gd name="T13" fmla="*/ 210 h 252"/>
                <a:gd name="T14" fmla="*/ 247 w 297"/>
                <a:gd name="T15" fmla="*/ 241 h 252"/>
                <a:gd name="T16" fmla="*/ 296 w 297"/>
                <a:gd name="T17" fmla="*/ 251 h 252"/>
                <a:gd name="T18" fmla="*/ 277 w 297"/>
                <a:gd name="T19" fmla="*/ 210 h 252"/>
                <a:gd name="T20" fmla="*/ 247 w 297"/>
                <a:gd name="T21" fmla="*/ 157 h 252"/>
                <a:gd name="T22" fmla="*/ 257 w 297"/>
                <a:gd name="T23" fmla="*/ 157 h 252"/>
                <a:gd name="T24" fmla="*/ 247 w 297"/>
                <a:gd name="T25" fmla="*/ 126 h 252"/>
                <a:gd name="T26" fmla="*/ 237 w 297"/>
                <a:gd name="T27" fmla="*/ 126 h 252"/>
                <a:gd name="T28" fmla="*/ 197 w 297"/>
                <a:gd name="T29" fmla="*/ 74 h 252"/>
                <a:gd name="T30" fmla="*/ 110 w 297"/>
                <a:gd name="T31" fmla="*/ 32 h 252"/>
                <a:gd name="T32" fmla="*/ 90 w 297"/>
                <a:gd name="T33" fmla="*/ 52 h 252"/>
                <a:gd name="T34" fmla="*/ 80 w 297"/>
                <a:gd name="T35" fmla="*/ 74 h 252"/>
                <a:gd name="T36" fmla="*/ 50 w 297"/>
                <a:gd name="T37" fmla="*/ 52 h 252"/>
                <a:gd name="T38" fmla="*/ 40 w 297"/>
                <a:gd name="T39" fmla="*/ 0 h 252"/>
                <a:gd name="T40" fmla="*/ 0 w 297"/>
                <a:gd name="T41" fmla="*/ 10 h 252"/>
                <a:gd name="T42" fmla="*/ 10 w 297"/>
                <a:gd name="T43" fmla="*/ 32 h 252"/>
                <a:gd name="T44" fmla="*/ 20 w 297"/>
                <a:gd name="T45" fmla="*/ 52 h 252"/>
                <a:gd name="T46" fmla="*/ 20 w 297"/>
                <a:gd name="T47" fmla="*/ 63 h 252"/>
                <a:gd name="T48" fmla="*/ 20 w 297"/>
                <a:gd name="T49" fmla="*/ 84 h 252"/>
                <a:gd name="T50" fmla="*/ 50 w 297"/>
                <a:gd name="T51" fmla="*/ 94 h 252"/>
                <a:gd name="T52" fmla="*/ 80 w 297"/>
                <a:gd name="T53" fmla="*/ 115 h 252"/>
                <a:gd name="T54" fmla="*/ 110 w 297"/>
                <a:gd name="T55" fmla="*/ 126 h 252"/>
                <a:gd name="T56" fmla="*/ 119 w 297"/>
                <a:gd name="T57" fmla="*/ 168 h 252"/>
                <a:gd name="T58" fmla="*/ 99 w 297"/>
                <a:gd name="T59" fmla="*/ 198 h 252"/>
                <a:gd name="T60" fmla="*/ 99 w 297"/>
                <a:gd name="T61" fmla="*/ 19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7" h="252">
                  <a:moveTo>
                    <a:pt x="99" y="198"/>
                  </a:moveTo>
                  <a:lnTo>
                    <a:pt x="119" y="189"/>
                  </a:lnTo>
                  <a:lnTo>
                    <a:pt x="149" y="221"/>
                  </a:lnTo>
                  <a:lnTo>
                    <a:pt x="178" y="221"/>
                  </a:lnTo>
                  <a:lnTo>
                    <a:pt x="188" y="198"/>
                  </a:lnTo>
                  <a:lnTo>
                    <a:pt x="226" y="189"/>
                  </a:lnTo>
                  <a:lnTo>
                    <a:pt x="247" y="210"/>
                  </a:lnTo>
                  <a:lnTo>
                    <a:pt x="247" y="241"/>
                  </a:lnTo>
                  <a:lnTo>
                    <a:pt x="296" y="251"/>
                  </a:lnTo>
                  <a:lnTo>
                    <a:pt x="277" y="210"/>
                  </a:lnTo>
                  <a:lnTo>
                    <a:pt x="247" y="157"/>
                  </a:lnTo>
                  <a:lnTo>
                    <a:pt x="257" y="157"/>
                  </a:lnTo>
                  <a:lnTo>
                    <a:pt x="247" y="126"/>
                  </a:lnTo>
                  <a:lnTo>
                    <a:pt x="237" y="126"/>
                  </a:lnTo>
                  <a:lnTo>
                    <a:pt x="197" y="74"/>
                  </a:lnTo>
                  <a:lnTo>
                    <a:pt x="110" y="32"/>
                  </a:lnTo>
                  <a:lnTo>
                    <a:pt x="90" y="52"/>
                  </a:lnTo>
                  <a:lnTo>
                    <a:pt x="80" y="74"/>
                  </a:lnTo>
                  <a:lnTo>
                    <a:pt x="50" y="52"/>
                  </a:lnTo>
                  <a:lnTo>
                    <a:pt x="40" y="0"/>
                  </a:lnTo>
                  <a:lnTo>
                    <a:pt x="0" y="10"/>
                  </a:lnTo>
                  <a:lnTo>
                    <a:pt x="10" y="32"/>
                  </a:lnTo>
                  <a:lnTo>
                    <a:pt x="20" y="52"/>
                  </a:lnTo>
                  <a:lnTo>
                    <a:pt x="20" y="63"/>
                  </a:lnTo>
                  <a:lnTo>
                    <a:pt x="20" y="84"/>
                  </a:lnTo>
                  <a:lnTo>
                    <a:pt x="50" y="94"/>
                  </a:lnTo>
                  <a:lnTo>
                    <a:pt x="80" y="115"/>
                  </a:lnTo>
                  <a:lnTo>
                    <a:pt x="110" y="126"/>
                  </a:lnTo>
                  <a:lnTo>
                    <a:pt x="119" y="168"/>
                  </a:lnTo>
                  <a:lnTo>
                    <a:pt x="99" y="198"/>
                  </a:lnTo>
                  <a:lnTo>
                    <a:pt x="99" y="19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 name="Freeform 13"/>
            <p:cNvSpPr>
              <a:spLocks/>
            </p:cNvSpPr>
            <p:nvPr/>
          </p:nvSpPr>
          <p:spPr bwMode="auto">
            <a:xfrm>
              <a:off x="3949" y="2834"/>
              <a:ext cx="126" cy="39"/>
            </a:xfrm>
            <a:custGeom>
              <a:avLst/>
              <a:gdLst>
                <a:gd name="T0" fmla="*/ 167 w 168"/>
                <a:gd name="T1" fmla="*/ 31 h 53"/>
                <a:gd name="T2" fmla="*/ 127 w 168"/>
                <a:gd name="T3" fmla="*/ 20 h 53"/>
                <a:gd name="T4" fmla="*/ 137 w 168"/>
                <a:gd name="T5" fmla="*/ 20 h 53"/>
                <a:gd name="T6" fmla="*/ 79 w 168"/>
                <a:gd name="T7" fmla="*/ 0 h 53"/>
                <a:gd name="T8" fmla="*/ 59 w 168"/>
                <a:gd name="T9" fmla="*/ 10 h 53"/>
                <a:gd name="T10" fmla="*/ 29 w 168"/>
                <a:gd name="T11" fmla="*/ 0 h 53"/>
                <a:gd name="T12" fmla="*/ 0 w 168"/>
                <a:gd name="T13" fmla="*/ 0 h 53"/>
                <a:gd name="T14" fmla="*/ 20 w 168"/>
                <a:gd name="T15" fmla="*/ 31 h 53"/>
                <a:gd name="T16" fmla="*/ 79 w 168"/>
                <a:gd name="T17" fmla="*/ 41 h 53"/>
                <a:gd name="T18" fmla="*/ 118 w 168"/>
                <a:gd name="T19" fmla="*/ 41 h 53"/>
                <a:gd name="T20" fmla="*/ 147 w 168"/>
                <a:gd name="T21" fmla="*/ 52 h 53"/>
                <a:gd name="T22" fmla="*/ 167 w 168"/>
                <a:gd name="T23" fmla="*/ 31 h 53"/>
                <a:gd name="T24" fmla="*/ 167 w 168"/>
                <a:gd name="T25"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53">
                  <a:moveTo>
                    <a:pt x="167" y="31"/>
                  </a:moveTo>
                  <a:lnTo>
                    <a:pt x="127" y="20"/>
                  </a:lnTo>
                  <a:lnTo>
                    <a:pt x="137" y="20"/>
                  </a:lnTo>
                  <a:lnTo>
                    <a:pt x="79" y="0"/>
                  </a:lnTo>
                  <a:lnTo>
                    <a:pt x="59" y="10"/>
                  </a:lnTo>
                  <a:lnTo>
                    <a:pt x="29" y="0"/>
                  </a:lnTo>
                  <a:lnTo>
                    <a:pt x="0" y="0"/>
                  </a:lnTo>
                  <a:lnTo>
                    <a:pt x="20" y="31"/>
                  </a:lnTo>
                  <a:lnTo>
                    <a:pt x="79" y="41"/>
                  </a:lnTo>
                  <a:lnTo>
                    <a:pt x="118" y="41"/>
                  </a:lnTo>
                  <a:lnTo>
                    <a:pt x="147" y="52"/>
                  </a:lnTo>
                  <a:lnTo>
                    <a:pt x="167" y="31"/>
                  </a:lnTo>
                  <a:lnTo>
                    <a:pt x="167" y="3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 name="Freeform 14"/>
            <p:cNvSpPr>
              <a:spLocks/>
            </p:cNvSpPr>
            <p:nvPr/>
          </p:nvSpPr>
          <p:spPr bwMode="auto">
            <a:xfrm>
              <a:off x="3831" y="2621"/>
              <a:ext cx="126" cy="205"/>
            </a:xfrm>
            <a:custGeom>
              <a:avLst/>
              <a:gdLst>
                <a:gd name="T0" fmla="*/ 166 w 167"/>
                <a:gd name="T1" fmla="*/ 273 h 274"/>
                <a:gd name="T2" fmla="*/ 166 w 167"/>
                <a:gd name="T3" fmla="*/ 210 h 274"/>
                <a:gd name="T4" fmla="*/ 147 w 167"/>
                <a:gd name="T5" fmla="*/ 168 h 274"/>
                <a:gd name="T6" fmla="*/ 127 w 167"/>
                <a:gd name="T7" fmla="*/ 127 h 274"/>
                <a:gd name="T8" fmla="*/ 98 w 167"/>
                <a:gd name="T9" fmla="*/ 95 h 274"/>
                <a:gd name="T10" fmla="*/ 78 w 167"/>
                <a:gd name="T11" fmla="*/ 74 h 274"/>
                <a:gd name="T12" fmla="*/ 39 w 167"/>
                <a:gd name="T13" fmla="*/ 21 h 274"/>
                <a:gd name="T14" fmla="*/ 30 w 167"/>
                <a:gd name="T15" fmla="*/ 11 h 274"/>
                <a:gd name="T16" fmla="*/ 0 w 167"/>
                <a:gd name="T17" fmla="*/ 0 h 274"/>
                <a:gd name="T18" fmla="*/ 9 w 167"/>
                <a:gd name="T19" fmla="*/ 32 h 274"/>
                <a:gd name="T20" fmla="*/ 48 w 167"/>
                <a:gd name="T21" fmla="*/ 74 h 274"/>
                <a:gd name="T22" fmla="*/ 68 w 167"/>
                <a:gd name="T23" fmla="*/ 95 h 274"/>
                <a:gd name="T24" fmla="*/ 58 w 167"/>
                <a:gd name="T25" fmla="*/ 127 h 274"/>
                <a:gd name="T26" fmla="*/ 78 w 167"/>
                <a:gd name="T27" fmla="*/ 157 h 274"/>
                <a:gd name="T28" fmla="*/ 88 w 167"/>
                <a:gd name="T29" fmla="*/ 199 h 274"/>
                <a:gd name="T30" fmla="*/ 118 w 167"/>
                <a:gd name="T31" fmla="*/ 221 h 274"/>
                <a:gd name="T32" fmla="*/ 147 w 167"/>
                <a:gd name="T33" fmla="*/ 262 h 274"/>
                <a:gd name="T34" fmla="*/ 166 w 167"/>
                <a:gd name="T35" fmla="*/ 273 h 274"/>
                <a:gd name="T36" fmla="*/ 166 w 167"/>
                <a:gd name="T37" fmla="*/ 27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274">
                  <a:moveTo>
                    <a:pt x="166" y="273"/>
                  </a:moveTo>
                  <a:lnTo>
                    <a:pt x="166" y="210"/>
                  </a:lnTo>
                  <a:lnTo>
                    <a:pt x="147" y="168"/>
                  </a:lnTo>
                  <a:lnTo>
                    <a:pt x="127" y="127"/>
                  </a:lnTo>
                  <a:lnTo>
                    <a:pt x="98" y="95"/>
                  </a:lnTo>
                  <a:lnTo>
                    <a:pt x="78" y="74"/>
                  </a:lnTo>
                  <a:lnTo>
                    <a:pt x="39" y="21"/>
                  </a:lnTo>
                  <a:lnTo>
                    <a:pt x="30" y="11"/>
                  </a:lnTo>
                  <a:lnTo>
                    <a:pt x="0" y="0"/>
                  </a:lnTo>
                  <a:lnTo>
                    <a:pt x="9" y="32"/>
                  </a:lnTo>
                  <a:lnTo>
                    <a:pt x="48" y="74"/>
                  </a:lnTo>
                  <a:lnTo>
                    <a:pt x="68" y="95"/>
                  </a:lnTo>
                  <a:lnTo>
                    <a:pt x="58" y="127"/>
                  </a:lnTo>
                  <a:lnTo>
                    <a:pt x="78" y="157"/>
                  </a:lnTo>
                  <a:lnTo>
                    <a:pt x="88" y="199"/>
                  </a:lnTo>
                  <a:lnTo>
                    <a:pt x="118" y="221"/>
                  </a:lnTo>
                  <a:lnTo>
                    <a:pt x="147" y="262"/>
                  </a:lnTo>
                  <a:lnTo>
                    <a:pt x="166" y="273"/>
                  </a:lnTo>
                  <a:lnTo>
                    <a:pt x="166" y="27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Freeform 15"/>
            <p:cNvSpPr>
              <a:spLocks/>
            </p:cNvSpPr>
            <p:nvPr/>
          </p:nvSpPr>
          <p:spPr bwMode="auto">
            <a:xfrm>
              <a:off x="4125" y="2692"/>
              <a:ext cx="67" cy="33"/>
            </a:xfrm>
            <a:custGeom>
              <a:avLst/>
              <a:gdLst>
                <a:gd name="T0" fmla="*/ 88 w 89"/>
                <a:gd name="T1" fmla="*/ 0 h 43"/>
                <a:gd name="T2" fmla="*/ 59 w 89"/>
                <a:gd name="T3" fmla="*/ 20 h 43"/>
                <a:gd name="T4" fmla="*/ 19 w 89"/>
                <a:gd name="T5" fmla="*/ 0 h 43"/>
                <a:gd name="T6" fmla="*/ 0 w 89"/>
                <a:gd name="T7" fmla="*/ 20 h 43"/>
                <a:gd name="T8" fmla="*/ 39 w 89"/>
                <a:gd name="T9" fmla="*/ 32 h 43"/>
                <a:gd name="T10" fmla="*/ 79 w 89"/>
                <a:gd name="T11" fmla="*/ 42 h 43"/>
                <a:gd name="T12" fmla="*/ 88 w 89"/>
                <a:gd name="T13" fmla="*/ 0 h 43"/>
                <a:gd name="T14" fmla="*/ 88 w 89"/>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3">
                  <a:moveTo>
                    <a:pt x="88" y="0"/>
                  </a:moveTo>
                  <a:lnTo>
                    <a:pt x="59" y="20"/>
                  </a:lnTo>
                  <a:lnTo>
                    <a:pt x="19" y="0"/>
                  </a:lnTo>
                  <a:lnTo>
                    <a:pt x="0" y="20"/>
                  </a:lnTo>
                  <a:lnTo>
                    <a:pt x="39" y="32"/>
                  </a:lnTo>
                  <a:lnTo>
                    <a:pt x="79" y="42"/>
                  </a:lnTo>
                  <a:lnTo>
                    <a:pt x="88" y="0"/>
                  </a:lnTo>
                  <a:lnTo>
                    <a:pt x="88"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 name="Freeform 16"/>
            <p:cNvSpPr>
              <a:spLocks/>
            </p:cNvSpPr>
            <p:nvPr/>
          </p:nvSpPr>
          <p:spPr bwMode="auto">
            <a:xfrm>
              <a:off x="4112" y="2716"/>
              <a:ext cx="50" cy="102"/>
            </a:xfrm>
            <a:custGeom>
              <a:avLst/>
              <a:gdLst>
                <a:gd name="T0" fmla="*/ 67 w 68"/>
                <a:gd name="T1" fmla="*/ 125 h 136"/>
                <a:gd name="T2" fmla="*/ 58 w 68"/>
                <a:gd name="T3" fmla="*/ 83 h 136"/>
                <a:gd name="T4" fmla="*/ 38 w 68"/>
                <a:gd name="T5" fmla="*/ 62 h 136"/>
                <a:gd name="T6" fmla="*/ 67 w 68"/>
                <a:gd name="T7" fmla="*/ 30 h 136"/>
                <a:gd name="T8" fmla="*/ 29 w 68"/>
                <a:gd name="T9" fmla="*/ 30 h 136"/>
                <a:gd name="T10" fmla="*/ 19 w 68"/>
                <a:gd name="T11" fmla="*/ 0 h 136"/>
                <a:gd name="T12" fmla="*/ 8 w 68"/>
                <a:gd name="T13" fmla="*/ 30 h 136"/>
                <a:gd name="T14" fmla="*/ 0 w 68"/>
                <a:gd name="T15" fmla="*/ 72 h 136"/>
                <a:gd name="T16" fmla="*/ 8 w 68"/>
                <a:gd name="T17" fmla="*/ 114 h 136"/>
                <a:gd name="T18" fmla="*/ 8 w 68"/>
                <a:gd name="T19" fmla="*/ 135 h 136"/>
                <a:gd name="T20" fmla="*/ 29 w 68"/>
                <a:gd name="T21" fmla="*/ 135 h 136"/>
                <a:gd name="T22" fmla="*/ 29 w 68"/>
                <a:gd name="T23" fmla="*/ 83 h 136"/>
                <a:gd name="T24" fmla="*/ 29 w 68"/>
                <a:gd name="T25" fmla="*/ 114 h 136"/>
                <a:gd name="T26" fmla="*/ 58 w 68"/>
                <a:gd name="T27" fmla="*/ 135 h 136"/>
                <a:gd name="T28" fmla="*/ 67 w 68"/>
                <a:gd name="T29" fmla="*/ 125 h 136"/>
                <a:gd name="T30" fmla="*/ 67 w 68"/>
                <a:gd name="T31"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136">
                  <a:moveTo>
                    <a:pt x="67" y="125"/>
                  </a:moveTo>
                  <a:lnTo>
                    <a:pt x="58" y="83"/>
                  </a:lnTo>
                  <a:lnTo>
                    <a:pt x="38" y="62"/>
                  </a:lnTo>
                  <a:lnTo>
                    <a:pt x="67" y="30"/>
                  </a:lnTo>
                  <a:lnTo>
                    <a:pt x="29" y="30"/>
                  </a:lnTo>
                  <a:lnTo>
                    <a:pt x="19" y="0"/>
                  </a:lnTo>
                  <a:lnTo>
                    <a:pt x="8" y="30"/>
                  </a:lnTo>
                  <a:lnTo>
                    <a:pt x="0" y="72"/>
                  </a:lnTo>
                  <a:lnTo>
                    <a:pt x="8" y="114"/>
                  </a:lnTo>
                  <a:lnTo>
                    <a:pt x="8" y="135"/>
                  </a:lnTo>
                  <a:lnTo>
                    <a:pt x="29" y="135"/>
                  </a:lnTo>
                  <a:lnTo>
                    <a:pt x="29" y="83"/>
                  </a:lnTo>
                  <a:lnTo>
                    <a:pt x="29" y="114"/>
                  </a:lnTo>
                  <a:lnTo>
                    <a:pt x="58" y="135"/>
                  </a:lnTo>
                  <a:lnTo>
                    <a:pt x="67" y="125"/>
                  </a:lnTo>
                  <a:lnTo>
                    <a:pt x="67" y="12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Freeform 17"/>
            <p:cNvSpPr>
              <a:spLocks/>
            </p:cNvSpPr>
            <p:nvPr/>
          </p:nvSpPr>
          <p:spPr bwMode="auto">
            <a:xfrm>
              <a:off x="4207" y="2677"/>
              <a:ext cx="23" cy="62"/>
            </a:xfrm>
            <a:custGeom>
              <a:avLst/>
              <a:gdLst>
                <a:gd name="T0" fmla="*/ 20 w 31"/>
                <a:gd name="T1" fmla="*/ 0 h 84"/>
                <a:gd name="T2" fmla="*/ 0 w 31"/>
                <a:gd name="T3" fmla="*/ 21 h 84"/>
                <a:gd name="T4" fmla="*/ 10 w 31"/>
                <a:gd name="T5" fmla="*/ 63 h 84"/>
                <a:gd name="T6" fmla="*/ 20 w 31"/>
                <a:gd name="T7" fmla="*/ 83 h 84"/>
                <a:gd name="T8" fmla="*/ 30 w 31"/>
                <a:gd name="T9" fmla="*/ 41 h 84"/>
                <a:gd name="T10" fmla="*/ 20 w 31"/>
                <a:gd name="T11" fmla="*/ 21 h 84"/>
                <a:gd name="T12" fmla="*/ 20 w 31"/>
                <a:gd name="T13" fmla="*/ 0 h 84"/>
                <a:gd name="T14" fmla="*/ 20 w 31"/>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4">
                  <a:moveTo>
                    <a:pt x="20" y="0"/>
                  </a:moveTo>
                  <a:lnTo>
                    <a:pt x="0" y="21"/>
                  </a:lnTo>
                  <a:lnTo>
                    <a:pt x="10" y="63"/>
                  </a:lnTo>
                  <a:lnTo>
                    <a:pt x="20" y="83"/>
                  </a:lnTo>
                  <a:lnTo>
                    <a:pt x="30" y="41"/>
                  </a:lnTo>
                  <a:lnTo>
                    <a:pt x="20" y="21"/>
                  </a:lnTo>
                  <a:lnTo>
                    <a:pt x="20" y="0"/>
                  </a:lnTo>
                  <a:lnTo>
                    <a:pt x="20"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Freeform 18"/>
            <p:cNvSpPr>
              <a:spLocks/>
            </p:cNvSpPr>
            <p:nvPr/>
          </p:nvSpPr>
          <p:spPr bwMode="auto">
            <a:xfrm>
              <a:off x="3993" y="2597"/>
              <a:ext cx="120" cy="198"/>
            </a:xfrm>
            <a:custGeom>
              <a:avLst/>
              <a:gdLst>
                <a:gd name="T0" fmla="*/ 20 w 159"/>
                <a:gd name="T1" fmla="*/ 231 h 264"/>
                <a:gd name="T2" fmla="*/ 98 w 159"/>
                <a:gd name="T3" fmla="*/ 263 h 264"/>
                <a:gd name="T4" fmla="*/ 118 w 159"/>
                <a:gd name="T5" fmla="*/ 221 h 264"/>
                <a:gd name="T6" fmla="*/ 118 w 159"/>
                <a:gd name="T7" fmla="*/ 200 h 264"/>
                <a:gd name="T8" fmla="*/ 128 w 159"/>
                <a:gd name="T9" fmla="*/ 179 h 264"/>
                <a:gd name="T10" fmla="*/ 118 w 159"/>
                <a:gd name="T11" fmla="*/ 169 h 264"/>
                <a:gd name="T12" fmla="*/ 148 w 159"/>
                <a:gd name="T13" fmla="*/ 147 h 264"/>
                <a:gd name="T14" fmla="*/ 128 w 159"/>
                <a:gd name="T15" fmla="*/ 127 h 264"/>
                <a:gd name="T16" fmla="*/ 138 w 159"/>
                <a:gd name="T17" fmla="*/ 106 h 264"/>
                <a:gd name="T18" fmla="*/ 118 w 159"/>
                <a:gd name="T19" fmla="*/ 64 h 264"/>
                <a:gd name="T20" fmla="*/ 158 w 159"/>
                <a:gd name="T21" fmla="*/ 32 h 264"/>
                <a:gd name="T22" fmla="*/ 148 w 159"/>
                <a:gd name="T23" fmla="*/ 10 h 264"/>
                <a:gd name="T24" fmla="*/ 118 w 159"/>
                <a:gd name="T25" fmla="*/ 0 h 264"/>
                <a:gd name="T26" fmla="*/ 108 w 159"/>
                <a:gd name="T27" fmla="*/ 32 h 264"/>
                <a:gd name="T28" fmla="*/ 108 w 159"/>
                <a:gd name="T29" fmla="*/ 22 h 264"/>
                <a:gd name="T30" fmla="*/ 68 w 159"/>
                <a:gd name="T31" fmla="*/ 53 h 264"/>
                <a:gd name="T32" fmla="*/ 68 w 159"/>
                <a:gd name="T33" fmla="*/ 85 h 264"/>
                <a:gd name="T34" fmla="*/ 29 w 159"/>
                <a:gd name="T35" fmla="*/ 127 h 264"/>
                <a:gd name="T36" fmla="*/ 20 w 159"/>
                <a:gd name="T37" fmla="*/ 106 h 264"/>
                <a:gd name="T38" fmla="*/ 0 w 159"/>
                <a:gd name="T39" fmla="*/ 147 h 264"/>
                <a:gd name="T40" fmla="*/ 0 w 159"/>
                <a:gd name="T41" fmla="*/ 179 h 264"/>
                <a:gd name="T42" fmla="*/ 10 w 159"/>
                <a:gd name="T43" fmla="*/ 189 h 264"/>
                <a:gd name="T44" fmla="*/ 20 w 159"/>
                <a:gd name="T45" fmla="*/ 211 h 264"/>
                <a:gd name="T46" fmla="*/ 20 w 159"/>
                <a:gd name="T47" fmla="*/ 231 h 264"/>
                <a:gd name="T48" fmla="*/ 20 w 159"/>
                <a:gd name="T49" fmla="*/ 2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264">
                  <a:moveTo>
                    <a:pt x="20" y="231"/>
                  </a:moveTo>
                  <a:lnTo>
                    <a:pt x="98" y="263"/>
                  </a:lnTo>
                  <a:lnTo>
                    <a:pt x="118" y="221"/>
                  </a:lnTo>
                  <a:lnTo>
                    <a:pt x="118" y="200"/>
                  </a:lnTo>
                  <a:lnTo>
                    <a:pt x="128" y="179"/>
                  </a:lnTo>
                  <a:lnTo>
                    <a:pt x="118" y="169"/>
                  </a:lnTo>
                  <a:lnTo>
                    <a:pt x="148" y="147"/>
                  </a:lnTo>
                  <a:lnTo>
                    <a:pt x="128" y="127"/>
                  </a:lnTo>
                  <a:lnTo>
                    <a:pt x="138" y="106"/>
                  </a:lnTo>
                  <a:lnTo>
                    <a:pt x="118" y="64"/>
                  </a:lnTo>
                  <a:lnTo>
                    <a:pt x="158" y="32"/>
                  </a:lnTo>
                  <a:lnTo>
                    <a:pt x="148" y="10"/>
                  </a:lnTo>
                  <a:lnTo>
                    <a:pt x="118" y="0"/>
                  </a:lnTo>
                  <a:lnTo>
                    <a:pt x="108" y="32"/>
                  </a:lnTo>
                  <a:lnTo>
                    <a:pt x="108" y="22"/>
                  </a:lnTo>
                  <a:lnTo>
                    <a:pt x="68" y="53"/>
                  </a:lnTo>
                  <a:lnTo>
                    <a:pt x="68" y="85"/>
                  </a:lnTo>
                  <a:lnTo>
                    <a:pt x="29" y="127"/>
                  </a:lnTo>
                  <a:lnTo>
                    <a:pt x="20" y="106"/>
                  </a:lnTo>
                  <a:lnTo>
                    <a:pt x="0" y="147"/>
                  </a:lnTo>
                  <a:lnTo>
                    <a:pt x="0" y="179"/>
                  </a:lnTo>
                  <a:lnTo>
                    <a:pt x="10" y="189"/>
                  </a:lnTo>
                  <a:lnTo>
                    <a:pt x="20" y="211"/>
                  </a:lnTo>
                  <a:lnTo>
                    <a:pt x="20" y="231"/>
                  </a:lnTo>
                  <a:lnTo>
                    <a:pt x="20" y="23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 name="Freeform 19"/>
            <p:cNvSpPr>
              <a:spLocks/>
            </p:cNvSpPr>
            <p:nvPr/>
          </p:nvSpPr>
          <p:spPr bwMode="auto">
            <a:xfrm>
              <a:off x="4083" y="2470"/>
              <a:ext cx="61" cy="72"/>
            </a:xfrm>
            <a:custGeom>
              <a:avLst/>
              <a:gdLst>
                <a:gd name="T0" fmla="*/ 69 w 81"/>
                <a:gd name="T1" fmla="*/ 0 h 96"/>
                <a:gd name="T2" fmla="*/ 40 w 81"/>
                <a:gd name="T3" fmla="*/ 32 h 96"/>
                <a:gd name="T4" fmla="*/ 20 w 81"/>
                <a:gd name="T5" fmla="*/ 32 h 96"/>
                <a:gd name="T6" fmla="*/ 0 w 81"/>
                <a:gd name="T7" fmla="*/ 53 h 96"/>
                <a:gd name="T8" fmla="*/ 40 w 81"/>
                <a:gd name="T9" fmla="*/ 53 h 96"/>
                <a:gd name="T10" fmla="*/ 60 w 81"/>
                <a:gd name="T11" fmla="*/ 95 h 96"/>
                <a:gd name="T12" fmla="*/ 69 w 81"/>
                <a:gd name="T13" fmla="*/ 73 h 96"/>
                <a:gd name="T14" fmla="*/ 80 w 81"/>
                <a:gd name="T15" fmla="*/ 73 h 96"/>
                <a:gd name="T16" fmla="*/ 80 w 81"/>
                <a:gd name="T17" fmla="*/ 32 h 96"/>
                <a:gd name="T18" fmla="*/ 69 w 81"/>
                <a:gd name="T19" fmla="*/ 0 h 96"/>
                <a:gd name="T20" fmla="*/ 69 w 81"/>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96">
                  <a:moveTo>
                    <a:pt x="69" y="0"/>
                  </a:moveTo>
                  <a:lnTo>
                    <a:pt x="40" y="32"/>
                  </a:lnTo>
                  <a:lnTo>
                    <a:pt x="20" y="32"/>
                  </a:lnTo>
                  <a:lnTo>
                    <a:pt x="0" y="53"/>
                  </a:lnTo>
                  <a:lnTo>
                    <a:pt x="40" y="53"/>
                  </a:lnTo>
                  <a:lnTo>
                    <a:pt x="60" y="95"/>
                  </a:lnTo>
                  <a:lnTo>
                    <a:pt x="69" y="73"/>
                  </a:lnTo>
                  <a:lnTo>
                    <a:pt x="80" y="73"/>
                  </a:lnTo>
                  <a:lnTo>
                    <a:pt x="80" y="32"/>
                  </a:lnTo>
                  <a:lnTo>
                    <a:pt x="69" y="0"/>
                  </a:lnTo>
                  <a:lnTo>
                    <a:pt x="6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Freeform 20"/>
            <p:cNvSpPr>
              <a:spLocks/>
            </p:cNvSpPr>
            <p:nvPr/>
          </p:nvSpPr>
          <p:spPr bwMode="auto">
            <a:xfrm>
              <a:off x="4104" y="2385"/>
              <a:ext cx="58" cy="96"/>
            </a:xfrm>
            <a:custGeom>
              <a:avLst/>
              <a:gdLst>
                <a:gd name="T0" fmla="*/ 77 w 78"/>
                <a:gd name="T1" fmla="*/ 126 h 127"/>
                <a:gd name="T2" fmla="*/ 58 w 78"/>
                <a:gd name="T3" fmla="*/ 105 h 127"/>
                <a:gd name="T4" fmla="*/ 39 w 78"/>
                <a:gd name="T5" fmla="*/ 105 h 127"/>
                <a:gd name="T6" fmla="*/ 29 w 78"/>
                <a:gd name="T7" fmla="*/ 63 h 127"/>
                <a:gd name="T8" fmla="*/ 39 w 78"/>
                <a:gd name="T9" fmla="*/ 42 h 127"/>
                <a:gd name="T10" fmla="*/ 39 w 78"/>
                <a:gd name="T11" fmla="*/ 32 h 127"/>
                <a:gd name="T12" fmla="*/ 29 w 78"/>
                <a:gd name="T13" fmla="*/ 0 h 127"/>
                <a:gd name="T14" fmla="*/ 10 w 78"/>
                <a:gd name="T15" fmla="*/ 10 h 127"/>
                <a:gd name="T16" fmla="*/ 10 w 78"/>
                <a:gd name="T17" fmla="*/ 53 h 127"/>
                <a:gd name="T18" fmla="*/ 0 w 78"/>
                <a:gd name="T19" fmla="*/ 74 h 127"/>
                <a:gd name="T20" fmla="*/ 10 w 78"/>
                <a:gd name="T21" fmla="*/ 94 h 127"/>
                <a:gd name="T22" fmla="*/ 18 w 78"/>
                <a:gd name="T23" fmla="*/ 116 h 127"/>
                <a:gd name="T24" fmla="*/ 39 w 78"/>
                <a:gd name="T25" fmla="*/ 116 h 127"/>
                <a:gd name="T26" fmla="*/ 77 w 78"/>
                <a:gd name="T27" fmla="*/ 126 h 127"/>
                <a:gd name="T28" fmla="*/ 77 w 78"/>
                <a:gd name="T29"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127">
                  <a:moveTo>
                    <a:pt x="77" y="126"/>
                  </a:moveTo>
                  <a:lnTo>
                    <a:pt x="58" y="105"/>
                  </a:lnTo>
                  <a:lnTo>
                    <a:pt x="39" y="105"/>
                  </a:lnTo>
                  <a:lnTo>
                    <a:pt x="29" y="63"/>
                  </a:lnTo>
                  <a:lnTo>
                    <a:pt x="39" y="42"/>
                  </a:lnTo>
                  <a:lnTo>
                    <a:pt x="39" y="32"/>
                  </a:lnTo>
                  <a:lnTo>
                    <a:pt x="29" y="0"/>
                  </a:lnTo>
                  <a:lnTo>
                    <a:pt x="10" y="10"/>
                  </a:lnTo>
                  <a:lnTo>
                    <a:pt x="10" y="53"/>
                  </a:lnTo>
                  <a:lnTo>
                    <a:pt x="0" y="74"/>
                  </a:lnTo>
                  <a:lnTo>
                    <a:pt x="10" y="94"/>
                  </a:lnTo>
                  <a:lnTo>
                    <a:pt x="18" y="116"/>
                  </a:lnTo>
                  <a:lnTo>
                    <a:pt x="39" y="116"/>
                  </a:lnTo>
                  <a:lnTo>
                    <a:pt x="77" y="126"/>
                  </a:lnTo>
                  <a:lnTo>
                    <a:pt x="77" y="12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Freeform 21"/>
            <p:cNvSpPr>
              <a:spLocks/>
            </p:cNvSpPr>
            <p:nvPr/>
          </p:nvSpPr>
          <p:spPr bwMode="auto">
            <a:xfrm>
              <a:off x="3640" y="2551"/>
              <a:ext cx="30" cy="63"/>
            </a:xfrm>
            <a:custGeom>
              <a:avLst/>
              <a:gdLst>
                <a:gd name="T0" fmla="*/ 0 w 40"/>
                <a:gd name="T1" fmla="*/ 0 h 85"/>
                <a:gd name="T2" fmla="*/ 29 w 40"/>
                <a:gd name="T3" fmla="*/ 31 h 85"/>
                <a:gd name="T4" fmla="*/ 39 w 40"/>
                <a:gd name="T5" fmla="*/ 62 h 85"/>
                <a:gd name="T6" fmla="*/ 29 w 40"/>
                <a:gd name="T7" fmla="*/ 72 h 85"/>
                <a:gd name="T8" fmla="*/ 10 w 40"/>
                <a:gd name="T9" fmla="*/ 84 h 85"/>
                <a:gd name="T10" fmla="*/ 0 w 40"/>
                <a:gd name="T11" fmla="*/ 31 h 85"/>
                <a:gd name="T12" fmla="*/ 0 w 40"/>
                <a:gd name="T13" fmla="*/ 0 h 85"/>
                <a:gd name="T14" fmla="*/ 0 w 4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5">
                  <a:moveTo>
                    <a:pt x="0" y="0"/>
                  </a:moveTo>
                  <a:lnTo>
                    <a:pt x="29" y="31"/>
                  </a:lnTo>
                  <a:lnTo>
                    <a:pt x="39" y="62"/>
                  </a:lnTo>
                  <a:lnTo>
                    <a:pt x="29" y="72"/>
                  </a:lnTo>
                  <a:lnTo>
                    <a:pt x="10" y="84"/>
                  </a:lnTo>
                  <a:lnTo>
                    <a:pt x="0" y="31"/>
                  </a:lnTo>
                  <a:lnTo>
                    <a:pt x="0" y="0"/>
                  </a:lnTo>
                  <a:lnTo>
                    <a:pt x="0"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Freeform 22"/>
            <p:cNvSpPr>
              <a:spLocks/>
            </p:cNvSpPr>
            <p:nvPr/>
          </p:nvSpPr>
          <p:spPr bwMode="auto">
            <a:xfrm>
              <a:off x="3199" y="2904"/>
              <a:ext cx="96" cy="220"/>
            </a:xfrm>
            <a:custGeom>
              <a:avLst/>
              <a:gdLst>
                <a:gd name="T0" fmla="*/ 107 w 129"/>
                <a:gd name="T1" fmla="*/ 0 h 294"/>
                <a:gd name="T2" fmla="*/ 88 w 129"/>
                <a:gd name="T3" fmla="*/ 42 h 294"/>
                <a:gd name="T4" fmla="*/ 78 w 129"/>
                <a:gd name="T5" fmla="*/ 73 h 294"/>
                <a:gd name="T6" fmla="*/ 29 w 129"/>
                <a:gd name="T7" fmla="*/ 84 h 294"/>
                <a:gd name="T8" fmla="*/ 19 w 129"/>
                <a:gd name="T9" fmla="*/ 126 h 294"/>
                <a:gd name="T10" fmla="*/ 19 w 129"/>
                <a:gd name="T11" fmla="*/ 168 h 294"/>
                <a:gd name="T12" fmla="*/ 19 w 129"/>
                <a:gd name="T13" fmla="*/ 189 h 294"/>
                <a:gd name="T14" fmla="*/ 0 w 129"/>
                <a:gd name="T15" fmla="*/ 220 h 294"/>
                <a:gd name="T16" fmla="*/ 0 w 129"/>
                <a:gd name="T17" fmla="*/ 262 h 294"/>
                <a:gd name="T18" fmla="*/ 19 w 129"/>
                <a:gd name="T19" fmla="*/ 293 h 294"/>
                <a:gd name="T20" fmla="*/ 49 w 129"/>
                <a:gd name="T21" fmla="*/ 283 h 294"/>
                <a:gd name="T22" fmla="*/ 88 w 129"/>
                <a:gd name="T23" fmla="*/ 209 h 294"/>
                <a:gd name="T24" fmla="*/ 107 w 129"/>
                <a:gd name="T25" fmla="*/ 126 h 294"/>
                <a:gd name="T26" fmla="*/ 107 w 129"/>
                <a:gd name="T27" fmla="*/ 84 h 294"/>
                <a:gd name="T28" fmla="*/ 128 w 129"/>
                <a:gd name="T29" fmla="*/ 84 h 294"/>
                <a:gd name="T30" fmla="*/ 128 w 129"/>
                <a:gd name="T31" fmla="*/ 42 h 294"/>
                <a:gd name="T32" fmla="*/ 117 w 129"/>
                <a:gd name="T33" fmla="*/ 20 h 294"/>
                <a:gd name="T34" fmla="*/ 107 w 129"/>
                <a:gd name="T35" fmla="*/ 0 h 294"/>
                <a:gd name="T36" fmla="*/ 107 w 129"/>
                <a:gd name="T3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94">
                  <a:moveTo>
                    <a:pt x="107" y="0"/>
                  </a:moveTo>
                  <a:lnTo>
                    <a:pt x="88" y="42"/>
                  </a:lnTo>
                  <a:lnTo>
                    <a:pt x="78" y="73"/>
                  </a:lnTo>
                  <a:lnTo>
                    <a:pt x="29" y="84"/>
                  </a:lnTo>
                  <a:lnTo>
                    <a:pt x="19" y="126"/>
                  </a:lnTo>
                  <a:lnTo>
                    <a:pt x="19" y="168"/>
                  </a:lnTo>
                  <a:lnTo>
                    <a:pt x="19" y="189"/>
                  </a:lnTo>
                  <a:lnTo>
                    <a:pt x="0" y="220"/>
                  </a:lnTo>
                  <a:lnTo>
                    <a:pt x="0" y="262"/>
                  </a:lnTo>
                  <a:lnTo>
                    <a:pt x="19" y="293"/>
                  </a:lnTo>
                  <a:lnTo>
                    <a:pt x="49" y="283"/>
                  </a:lnTo>
                  <a:lnTo>
                    <a:pt x="88" y="209"/>
                  </a:lnTo>
                  <a:lnTo>
                    <a:pt x="107" y="126"/>
                  </a:lnTo>
                  <a:lnTo>
                    <a:pt x="107" y="84"/>
                  </a:lnTo>
                  <a:lnTo>
                    <a:pt x="128" y="84"/>
                  </a:lnTo>
                  <a:lnTo>
                    <a:pt x="128" y="42"/>
                  </a:lnTo>
                  <a:lnTo>
                    <a:pt x="117" y="20"/>
                  </a:lnTo>
                  <a:lnTo>
                    <a:pt x="107" y="0"/>
                  </a:lnTo>
                  <a:lnTo>
                    <a:pt x="107"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Freeform 23"/>
            <p:cNvSpPr>
              <a:spLocks/>
            </p:cNvSpPr>
            <p:nvPr/>
          </p:nvSpPr>
          <p:spPr bwMode="auto">
            <a:xfrm>
              <a:off x="2123" y="3555"/>
              <a:ext cx="31" cy="32"/>
            </a:xfrm>
            <a:custGeom>
              <a:avLst/>
              <a:gdLst>
                <a:gd name="T0" fmla="*/ 40 w 41"/>
                <a:gd name="T1" fmla="*/ 11 h 43"/>
                <a:gd name="T2" fmla="*/ 30 w 41"/>
                <a:gd name="T3" fmla="*/ 11 h 43"/>
                <a:gd name="T4" fmla="*/ 20 w 41"/>
                <a:gd name="T5" fmla="*/ 0 h 43"/>
                <a:gd name="T6" fmla="*/ 0 w 41"/>
                <a:gd name="T7" fmla="*/ 11 h 43"/>
                <a:gd name="T8" fmla="*/ 0 w 41"/>
                <a:gd name="T9" fmla="*/ 32 h 43"/>
                <a:gd name="T10" fmla="*/ 11 w 41"/>
                <a:gd name="T11" fmla="*/ 21 h 43"/>
                <a:gd name="T12" fmla="*/ 30 w 41"/>
                <a:gd name="T13" fmla="*/ 42 h 43"/>
                <a:gd name="T14" fmla="*/ 30 w 41"/>
                <a:gd name="T15" fmla="*/ 21 h 43"/>
                <a:gd name="T16" fmla="*/ 40 w 41"/>
                <a:gd name="T17" fmla="*/ 11 h 43"/>
                <a:gd name="T18" fmla="*/ 40 w 41"/>
                <a:gd name="T19"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3">
                  <a:moveTo>
                    <a:pt x="40" y="11"/>
                  </a:moveTo>
                  <a:lnTo>
                    <a:pt x="30" y="11"/>
                  </a:lnTo>
                  <a:lnTo>
                    <a:pt x="20" y="0"/>
                  </a:lnTo>
                  <a:lnTo>
                    <a:pt x="0" y="11"/>
                  </a:lnTo>
                  <a:lnTo>
                    <a:pt x="0" y="32"/>
                  </a:lnTo>
                  <a:lnTo>
                    <a:pt x="11" y="21"/>
                  </a:lnTo>
                  <a:lnTo>
                    <a:pt x="30" y="42"/>
                  </a:lnTo>
                  <a:lnTo>
                    <a:pt x="30" y="21"/>
                  </a:lnTo>
                  <a:lnTo>
                    <a:pt x="40" y="11"/>
                  </a:lnTo>
                  <a:lnTo>
                    <a:pt x="40" y="1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Freeform 24"/>
            <p:cNvSpPr>
              <a:spLocks/>
            </p:cNvSpPr>
            <p:nvPr/>
          </p:nvSpPr>
          <p:spPr bwMode="auto">
            <a:xfrm>
              <a:off x="4082" y="2269"/>
              <a:ext cx="23" cy="62"/>
            </a:xfrm>
            <a:custGeom>
              <a:avLst/>
              <a:gdLst>
                <a:gd name="T0" fmla="*/ 20 w 31"/>
                <a:gd name="T1" fmla="*/ 0 h 84"/>
                <a:gd name="T2" fmla="*/ 0 w 31"/>
                <a:gd name="T3" fmla="*/ 41 h 84"/>
                <a:gd name="T4" fmla="*/ 20 w 31"/>
                <a:gd name="T5" fmla="*/ 83 h 84"/>
                <a:gd name="T6" fmla="*/ 30 w 31"/>
                <a:gd name="T7" fmla="*/ 41 h 84"/>
                <a:gd name="T8" fmla="*/ 20 w 31"/>
                <a:gd name="T9" fmla="*/ 31 h 84"/>
                <a:gd name="T10" fmla="*/ 20 w 31"/>
                <a:gd name="T11" fmla="*/ 0 h 84"/>
                <a:gd name="T12" fmla="*/ 20 w 31"/>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31" h="84">
                  <a:moveTo>
                    <a:pt x="20" y="0"/>
                  </a:moveTo>
                  <a:lnTo>
                    <a:pt x="0" y="41"/>
                  </a:lnTo>
                  <a:lnTo>
                    <a:pt x="20" y="83"/>
                  </a:lnTo>
                  <a:lnTo>
                    <a:pt x="30" y="41"/>
                  </a:lnTo>
                  <a:lnTo>
                    <a:pt x="20" y="31"/>
                  </a:lnTo>
                  <a:lnTo>
                    <a:pt x="20" y="0"/>
                  </a:lnTo>
                  <a:lnTo>
                    <a:pt x="20"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Freeform 25"/>
            <p:cNvSpPr>
              <a:spLocks/>
            </p:cNvSpPr>
            <p:nvPr/>
          </p:nvSpPr>
          <p:spPr bwMode="auto">
            <a:xfrm>
              <a:off x="4155" y="1977"/>
              <a:ext cx="96" cy="142"/>
            </a:xfrm>
            <a:custGeom>
              <a:avLst/>
              <a:gdLst>
                <a:gd name="T0" fmla="*/ 60 w 129"/>
                <a:gd name="T1" fmla="*/ 148 h 190"/>
                <a:gd name="T2" fmla="*/ 40 w 129"/>
                <a:gd name="T3" fmla="*/ 137 h 190"/>
                <a:gd name="T4" fmla="*/ 0 w 129"/>
                <a:gd name="T5" fmla="*/ 148 h 190"/>
                <a:gd name="T6" fmla="*/ 0 w 129"/>
                <a:gd name="T7" fmla="*/ 179 h 190"/>
                <a:gd name="T8" fmla="*/ 60 w 129"/>
                <a:gd name="T9" fmla="*/ 168 h 190"/>
                <a:gd name="T10" fmla="*/ 69 w 129"/>
                <a:gd name="T11" fmla="*/ 189 h 190"/>
                <a:gd name="T12" fmla="*/ 69 w 129"/>
                <a:gd name="T13" fmla="*/ 179 h 190"/>
                <a:gd name="T14" fmla="*/ 69 w 129"/>
                <a:gd name="T15" fmla="*/ 148 h 190"/>
                <a:gd name="T16" fmla="*/ 79 w 129"/>
                <a:gd name="T17" fmla="*/ 148 h 190"/>
                <a:gd name="T18" fmla="*/ 89 w 129"/>
                <a:gd name="T19" fmla="*/ 168 h 190"/>
                <a:gd name="T20" fmla="*/ 128 w 129"/>
                <a:gd name="T21" fmla="*/ 148 h 190"/>
                <a:gd name="T22" fmla="*/ 108 w 129"/>
                <a:gd name="T23" fmla="*/ 117 h 190"/>
                <a:gd name="T24" fmla="*/ 89 w 129"/>
                <a:gd name="T25" fmla="*/ 96 h 190"/>
                <a:gd name="T26" fmla="*/ 108 w 129"/>
                <a:gd name="T27" fmla="*/ 63 h 190"/>
                <a:gd name="T28" fmla="*/ 69 w 129"/>
                <a:gd name="T29" fmla="*/ 0 h 190"/>
                <a:gd name="T30" fmla="*/ 60 w 129"/>
                <a:gd name="T31" fmla="*/ 33 h 190"/>
                <a:gd name="T32" fmla="*/ 69 w 129"/>
                <a:gd name="T33" fmla="*/ 63 h 190"/>
                <a:gd name="T34" fmla="*/ 69 w 129"/>
                <a:gd name="T35" fmla="*/ 96 h 190"/>
                <a:gd name="T36" fmla="*/ 69 w 129"/>
                <a:gd name="T37" fmla="*/ 117 h 190"/>
                <a:gd name="T38" fmla="*/ 60 w 129"/>
                <a:gd name="T39" fmla="*/ 148 h 190"/>
                <a:gd name="T40" fmla="*/ 60 w 129"/>
                <a:gd name="T41" fmla="*/ 14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90">
                  <a:moveTo>
                    <a:pt x="60" y="148"/>
                  </a:moveTo>
                  <a:lnTo>
                    <a:pt x="40" y="137"/>
                  </a:lnTo>
                  <a:lnTo>
                    <a:pt x="0" y="148"/>
                  </a:lnTo>
                  <a:lnTo>
                    <a:pt x="0" y="179"/>
                  </a:lnTo>
                  <a:lnTo>
                    <a:pt x="60" y="168"/>
                  </a:lnTo>
                  <a:lnTo>
                    <a:pt x="69" y="189"/>
                  </a:lnTo>
                  <a:lnTo>
                    <a:pt x="69" y="179"/>
                  </a:lnTo>
                  <a:lnTo>
                    <a:pt x="69" y="148"/>
                  </a:lnTo>
                  <a:lnTo>
                    <a:pt x="79" y="148"/>
                  </a:lnTo>
                  <a:lnTo>
                    <a:pt x="89" y="168"/>
                  </a:lnTo>
                  <a:lnTo>
                    <a:pt x="128" y="148"/>
                  </a:lnTo>
                  <a:lnTo>
                    <a:pt x="108" y="117"/>
                  </a:lnTo>
                  <a:lnTo>
                    <a:pt x="89" y="96"/>
                  </a:lnTo>
                  <a:lnTo>
                    <a:pt x="108" y="63"/>
                  </a:lnTo>
                  <a:lnTo>
                    <a:pt x="69" y="0"/>
                  </a:lnTo>
                  <a:lnTo>
                    <a:pt x="60" y="33"/>
                  </a:lnTo>
                  <a:lnTo>
                    <a:pt x="69" y="63"/>
                  </a:lnTo>
                  <a:lnTo>
                    <a:pt x="69" y="96"/>
                  </a:lnTo>
                  <a:lnTo>
                    <a:pt x="69" y="117"/>
                  </a:lnTo>
                  <a:lnTo>
                    <a:pt x="60" y="148"/>
                  </a:lnTo>
                  <a:lnTo>
                    <a:pt x="60" y="14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Freeform 26"/>
            <p:cNvSpPr>
              <a:spLocks/>
            </p:cNvSpPr>
            <p:nvPr/>
          </p:nvSpPr>
          <p:spPr bwMode="auto">
            <a:xfrm>
              <a:off x="4148" y="2119"/>
              <a:ext cx="23" cy="32"/>
            </a:xfrm>
            <a:custGeom>
              <a:avLst/>
              <a:gdLst>
                <a:gd name="T0" fmla="*/ 30 w 31"/>
                <a:gd name="T1" fmla="*/ 43 h 44"/>
                <a:gd name="T2" fmla="*/ 19 w 31"/>
                <a:gd name="T3" fmla="*/ 12 h 44"/>
                <a:gd name="T4" fmla="*/ 0 w 31"/>
                <a:gd name="T5" fmla="*/ 0 h 44"/>
                <a:gd name="T6" fmla="*/ 0 w 31"/>
                <a:gd name="T7" fmla="*/ 22 h 44"/>
                <a:gd name="T8" fmla="*/ 10 w 31"/>
                <a:gd name="T9" fmla="*/ 43 h 44"/>
                <a:gd name="T10" fmla="*/ 30 w 31"/>
                <a:gd name="T11" fmla="*/ 43 h 44"/>
                <a:gd name="T12" fmla="*/ 30 w 31"/>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30" y="43"/>
                  </a:moveTo>
                  <a:lnTo>
                    <a:pt x="19" y="12"/>
                  </a:lnTo>
                  <a:lnTo>
                    <a:pt x="0" y="0"/>
                  </a:lnTo>
                  <a:lnTo>
                    <a:pt x="0" y="22"/>
                  </a:lnTo>
                  <a:lnTo>
                    <a:pt x="10" y="43"/>
                  </a:lnTo>
                  <a:lnTo>
                    <a:pt x="30" y="43"/>
                  </a:lnTo>
                  <a:lnTo>
                    <a:pt x="30" y="4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Freeform 27"/>
            <p:cNvSpPr>
              <a:spLocks/>
            </p:cNvSpPr>
            <p:nvPr/>
          </p:nvSpPr>
          <p:spPr bwMode="auto">
            <a:xfrm>
              <a:off x="4170" y="1899"/>
              <a:ext cx="60" cy="78"/>
            </a:xfrm>
            <a:custGeom>
              <a:avLst/>
              <a:gdLst>
                <a:gd name="T0" fmla="*/ 40 w 80"/>
                <a:gd name="T1" fmla="*/ 104 h 105"/>
                <a:gd name="T2" fmla="*/ 59 w 80"/>
                <a:gd name="T3" fmla="*/ 94 h 105"/>
                <a:gd name="T4" fmla="*/ 79 w 80"/>
                <a:gd name="T5" fmla="*/ 53 h 105"/>
                <a:gd name="T6" fmla="*/ 69 w 80"/>
                <a:gd name="T7" fmla="*/ 21 h 105"/>
                <a:gd name="T8" fmla="*/ 49 w 80"/>
                <a:gd name="T9" fmla="*/ 32 h 105"/>
                <a:gd name="T10" fmla="*/ 0 w 80"/>
                <a:gd name="T11" fmla="*/ 0 h 105"/>
                <a:gd name="T12" fmla="*/ 20 w 80"/>
                <a:gd name="T13" fmla="*/ 32 h 105"/>
                <a:gd name="T14" fmla="*/ 40 w 80"/>
                <a:gd name="T15" fmla="*/ 53 h 105"/>
                <a:gd name="T16" fmla="*/ 20 w 80"/>
                <a:gd name="T17" fmla="*/ 63 h 105"/>
                <a:gd name="T18" fmla="*/ 20 w 80"/>
                <a:gd name="T19" fmla="*/ 94 h 105"/>
                <a:gd name="T20" fmla="*/ 40 w 80"/>
                <a:gd name="T21" fmla="*/ 104 h 105"/>
                <a:gd name="T22" fmla="*/ 40 w 80"/>
                <a:gd name="T23"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05">
                  <a:moveTo>
                    <a:pt x="40" y="104"/>
                  </a:moveTo>
                  <a:lnTo>
                    <a:pt x="59" y="94"/>
                  </a:lnTo>
                  <a:lnTo>
                    <a:pt x="79" y="53"/>
                  </a:lnTo>
                  <a:lnTo>
                    <a:pt x="69" y="21"/>
                  </a:lnTo>
                  <a:lnTo>
                    <a:pt x="49" y="32"/>
                  </a:lnTo>
                  <a:lnTo>
                    <a:pt x="0" y="0"/>
                  </a:lnTo>
                  <a:lnTo>
                    <a:pt x="20" y="32"/>
                  </a:lnTo>
                  <a:lnTo>
                    <a:pt x="40" y="53"/>
                  </a:lnTo>
                  <a:lnTo>
                    <a:pt x="20" y="63"/>
                  </a:lnTo>
                  <a:lnTo>
                    <a:pt x="20" y="94"/>
                  </a:lnTo>
                  <a:lnTo>
                    <a:pt x="40" y="104"/>
                  </a:lnTo>
                  <a:lnTo>
                    <a:pt x="40" y="10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 name="Freeform 28"/>
            <p:cNvSpPr>
              <a:spLocks/>
            </p:cNvSpPr>
            <p:nvPr/>
          </p:nvSpPr>
          <p:spPr bwMode="auto">
            <a:xfrm>
              <a:off x="4089" y="1758"/>
              <a:ext cx="96" cy="142"/>
            </a:xfrm>
            <a:custGeom>
              <a:avLst/>
              <a:gdLst>
                <a:gd name="T0" fmla="*/ 128 w 129"/>
                <a:gd name="T1" fmla="*/ 178 h 190"/>
                <a:gd name="T2" fmla="*/ 108 w 129"/>
                <a:gd name="T3" fmla="*/ 146 h 190"/>
                <a:gd name="T4" fmla="*/ 78 w 129"/>
                <a:gd name="T5" fmla="*/ 116 h 190"/>
                <a:gd name="T6" fmla="*/ 97 w 129"/>
                <a:gd name="T7" fmla="*/ 105 h 190"/>
                <a:gd name="T8" fmla="*/ 0 w 129"/>
                <a:gd name="T9" fmla="*/ 0 h 190"/>
                <a:gd name="T10" fmla="*/ 10 w 129"/>
                <a:gd name="T11" fmla="*/ 32 h 190"/>
                <a:gd name="T12" fmla="*/ 38 w 129"/>
                <a:gd name="T13" fmla="*/ 84 h 190"/>
                <a:gd name="T14" fmla="*/ 68 w 129"/>
                <a:gd name="T15" fmla="*/ 126 h 190"/>
                <a:gd name="T16" fmla="*/ 97 w 129"/>
                <a:gd name="T17" fmla="*/ 168 h 190"/>
                <a:gd name="T18" fmla="*/ 117 w 129"/>
                <a:gd name="T19" fmla="*/ 189 h 190"/>
                <a:gd name="T20" fmla="*/ 128 w 129"/>
                <a:gd name="T21" fmla="*/ 178 h 190"/>
                <a:gd name="T22" fmla="*/ 128 w 129"/>
                <a:gd name="T23" fmla="*/ 1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90">
                  <a:moveTo>
                    <a:pt x="128" y="178"/>
                  </a:moveTo>
                  <a:lnTo>
                    <a:pt x="108" y="146"/>
                  </a:lnTo>
                  <a:lnTo>
                    <a:pt x="78" y="116"/>
                  </a:lnTo>
                  <a:lnTo>
                    <a:pt x="97" y="105"/>
                  </a:lnTo>
                  <a:lnTo>
                    <a:pt x="0" y="0"/>
                  </a:lnTo>
                  <a:lnTo>
                    <a:pt x="10" y="32"/>
                  </a:lnTo>
                  <a:lnTo>
                    <a:pt x="38" y="84"/>
                  </a:lnTo>
                  <a:lnTo>
                    <a:pt x="68" y="126"/>
                  </a:lnTo>
                  <a:lnTo>
                    <a:pt x="97" y="168"/>
                  </a:lnTo>
                  <a:lnTo>
                    <a:pt x="117" y="189"/>
                  </a:lnTo>
                  <a:lnTo>
                    <a:pt x="128" y="178"/>
                  </a:lnTo>
                  <a:lnTo>
                    <a:pt x="128" y="17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Freeform 29"/>
            <p:cNvSpPr>
              <a:spLocks/>
            </p:cNvSpPr>
            <p:nvPr/>
          </p:nvSpPr>
          <p:spPr bwMode="auto">
            <a:xfrm>
              <a:off x="1601" y="2677"/>
              <a:ext cx="23" cy="40"/>
            </a:xfrm>
            <a:custGeom>
              <a:avLst/>
              <a:gdLst>
                <a:gd name="T0" fmla="*/ 20 w 31"/>
                <a:gd name="T1" fmla="*/ 21 h 54"/>
                <a:gd name="T2" fmla="*/ 10 w 31"/>
                <a:gd name="T3" fmla="*/ 0 h 54"/>
                <a:gd name="T4" fmla="*/ 0 w 31"/>
                <a:gd name="T5" fmla="*/ 21 h 54"/>
                <a:gd name="T6" fmla="*/ 30 w 31"/>
                <a:gd name="T7" fmla="*/ 53 h 54"/>
                <a:gd name="T8" fmla="*/ 20 w 31"/>
                <a:gd name="T9" fmla="*/ 21 h 54"/>
                <a:gd name="T10" fmla="*/ 20 w 31"/>
                <a:gd name="T11" fmla="*/ 21 h 54"/>
              </a:gdLst>
              <a:ahLst/>
              <a:cxnLst>
                <a:cxn ang="0">
                  <a:pos x="T0" y="T1"/>
                </a:cxn>
                <a:cxn ang="0">
                  <a:pos x="T2" y="T3"/>
                </a:cxn>
                <a:cxn ang="0">
                  <a:pos x="T4" y="T5"/>
                </a:cxn>
                <a:cxn ang="0">
                  <a:pos x="T6" y="T7"/>
                </a:cxn>
                <a:cxn ang="0">
                  <a:pos x="T8" y="T9"/>
                </a:cxn>
                <a:cxn ang="0">
                  <a:pos x="T10" y="T11"/>
                </a:cxn>
              </a:cxnLst>
              <a:rect l="0" t="0" r="r" b="b"/>
              <a:pathLst>
                <a:path w="31" h="54">
                  <a:moveTo>
                    <a:pt x="20" y="21"/>
                  </a:moveTo>
                  <a:lnTo>
                    <a:pt x="10" y="0"/>
                  </a:lnTo>
                  <a:lnTo>
                    <a:pt x="0" y="21"/>
                  </a:lnTo>
                  <a:lnTo>
                    <a:pt x="30" y="53"/>
                  </a:lnTo>
                  <a:lnTo>
                    <a:pt x="20" y="21"/>
                  </a:lnTo>
                  <a:lnTo>
                    <a:pt x="20" y="2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Freeform 30"/>
            <p:cNvSpPr>
              <a:spLocks/>
            </p:cNvSpPr>
            <p:nvPr/>
          </p:nvSpPr>
          <p:spPr bwMode="auto">
            <a:xfrm>
              <a:off x="1785" y="2371"/>
              <a:ext cx="38" cy="15"/>
            </a:xfrm>
            <a:custGeom>
              <a:avLst/>
              <a:gdLst>
                <a:gd name="T0" fmla="*/ 50 w 51"/>
                <a:gd name="T1" fmla="*/ 20 h 21"/>
                <a:gd name="T2" fmla="*/ 29 w 51"/>
                <a:gd name="T3" fmla="*/ 0 h 21"/>
                <a:gd name="T4" fmla="*/ 0 w 51"/>
                <a:gd name="T5" fmla="*/ 0 h 21"/>
                <a:gd name="T6" fmla="*/ 20 w 51"/>
                <a:gd name="T7" fmla="*/ 20 h 21"/>
                <a:gd name="T8" fmla="*/ 50 w 51"/>
                <a:gd name="T9" fmla="*/ 20 h 21"/>
                <a:gd name="T10" fmla="*/ 50 w 51"/>
                <a:gd name="T11" fmla="*/ 20 h 21"/>
              </a:gdLst>
              <a:ahLst/>
              <a:cxnLst>
                <a:cxn ang="0">
                  <a:pos x="T0" y="T1"/>
                </a:cxn>
                <a:cxn ang="0">
                  <a:pos x="T2" y="T3"/>
                </a:cxn>
                <a:cxn ang="0">
                  <a:pos x="T4" y="T5"/>
                </a:cxn>
                <a:cxn ang="0">
                  <a:pos x="T6" y="T7"/>
                </a:cxn>
                <a:cxn ang="0">
                  <a:pos x="T8" y="T9"/>
                </a:cxn>
                <a:cxn ang="0">
                  <a:pos x="T10" y="T11"/>
                </a:cxn>
              </a:cxnLst>
              <a:rect l="0" t="0" r="r" b="b"/>
              <a:pathLst>
                <a:path w="51" h="21">
                  <a:moveTo>
                    <a:pt x="50" y="20"/>
                  </a:moveTo>
                  <a:lnTo>
                    <a:pt x="29" y="0"/>
                  </a:lnTo>
                  <a:lnTo>
                    <a:pt x="0" y="0"/>
                  </a:lnTo>
                  <a:lnTo>
                    <a:pt x="20" y="20"/>
                  </a:lnTo>
                  <a:lnTo>
                    <a:pt x="50" y="20"/>
                  </a:lnTo>
                  <a:lnTo>
                    <a:pt x="50" y="2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Freeform 31"/>
            <p:cNvSpPr>
              <a:spLocks/>
            </p:cNvSpPr>
            <p:nvPr/>
          </p:nvSpPr>
          <p:spPr bwMode="auto">
            <a:xfrm>
              <a:off x="1837" y="2354"/>
              <a:ext cx="67" cy="32"/>
            </a:xfrm>
            <a:custGeom>
              <a:avLst/>
              <a:gdLst>
                <a:gd name="T0" fmla="*/ 88 w 89"/>
                <a:gd name="T1" fmla="*/ 42 h 43"/>
                <a:gd name="T2" fmla="*/ 88 w 89"/>
                <a:gd name="T3" fmla="*/ 0 h 43"/>
                <a:gd name="T4" fmla="*/ 19 w 89"/>
                <a:gd name="T5" fmla="*/ 0 h 43"/>
                <a:gd name="T6" fmla="*/ 29 w 89"/>
                <a:gd name="T7" fmla="*/ 22 h 43"/>
                <a:gd name="T8" fmla="*/ 0 w 89"/>
                <a:gd name="T9" fmla="*/ 22 h 43"/>
                <a:gd name="T10" fmla="*/ 39 w 89"/>
                <a:gd name="T11" fmla="*/ 42 h 43"/>
                <a:gd name="T12" fmla="*/ 69 w 89"/>
                <a:gd name="T13" fmla="*/ 31 h 43"/>
                <a:gd name="T14" fmla="*/ 88 w 89"/>
                <a:gd name="T15" fmla="*/ 42 h 43"/>
                <a:gd name="T16" fmla="*/ 88 w 89"/>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43">
                  <a:moveTo>
                    <a:pt x="88" y="42"/>
                  </a:moveTo>
                  <a:lnTo>
                    <a:pt x="88" y="0"/>
                  </a:lnTo>
                  <a:lnTo>
                    <a:pt x="19" y="0"/>
                  </a:lnTo>
                  <a:lnTo>
                    <a:pt x="29" y="22"/>
                  </a:lnTo>
                  <a:lnTo>
                    <a:pt x="0" y="22"/>
                  </a:lnTo>
                  <a:lnTo>
                    <a:pt x="39" y="42"/>
                  </a:lnTo>
                  <a:lnTo>
                    <a:pt x="69" y="31"/>
                  </a:lnTo>
                  <a:lnTo>
                    <a:pt x="88" y="42"/>
                  </a:lnTo>
                  <a:lnTo>
                    <a:pt x="88" y="4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Freeform 32"/>
            <p:cNvSpPr>
              <a:spLocks/>
            </p:cNvSpPr>
            <p:nvPr/>
          </p:nvSpPr>
          <p:spPr bwMode="auto">
            <a:xfrm>
              <a:off x="1726" y="2292"/>
              <a:ext cx="125" cy="56"/>
            </a:xfrm>
            <a:custGeom>
              <a:avLst/>
              <a:gdLst>
                <a:gd name="T0" fmla="*/ 166 w 167"/>
                <a:gd name="T1" fmla="*/ 73 h 74"/>
                <a:gd name="T2" fmla="*/ 118 w 167"/>
                <a:gd name="T3" fmla="*/ 52 h 74"/>
                <a:gd name="T4" fmla="*/ 98 w 167"/>
                <a:gd name="T5" fmla="*/ 30 h 74"/>
                <a:gd name="T6" fmla="*/ 39 w 167"/>
                <a:gd name="T7" fmla="*/ 0 h 74"/>
                <a:gd name="T8" fmla="*/ 0 w 167"/>
                <a:gd name="T9" fmla="*/ 10 h 74"/>
                <a:gd name="T10" fmla="*/ 9 w 167"/>
                <a:gd name="T11" fmla="*/ 30 h 74"/>
                <a:gd name="T12" fmla="*/ 39 w 167"/>
                <a:gd name="T13" fmla="*/ 10 h 74"/>
                <a:gd name="T14" fmla="*/ 59 w 167"/>
                <a:gd name="T15" fmla="*/ 30 h 74"/>
                <a:gd name="T16" fmla="*/ 68 w 167"/>
                <a:gd name="T17" fmla="*/ 30 h 74"/>
                <a:gd name="T18" fmla="*/ 107 w 167"/>
                <a:gd name="T19" fmla="*/ 62 h 74"/>
                <a:gd name="T20" fmla="*/ 98 w 167"/>
                <a:gd name="T21" fmla="*/ 73 h 74"/>
                <a:gd name="T22" fmla="*/ 166 w 167"/>
                <a:gd name="T23" fmla="*/ 73 h 74"/>
                <a:gd name="T24" fmla="*/ 166 w 167"/>
                <a:gd name="T2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4">
                  <a:moveTo>
                    <a:pt x="166" y="73"/>
                  </a:moveTo>
                  <a:lnTo>
                    <a:pt x="118" y="52"/>
                  </a:lnTo>
                  <a:lnTo>
                    <a:pt x="98" y="30"/>
                  </a:lnTo>
                  <a:lnTo>
                    <a:pt x="39" y="0"/>
                  </a:lnTo>
                  <a:lnTo>
                    <a:pt x="0" y="10"/>
                  </a:lnTo>
                  <a:lnTo>
                    <a:pt x="9" y="30"/>
                  </a:lnTo>
                  <a:lnTo>
                    <a:pt x="39" y="10"/>
                  </a:lnTo>
                  <a:lnTo>
                    <a:pt x="59" y="30"/>
                  </a:lnTo>
                  <a:lnTo>
                    <a:pt x="68" y="30"/>
                  </a:lnTo>
                  <a:lnTo>
                    <a:pt x="107" y="62"/>
                  </a:lnTo>
                  <a:lnTo>
                    <a:pt x="98" y="73"/>
                  </a:lnTo>
                  <a:lnTo>
                    <a:pt x="166" y="73"/>
                  </a:lnTo>
                  <a:lnTo>
                    <a:pt x="166" y="7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Freeform 33"/>
            <p:cNvSpPr>
              <a:spLocks/>
            </p:cNvSpPr>
            <p:nvPr/>
          </p:nvSpPr>
          <p:spPr bwMode="auto">
            <a:xfrm>
              <a:off x="2132" y="1828"/>
              <a:ext cx="66" cy="79"/>
            </a:xfrm>
            <a:custGeom>
              <a:avLst/>
              <a:gdLst>
                <a:gd name="T0" fmla="*/ 59 w 89"/>
                <a:gd name="T1" fmla="*/ 0 h 106"/>
                <a:gd name="T2" fmla="*/ 19 w 89"/>
                <a:gd name="T3" fmla="*/ 32 h 106"/>
                <a:gd name="T4" fmla="*/ 0 w 89"/>
                <a:gd name="T5" fmla="*/ 52 h 106"/>
                <a:gd name="T6" fmla="*/ 0 w 89"/>
                <a:gd name="T7" fmla="*/ 84 h 106"/>
                <a:gd name="T8" fmla="*/ 39 w 89"/>
                <a:gd name="T9" fmla="*/ 84 h 106"/>
                <a:gd name="T10" fmla="*/ 29 w 89"/>
                <a:gd name="T11" fmla="*/ 105 h 106"/>
                <a:gd name="T12" fmla="*/ 49 w 89"/>
                <a:gd name="T13" fmla="*/ 84 h 106"/>
                <a:gd name="T14" fmla="*/ 68 w 89"/>
                <a:gd name="T15" fmla="*/ 105 h 106"/>
                <a:gd name="T16" fmla="*/ 88 w 89"/>
                <a:gd name="T17" fmla="*/ 95 h 106"/>
                <a:gd name="T18" fmla="*/ 78 w 89"/>
                <a:gd name="T19" fmla="*/ 74 h 106"/>
                <a:gd name="T20" fmla="*/ 78 w 89"/>
                <a:gd name="T21" fmla="*/ 52 h 106"/>
                <a:gd name="T22" fmla="*/ 49 w 89"/>
                <a:gd name="T23" fmla="*/ 43 h 106"/>
                <a:gd name="T24" fmla="*/ 59 w 89"/>
                <a:gd name="T25" fmla="*/ 0 h 106"/>
                <a:gd name="T26" fmla="*/ 59 w 89"/>
                <a:gd name="T2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06">
                  <a:moveTo>
                    <a:pt x="59" y="0"/>
                  </a:moveTo>
                  <a:lnTo>
                    <a:pt x="19" y="32"/>
                  </a:lnTo>
                  <a:lnTo>
                    <a:pt x="0" y="52"/>
                  </a:lnTo>
                  <a:lnTo>
                    <a:pt x="0" y="84"/>
                  </a:lnTo>
                  <a:lnTo>
                    <a:pt x="39" y="84"/>
                  </a:lnTo>
                  <a:lnTo>
                    <a:pt x="29" y="105"/>
                  </a:lnTo>
                  <a:lnTo>
                    <a:pt x="49" y="84"/>
                  </a:lnTo>
                  <a:lnTo>
                    <a:pt x="68" y="105"/>
                  </a:lnTo>
                  <a:lnTo>
                    <a:pt x="88" y="95"/>
                  </a:lnTo>
                  <a:lnTo>
                    <a:pt x="78" y="74"/>
                  </a:lnTo>
                  <a:lnTo>
                    <a:pt x="78" y="52"/>
                  </a:lnTo>
                  <a:lnTo>
                    <a:pt x="49" y="43"/>
                  </a:lnTo>
                  <a:lnTo>
                    <a:pt x="59" y="0"/>
                  </a:lnTo>
                  <a:lnTo>
                    <a:pt x="5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Freeform 34"/>
            <p:cNvSpPr>
              <a:spLocks/>
            </p:cNvSpPr>
            <p:nvPr/>
          </p:nvSpPr>
          <p:spPr bwMode="auto">
            <a:xfrm>
              <a:off x="2632" y="1797"/>
              <a:ext cx="37" cy="56"/>
            </a:xfrm>
            <a:custGeom>
              <a:avLst/>
              <a:gdLst>
                <a:gd name="T0" fmla="*/ 29 w 50"/>
                <a:gd name="T1" fmla="*/ 0 h 74"/>
                <a:gd name="T2" fmla="*/ 9 w 50"/>
                <a:gd name="T3" fmla="*/ 20 h 74"/>
                <a:gd name="T4" fmla="*/ 0 w 50"/>
                <a:gd name="T5" fmla="*/ 52 h 74"/>
                <a:gd name="T6" fmla="*/ 19 w 50"/>
                <a:gd name="T7" fmla="*/ 52 h 74"/>
                <a:gd name="T8" fmla="*/ 0 w 50"/>
                <a:gd name="T9" fmla="*/ 73 h 74"/>
                <a:gd name="T10" fmla="*/ 19 w 50"/>
                <a:gd name="T11" fmla="*/ 73 h 74"/>
                <a:gd name="T12" fmla="*/ 49 w 50"/>
                <a:gd name="T13" fmla="*/ 63 h 74"/>
                <a:gd name="T14" fmla="*/ 49 w 50"/>
                <a:gd name="T15" fmla="*/ 11 h 74"/>
                <a:gd name="T16" fmla="*/ 39 w 50"/>
                <a:gd name="T17" fmla="*/ 11 h 74"/>
                <a:gd name="T18" fmla="*/ 29 w 50"/>
                <a:gd name="T19" fmla="*/ 0 h 74"/>
                <a:gd name="T20" fmla="*/ 29 w 50"/>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74">
                  <a:moveTo>
                    <a:pt x="29" y="0"/>
                  </a:moveTo>
                  <a:lnTo>
                    <a:pt x="9" y="20"/>
                  </a:lnTo>
                  <a:lnTo>
                    <a:pt x="0" y="52"/>
                  </a:lnTo>
                  <a:lnTo>
                    <a:pt x="19" y="52"/>
                  </a:lnTo>
                  <a:lnTo>
                    <a:pt x="0" y="73"/>
                  </a:lnTo>
                  <a:lnTo>
                    <a:pt x="19" y="73"/>
                  </a:lnTo>
                  <a:lnTo>
                    <a:pt x="49" y="63"/>
                  </a:lnTo>
                  <a:lnTo>
                    <a:pt x="49" y="11"/>
                  </a:lnTo>
                  <a:lnTo>
                    <a:pt x="39" y="11"/>
                  </a:lnTo>
                  <a:lnTo>
                    <a:pt x="29" y="0"/>
                  </a:lnTo>
                  <a:lnTo>
                    <a:pt x="2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Freeform 35"/>
            <p:cNvSpPr>
              <a:spLocks/>
            </p:cNvSpPr>
            <p:nvPr/>
          </p:nvSpPr>
          <p:spPr bwMode="auto">
            <a:xfrm>
              <a:off x="2829" y="2511"/>
              <a:ext cx="480" cy="755"/>
            </a:xfrm>
            <a:custGeom>
              <a:avLst/>
              <a:gdLst>
                <a:gd name="T0" fmla="*/ 99 w 641"/>
                <a:gd name="T1" fmla="*/ 944 h 1008"/>
                <a:gd name="T2" fmla="*/ 119 w 641"/>
                <a:gd name="T3" fmla="*/ 997 h 1008"/>
                <a:gd name="T4" fmla="*/ 138 w 641"/>
                <a:gd name="T5" fmla="*/ 1007 h 1008"/>
                <a:gd name="T6" fmla="*/ 178 w 641"/>
                <a:gd name="T7" fmla="*/ 986 h 1008"/>
                <a:gd name="T8" fmla="*/ 227 w 641"/>
                <a:gd name="T9" fmla="*/ 997 h 1008"/>
                <a:gd name="T10" fmla="*/ 306 w 641"/>
                <a:gd name="T11" fmla="*/ 913 h 1008"/>
                <a:gd name="T12" fmla="*/ 325 w 641"/>
                <a:gd name="T13" fmla="*/ 860 h 1008"/>
                <a:gd name="T14" fmla="*/ 325 w 641"/>
                <a:gd name="T15" fmla="*/ 829 h 1008"/>
                <a:gd name="T16" fmla="*/ 365 w 641"/>
                <a:gd name="T17" fmla="*/ 798 h 1008"/>
                <a:gd name="T18" fmla="*/ 374 w 641"/>
                <a:gd name="T19" fmla="*/ 766 h 1008"/>
                <a:gd name="T20" fmla="*/ 365 w 641"/>
                <a:gd name="T21" fmla="*/ 703 h 1008"/>
                <a:gd name="T22" fmla="*/ 414 w 641"/>
                <a:gd name="T23" fmla="*/ 640 h 1008"/>
                <a:gd name="T24" fmla="*/ 443 w 641"/>
                <a:gd name="T25" fmla="*/ 630 h 1008"/>
                <a:gd name="T26" fmla="*/ 482 w 641"/>
                <a:gd name="T27" fmla="*/ 577 h 1008"/>
                <a:gd name="T28" fmla="*/ 463 w 641"/>
                <a:gd name="T29" fmla="*/ 504 h 1008"/>
                <a:gd name="T30" fmla="*/ 443 w 641"/>
                <a:gd name="T31" fmla="*/ 378 h 1008"/>
                <a:gd name="T32" fmla="*/ 463 w 641"/>
                <a:gd name="T33" fmla="*/ 304 h 1008"/>
                <a:gd name="T34" fmla="*/ 522 w 641"/>
                <a:gd name="T35" fmla="*/ 242 h 1008"/>
                <a:gd name="T36" fmla="*/ 581 w 641"/>
                <a:gd name="T37" fmla="*/ 168 h 1008"/>
                <a:gd name="T38" fmla="*/ 610 w 641"/>
                <a:gd name="T39" fmla="*/ 115 h 1008"/>
                <a:gd name="T40" fmla="*/ 640 w 641"/>
                <a:gd name="T41" fmla="*/ 31 h 1008"/>
                <a:gd name="T42" fmla="*/ 630 w 641"/>
                <a:gd name="T43" fmla="*/ 0 h 1008"/>
                <a:gd name="T44" fmla="*/ 581 w 641"/>
                <a:gd name="T45" fmla="*/ 21 h 1008"/>
                <a:gd name="T46" fmla="*/ 532 w 641"/>
                <a:gd name="T47" fmla="*/ 31 h 1008"/>
                <a:gd name="T48" fmla="*/ 502 w 641"/>
                <a:gd name="T49" fmla="*/ 0 h 1008"/>
                <a:gd name="T50" fmla="*/ 20 w 641"/>
                <a:gd name="T51" fmla="*/ 388 h 1008"/>
                <a:gd name="T52" fmla="*/ 20 w 641"/>
                <a:gd name="T53" fmla="*/ 420 h 1008"/>
                <a:gd name="T54" fmla="*/ 31 w 641"/>
                <a:gd name="T55" fmla="*/ 441 h 1008"/>
                <a:gd name="T56" fmla="*/ 20 w 641"/>
                <a:gd name="T57" fmla="*/ 462 h 1008"/>
                <a:gd name="T58" fmla="*/ 40 w 641"/>
                <a:gd name="T59" fmla="*/ 504 h 1008"/>
                <a:gd name="T60" fmla="*/ 20 w 641"/>
                <a:gd name="T61" fmla="*/ 567 h 1008"/>
                <a:gd name="T62" fmla="*/ 0 w 641"/>
                <a:gd name="T63" fmla="*/ 640 h 1008"/>
                <a:gd name="T64" fmla="*/ 20 w 641"/>
                <a:gd name="T65" fmla="*/ 693 h 1008"/>
                <a:gd name="T66" fmla="*/ 50 w 641"/>
                <a:gd name="T67" fmla="*/ 734 h 1008"/>
                <a:gd name="T68" fmla="*/ 60 w 641"/>
                <a:gd name="T69" fmla="*/ 787 h 1008"/>
                <a:gd name="T70" fmla="*/ 79 w 641"/>
                <a:gd name="T71" fmla="*/ 850 h 1008"/>
                <a:gd name="T72" fmla="*/ 89 w 641"/>
                <a:gd name="T73" fmla="*/ 892 h 1008"/>
                <a:gd name="T74" fmla="*/ 99 w 641"/>
                <a:gd name="T75" fmla="*/ 934 h 1008"/>
                <a:gd name="T76" fmla="*/ 99 w 641"/>
                <a:gd name="T77" fmla="*/ 976 h 1008"/>
                <a:gd name="T78" fmla="*/ 99 w 641"/>
                <a:gd name="T79" fmla="*/ 944 h 1008"/>
                <a:gd name="T80" fmla="*/ 99 w 641"/>
                <a:gd name="T81" fmla="*/ 94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1008">
                  <a:moveTo>
                    <a:pt x="99" y="944"/>
                  </a:moveTo>
                  <a:lnTo>
                    <a:pt x="119" y="997"/>
                  </a:lnTo>
                  <a:lnTo>
                    <a:pt x="138" y="1007"/>
                  </a:lnTo>
                  <a:lnTo>
                    <a:pt x="178" y="986"/>
                  </a:lnTo>
                  <a:lnTo>
                    <a:pt x="227" y="997"/>
                  </a:lnTo>
                  <a:lnTo>
                    <a:pt x="306" y="913"/>
                  </a:lnTo>
                  <a:lnTo>
                    <a:pt x="325" y="860"/>
                  </a:lnTo>
                  <a:lnTo>
                    <a:pt x="325" y="829"/>
                  </a:lnTo>
                  <a:lnTo>
                    <a:pt x="365" y="798"/>
                  </a:lnTo>
                  <a:lnTo>
                    <a:pt x="374" y="766"/>
                  </a:lnTo>
                  <a:lnTo>
                    <a:pt x="365" y="703"/>
                  </a:lnTo>
                  <a:lnTo>
                    <a:pt x="414" y="640"/>
                  </a:lnTo>
                  <a:lnTo>
                    <a:pt x="443" y="630"/>
                  </a:lnTo>
                  <a:lnTo>
                    <a:pt x="482" y="577"/>
                  </a:lnTo>
                  <a:lnTo>
                    <a:pt x="463" y="504"/>
                  </a:lnTo>
                  <a:lnTo>
                    <a:pt x="443" y="378"/>
                  </a:lnTo>
                  <a:lnTo>
                    <a:pt x="463" y="304"/>
                  </a:lnTo>
                  <a:lnTo>
                    <a:pt x="522" y="242"/>
                  </a:lnTo>
                  <a:lnTo>
                    <a:pt x="581" y="168"/>
                  </a:lnTo>
                  <a:lnTo>
                    <a:pt x="610" y="115"/>
                  </a:lnTo>
                  <a:lnTo>
                    <a:pt x="640" y="31"/>
                  </a:lnTo>
                  <a:lnTo>
                    <a:pt x="630" y="0"/>
                  </a:lnTo>
                  <a:lnTo>
                    <a:pt x="581" y="21"/>
                  </a:lnTo>
                  <a:lnTo>
                    <a:pt x="532" y="31"/>
                  </a:lnTo>
                  <a:lnTo>
                    <a:pt x="502" y="0"/>
                  </a:lnTo>
                  <a:lnTo>
                    <a:pt x="20" y="388"/>
                  </a:lnTo>
                  <a:lnTo>
                    <a:pt x="20" y="420"/>
                  </a:lnTo>
                  <a:lnTo>
                    <a:pt x="31" y="441"/>
                  </a:lnTo>
                  <a:lnTo>
                    <a:pt x="20" y="462"/>
                  </a:lnTo>
                  <a:lnTo>
                    <a:pt x="40" y="504"/>
                  </a:lnTo>
                  <a:lnTo>
                    <a:pt x="20" y="567"/>
                  </a:lnTo>
                  <a:lnTo>
                    <a:pt x="0" y="640"/>
                  </a:lnTo>
                  <a:lnTo>
                    <a:pt x="20" y="693"/>
                  </a:lnTo>
                  <a:lnTo>
                    <a:pt x="50" y="734"/>
                  </a:lnTo>
                  <a:lnTo>
                    <a:pt x="60" y="787"/>
                  </a:lnTo>
                  <a:lnTo>
                    <a:pt x="79" y="850"/>
                  </a:lnTo>
                  <a:lnTo>
                    <a:pt x="89" y="892"/>
                  </a:lnTo>
                  <a:lnTo>
                    <a:pt x="99" y="934"/>
                  </a:lnTo>
                  <a:lnTo>
                    <a:pt x="99" y="976"/>
                  </a:lnTo>
                  <a:lnTo>
                    <a:pt x="99" y="944"/>
                  </a:lnTo>
                  <a:lnTo>
                    <a:pt x="99" y="94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 name="Freeform 36"/>
            <p:cNvSpPr>
              <a:spLocks/>
            </p:cNvSpPr>
            <p:nvPr/>
          </p:nvSpPr>
          <p:spPr bwMode="auto">
            <a:xfrm>
              <a:off x="2493" y="2221"/>
              <a:ext cx="743" cy="614"/>
            </a:xfrm>
            <a:custGeom>
              <a:avLst/>
              <a:gdLst>
                <a:gd name="T0" fmla="*/ 609 w 994"/>
                <a:gd name="T1" fmla="*/ 819 h 820"/>
                <a:gd name="T2" fmla="*/ 482 w 994"/>
                <a:gd name="T3" fmla="*/ 797 h 820"/>
                <a:gd name="T4" fmla="*/ 462 w 994"/>
                <a:gd name="T5" fmla="*/ 776 h 820"/>
                <a:gd name="T6" fmla="*/ 423 w 994"/>
                <a:gd name="T7" fmla="*/ 714 h 820"/>
                <a:gd name="T8" fmla="*/ 402 w 994"/>
                <a:gd name="T9" fmla="*/ 672 h 820"/>
                <a:gd name="T10" fmla="*/ 412 w 994"/>
                <a:gd name="T11" fmla="*/ 650 h 820"/>
                <a:gd name="T12" fmla="*/ 423 w 994"/>
                <a:gd name="T13" fmla="*/ 556 h 820"/>
                <a:gd name="T14" fmla="*/ 412 w 994"/>
                <a:gd name="T15" fmla="*/ 525 h 820"/>
                <a:gd name="T16" fmla="*/ 383 w 994"/>
                <a:gd name="T17" fmla="*/ 535 h 820"/>
                <a:gd name="T18" fmla="*/ 373 w 994"/>
                <a:gd name="T19" fmla="*/ 525 h 820"/>
                <a:gd name="T20" fmla="*/ 354 w 994"/>
                <a:gd name="T21" fmla="*/ 503 h 820"/>
                <a:gd name="T22" fmla="*/ 324 w 994"/>
                <a:gd name="T23" fmla="*/ 493 h 820"/>
                <a:gd name="T24" fmla="*/ 274 w 994"/>
                <a:gd name="T25" fmla="*/ 503 h 820"/>
                <a:gd name="T26" fmla="*/ 226 w 994"/>
                <a:gd name="T27" fmla="*/ 535 h 820"/>
                <a:gd name="T28" fmla="*/ 196 w 994"/>
                <a:gd name="T29" fmla="*/ 525 h 820"/>
                <a:gd name="T30" fmla="*/ 156 w 994"/>
                <a:gd name="T31" fmla="*/ 535 h 820"/>
                <a:gd name="T32" fmla="*/ 117 w 994"/>
                <a:gd name="T33" fmla="*/ 513 h 820"/>
                <a:gd name="T34" fmla="*/ 49 w 994"/>
                <a:gd name="T35" fmla="*/ 462 h 820"/>
                <a:gd name="T36" fmla="*/ 49 w 994"/>
                <a:gd name="T37" fmla="*/ 419 h 820"/>
                <a:gd name="T38" fmla="*/ 19 w 994"/>
                <a:gd name="T39" fmla="*/ 367 h 820"/>
                <a:gd name="T40" fmla="*/ 19 w 994"/>
                <a:gd name="T41" fmla="*/ 346 h 820"/>
                <a:gd name="T42" fmla="*/ 0 w 994"/>
                <a:gd name="T43" fmla="*/ 304 h 820"/>
                <a:gd name="T44" fmla="*/ 19 w 994"/>
                <a:gd name="T45" fmla="*/ 283 h 820"/>
                <a:gd name="T46" fmla="*/ 29 w 994"/>
                <a:gd name="T47" fmla="*/ 209 h 820"/>
                <a:gd name="T48" fmla="*/ 19 w 994"/>
                <a:gd name="T49" fmla="*/ 178 h 820"/>
                <a:gd name="T50" fmla="*/ 49 w 994"/>
                <a:gd name="T51" fmla="*/ 105 h 820"/>
                <a:gd name="T52" fmla="*/ 98 w 994"/>
                <a:gd name="T53" fmla="*/ 31 h 820"/>
                <a:gd name="T54" fmla="*/ 127 w 994"/>
                <a:gd name="T55" fmla="*/ 0 h 820"/>
                <a:gd name="T56" fmla="*/ 865 w 994"/>
                <a:gd name="T57" fmla="*/ 189 h 820"/>
                <a:gd name="T58" fmla="*/ 865 w 994"/>
                <a:gd name="T59" fmla="*/ 220 h 820"/>
                <a:gd name="T60" fmla="*/ 874 w 994"/>
                <a:gd name="T61" fmla="*/ 252 h 820"/>
                <a:gd name="T62" fmla="*/ 894 w 994"/>
                <a:gd name="T63" fmla="*/ 304 h 820"/>
                <a:gd name="T64" fmla="*/ 903 w 994"/>
                <a:gd name="T65" fmla="*/ 325 h 820"/>
                <a:gd name="T66" fmla="*/ 933 w 994"/>
                <a:gd name="T67" fmla="*/ 346 h 820"/>
                <a:gd name="T68" fmla="*/ 953 w 994"/>
                <a:gd name="T69" fmla="*/ 367 h 820"/>
                <a:gd name="T70" fmla="*/ 953 w 994"/>
                <a:gd name="T71" fmla="*/ 388 h 820"/>
                <a:gd name="T72" fmla="*/ 993 w 994"/>
                <a:gd name="T73" fmla="*/ 419 h 820"/>
                <a:gd name="T74" fmla="*/ 983 w 994"/>
                <a:gd name="T75" fmla="*/ 556 h 820"/>
                <a:gd name="T76" fmla="*/ 609 w 994"/>
                <a:gd name="T77" fmla="*/ 819 h 820"/>
                <a:gd name="T78" fmla="*/ 609 w 994"/>
                <a:gd name="T79" fmla="*/ 81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4" h="820">
                  <a:moveTo>
                    <a:pt x="609" y="819"/>
                  </a:moveTo>
                  <a:lnTo>
                    <a:pt x="482" y="797"/>
                  </a:lnTo>
                  <a:lnTo>
                    <a:pt x="462" y="776"/>
                  </a:lnTo>
                  <a:lnTo>
                    <a:pt x="423" y="714"/>
                  </a:lnTo>
                  <a:lnTo>
                    <a:pt x="402" y="672"/>
                  </a:lnTo>
                  <a:lnTo>
                    <a:pt x="412" y="650"/>
                  </a:lnTo>
                  <a:lnTo>
                    <a:pt x="423" y="556"/>
                  </a:lnTo>
                  <a:lnTo>
                    <a:pt x="412" y="525"/>
                  </a:lnTo>
                  <a:lnTo>
                    <a:pt x="383" y="535"/>
                  </a:lnTo>
                  <a:lnTo>
                    <a:pt x="373" y="525"/>
                  </a:lnTo>
                  <a:lnTo>
                    <a:pt x="354" y="503"/>
                  </a:lnTo>
                  <a:lnTo>
                    <a:pt x="324" y="493"/>
                  </a:lnTo>
                  <a:lnTo>
                    <a:pt x="274" y="503"/>
                  </a:lnTo>
                  <a:lnTo>
                    <a:pt x="226" y="535"/>
                  </a:lnTo>
                  <a:lnTo>
                    <a:pt x="196" y="525"/>
                  </a:lnTo>
                  <a:lnTo>
                    <a:pt x="156" y="535"/>
                  </a:lnTo>
                  <a:lnTo>
                    <a:pt x="117" y="513"/>
                  </a:lnTo>
                  <a:lnTo>
                    <a:pt x="49" y="462"/>
                  </a:lnTo>
                  <a:lnTo>
                    <a:pt x="49" y="419"/>
                  </a:lnTo>
                  <a:lnTo>
                    <a:pt x="19" y="367"/>
                  </a:lnTo>
                  <a:lnTo>
                    <a:pt x="19" y="346"/>
                  </a:lnTo>
                  <a:lnTo>
                    <a:pt x="0" y="304"/>
                  </a:lnTo>
                  <a:lnTo>
                    <a:pt x="19" y="283"/>
                  </a:lnTo>
                  <a:lnTo>
                    <a:pt x="29" y="209"/>
                  </a:lnTo>
                  <a:lnTo>
                    <a:pt x="19" y="178"/>
                  </a:lnTo>
                  <a:lnTo>
                    <a:pt x="49" y="105"/>
                  </a:lnTo>
                  <a:lnTo>
                    <a:pt x="98" y="31"/>
                  </a:lnTo>
                  <a:lnTo>
                    <a:pt x="127" y="0"/>
                  </a:lnTo>
                  <a:lnTo>
                    <a:pt x="865" y="189"/>
                  </a:lnTo>
                  <a:lnTo>
                    <a:pt x="865" y="220"/>
                  </a:lnTo>
                  <a:lnTo>
                    <a:pt x="874" y="252"/>
                  </a:lnTo>
                  <a:lnTo>
                    <a:pt x="894" y="304"/>
                  </a:lnTo>
                  <a:lnTo>
                    <a:pt x="903" y="325"/>
                  </a:lnTo>
                  <a:lnTo>
                    <a:pt x="933" y="346"/>
                  </a:lnTo>
                  <a:lnTo>
                    <a:pt x="953" y="367"/>
                  </a:lnTo>
                  <a:lnTo>
                    <a:pt x="953" y="388"/>
                  </a:lnTo>
                  <a:lnTo>
                    <a:pt x="993" y="419"/>
                  </a:lnTo>
                  <a:lnTo>
                    <a:pt x="983" y="556"/>
                  </a:lnTo>
                  <a:lnTo>
                    <a:pt x="609" y="819"/>
                  </a:lnTo>
                  <a:lnTo>
                    <a:pt x="609" y="81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 name="Freeform 37"/>
            <p:cNvSpPr>
              <a:spLocks/>
            </p:cNvSpPr>
            <p:nvPr/>
          </p:nvSpPr>
          <p:spPr bwMode="auto">
            <a:xfrm>
              <a:off x="2558" y="2103"/>
              <a:ext cx="583" cy="362"/>
            </a:xfrm>
            <a:custGeom>
              <a:avLst/>
              <a:gdLst>
                <a:gd name="T0" fmla="*/ 717 w 778"/>
                <a:gd name="T1" fmla="*/ 483 h 484"/>
                <a:gd name="T2" fmla="*/ 777 w 778"/>
                <a:gd name="T3" fmla="*/ 388 h 484"/>
                <a:gd name="T4" fmla="*/ 777 w 778"/>
                <a:gd name="T5" fmla="*/ 347 h 484"/>
                <a:gd name="T6" fmla="*/ 747 w 778"/>
                <a:gd name="T7" fmla="*/ 283 h 484"/>
                <a:gd name="T8" fmla="*/ 698 w 778"/>
                <a:gd name="T9" fmla="*/ 210 h 484"/>
                <a:gd name="T10" fmla="*/ 688 w 778"/>
                <a:gd name="T11" fmla="*/ 126 h 484"/>
                <a:gd name="T12" fmla="*/ 678 w 778"/>
                <a:gd name="T13" fmla="*/ 117 h 484"/>
                <a:gd name="T14" fmla="*/ 649 w 778"/>
                <a:gd name="T15" fmla="*/ 126 h 484"/>
                <a:gd name="T16" fmla="*/ 610 w 778"/>
                <a:gd name="T17" fmla="*/ 117 h 484"/>
                <a:gd name="T18" fmla="*/ 551 w 778"/>
                <a:gd name="T19" fmla="*/ 105 h 484"/>
                <a:gd name="T20" fmla="*/ 541 w 778"/>
                <a:gd name="T21" fmla="*/ 95 h 484"/>
                <a:gd name="T22" fmla="*/ 521 w 778"/>
                <a:gd name="T23" fmla="*/ 75 h 484"/>
                <a:gd name="T24" fmla="*/ 501 w 778"/>
                <a:gd name="T25" fmla="*/ 105 h 484"/>
                <a:gd name="T26" fmla="*/ 501 w 778"/>
                <a:gd name="T27" fmla="*/ 126 h 484"/>
                <a:gd name="T28" fmla="*/ 501 w 778"/>
                <a:gd name="T29" fmla="*/ 137 h 484"/>
                <a:gd name="T30" fmla="*/ 501 w 778"/>
                <a:gd name="T31" fmla="*/ 105 h 484"/>
                <a:gd name="T32" fmla="*/ 511 w 778"/>
                <a:gd name="T33" fmla="*/ 137 h 484"/>
                <a:gd name="T34" fmla="*/ 482 w 778"/>
                <a:gd name="T35" fmla="*/ 147 h 484"/>
                <a:gd name="T36" fmla="*/ 442 w 778"/>
                <a:gd name="T37" fmla="*/ 117 h 484"/>
                <a:gd name="T38" fmla="*/ 423 w 778"/>
                <a:gd name="T39" fmla="*/ 95 h 484"/>
                <a:gd name="T40" fmla="*/ 363 w 778"/>
                <a:gd name="T41" fmla="*/ 95 h 484"/>
                <a:gd name="T42" fmla="*/ 354 w 778"/>
                <a:gd name="T43" fmla="*/ 64 h 484"/>
                <a:gd name="T44" fmla="*/ 363 w 778"/>
                <a:gd name="T45" fmla="*/ 53 h 484"/>
                <a:gd name="T46" fmla="*/ 363 w 778"/>
                <a:gd name="T47" fmla="*/ 21 h 484"/>
                <a:gd name="T48" fmla="*/ 343 w 778"/>
                <a:gd name="T49" fmla="*/ 0 h 484"/>
                <a:gd name="T50" fmla="*/ 295 w 778"/>
                <a:gd name="T51" fmla="*/ 0 h 484"/>
                <a:gd name="T52" fmla="*/ 226 w 778"/>
                <a:gd name="T53" fmla="*/ 11 h 484"/>
                <a:gd name="T54" fmla="*/ 186 w 778"/>
                <a:gd name="T55" fmla="*/ 33 h 484"/>
                <a:gd name="T56" fmla="*/ 148 w 778"/>
                <a:gd name="T57" fmla="*/ 43 h 484"/>
                <a:gd name="T58" fmla="*/ 148 w 778"/>
                <a:gd name="T59" fmla="*/ 33 h 484"/>
                <a:gd name="T60" fmla="*/ 128 w 778"/>
                <a:gd name="T61" fmla="*/ 33 h 484"/>
                <a:gd name="T62" fmla="*/ 118 w 778"/>
                <a:gd name="T63" fmla="*/ 21 h 484"/>
                <a:gd name="T64" fmla="*/ 99 w 778"/>
                <a:gd name="T65" fmla="*/ 53 h 484"/>
                <a:gd name="T66" fmla="*/ 68 w 778"/>
                <a:gd name="T67" fmla="*/ 75 h 484"/>
                <a:gd name="T68" fmla="*/ 49 w 778"/>
                <a:gd name="T69" fmla="*/ 117 h 484"/>
                <a:gd name="T70" fmla="*/ 39 w 778"/>
                <a:gd name="T71" fmla="*/ 158 h 484"/>
                <a:gd name="T72" fmla="*/ 0 w 778"/>
                <a:gd name="T73" fmla="*/ 189 h 484"/>
                <a:gd name="T74" fmla="*/ 39 w 778"/>
                <a:gd name="T75" fmla="*/ 420 h 484"/>
                <a:gd name="T76" fmla="*/ 717 w 778"/>
                <a:gd name="T77" fmla="*/ 483 h 484"/>
                <a:gd name="T78" fmla="*/ 717 w 778"/>
                <a:gd name="T79" fmla="*/ 48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8" h="484">
                  <a:moveTo>
                    <a:pt x="717" y="483"/>
                  </a:moveTo>
                  <a:lnTo>
                    <a:pt x="777" y="388"/>
                  </a:lnTo>
                  <a:lnTo>
                    <a:pt x="777" y="347"/>
                  </a:lnTo>
                  <a:lnTo>
                    <a:pt x="747" y="283"/>
                  </a:lnTo>
                  <a:lnTo>
                    <a:pt x="698" y="210"/>
                  </a:lnTo>
                  <a:lnTo>
                    <a:pt x="688" y="126"/>
                  </a:lnTo>
                  <a:lnTo>
                    <a:pt x="678" y="117"/>
                  </a:lnTo>
                  <a:lnTo>
                    <a:pt x="649" y="126"/>
                  </a:lnTo>
                  <a:lnTo>
                    <a:pt x="610" y="117"/>
                  </a:lnTo>
                  <a:lnTo>
                    <a:pt x="551" y="105"/>
                  </a:lnTo>
                  <a:lnTo>
                    <a:pt x="541" y="95"/>
                  </a:lnTo>
                  <a:lnTo>
                    <a:pt x="521" y="75"/>
                  </a:lnTo>
                  <a:lnTo>
                    <a:pt x="501" y="105"/>
                  </a:lnTo>
                  <a:lnTo>
                    <a:pt x="501" y="126"/>
                  </a:lnTo>
                  <a:lnTo>
                    <a:pt x="501" y="137"/>
                  </a:lnTo>
                  <a:lnTo>
                    <a:pt x="501" y="105"/>
                  </a:lnTo>
                  <a:lnTo>
                    <a:pt x="511" y="137"/>
                  </a:lnTo>
                  <a:lnTo>
                    <a:pt x="482" y="147"/>
                  </a:lnTo>
                  <a:lnTo>
                    <a:pt x="442" y="117"/>
                  </a:lnTo>
                  <a:lnTo>
                    <a:pt x="423" y="95"/>
                  </a:lnTo>
                  <a:lnTo>
                    <a:pt x="363" y="95"/>
                  </a:lnTo>
                  <a:lnTo>
                    <a:pt x="354" y="64"/>
                  </a:lnTo>
                  <a:lnTo>
                    <a:pt x="363" y="53"/>
                  </a:lnTo>
                  <a:lnTo>
                    <a:pt x="363" y="21"/>
                  </a:lnTo>
                  <a:lnTo>
                    <a:pt x="343" y="0"/>
                  </a:lnTo>
                  <a:lnTo>
                    <a:pt x="295" y="0"/>
                  </a:lnTo>
                  <a:lnTo>
                    <a:pt x="226" y="11"/>
                  </a:lnTo>
                  <a:lnTo>
                    <a:pt x="186" y="33"/>
                  </a:lnTo>
                  <a:lnTo>
                    <a:pt x="148" y="43"/>
                  </a:lnTo>
                  <a:lnTo>
                    <a:pt x="148" y="33"/>
                  </a:lnTo>
                  <a:lnTo>
                    <a:pt x="128" y="33"/>
                  </a:lnTo>
                  <a:lnTo>
                    <a:pt x="118" y="21"/>
                  </a:lnTo>
                  <a:lnTo>
                    <a:pt x="99" y="53"/>
                  </a:lnTo>
                  <a:lnTo>
                    <a:pt x="68" y="75"/>
                  </a:lnTo>
                  <a:lnTo>
                    <a:pt x="49" y="117"/>
                  </a:lnTo>
                  <a:lnTo>
                    <a:pt x="39" y="158"/>
                  </a:lnTo>
                  <a:lnTo>
                    <a:pt x="0" y="189"/>
                  </a:lnTo>
                  <a:lnTo>
                    <a:pt x="39" y="420"/>
                  </a:lnTo>
                  <a:lnTo>
                    <a:pt x="717" y="483"/>
                  </a:lnTo>
                  <a:lnTo>
                    <a:pt x="717" y="48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 name="Freeform 38"/>
            <p:cNvSpPr>
              <a:spLocks/>
            </p:cNvSpPr>
            <p:nvPr/>
          </p:nvSpPr>
          <p:spPr bwMode="auto">
            <a:xfrm>
              <a:off x="2999" y="1953"/>
              <a:ext cx="620" cy="552"/>
            </a:xfrm>
            <a:custGeom>
              <a:avLst/>
              <a:gdLst>
                <a:gd name="T0" fmla="*/ 98 w 828"/>
                <a:gd name="T1" fmla="*/ 325 h 736"/>
                <a:gd name="T2" fmla="*/ 118 w 828"/>
                <a:gd name="T3" fmla="*/ 388 h 736"/>
                <a:gd name="T4" fmla="*/ 127 w 828"/>
                <a:gd name="T5" fmla="*/ 388 h 736"/>
                <a:gd name="T6" fmla="*/ 138 w 828"/>
                <a:gd name="T7" fmla="*/ 368 h 736"/>
                <a:gd name="T8" fmla="*/ 138 w 828"/>
                <a:gd name="T9" fmla="*/ 388 h 736"/>
                <a:gd name="T10" fmla="*/ 177 w 828"/>
                <a:gd name="T11" fmla="*/ 452 h 736"/>
                <a:gd name="T12" fmla="*/ 177 w 828"/>
                <a:gd name="T13" fmla="*/ 482 h 736"/>
                <a:gd name="T14" fmla="*/ 196 w 828"/>
                <a:gd name="T15" fmla="*/ 514 h 736"/>
                <a:gd name="T16" fmla="*/ 216 w 828"/>
                <a:gd name="T17" fmla="*/ 557 h 736"/>
                <a:gd name="T18" fmla="*/ 255 w 828"/>
                <a:gd name="T19" fmla="*/ 587 h 736"/>
                <a:gd name="T20" fmla="*/ 266 w 828"/>
                <a:gd name="T21" fmla="*/ 630 h 736"/>
                <a:gd name="T22" fmla="*/ 295 w 828"/>
                <a:gd name="T23" fmla="*/ 682 h 736"/>
                <a:gd name="T24" fmla="*/ 295 w 828"/>
                <a:gd name="T25" fmla="*/ 735 h 736"/>
                <a:gd name="T26" fmla="*/ 344 w 828"/>
                <a:gd name="T27" fmla="*/ 714 h 736"/>
                <a:gd name="T28" fmla="*/ 403 w 828"/>
                <a:gd name="T29" fmla="*/ 682 h 736"/>
                <a:gd name="T30" fmla="*/ 433 w 828"/>
                <a:gd name="T31" fmla="*/ 661 h 736"/>
                <a:gd name="T32" fmla="*/ 472 w 828"/>
                <a:gd name="T33" fmla="*/ 651 h 736"/>
                <a:gd name="T34" fmla="*/ 472 w 828"/>
                <a:gd name="T35" fmla="*/ 619 h 736"/>
                <a:gd name="T36" fmla="*/ 511 w 828"/>
                <a:gd name="T37" fmla="*/ 587 h 736"/>
                <a:gd name="T38" fmla="*/ 501 w 828"/>
                <a:gd name="T39" fmla="*/ 566 h 736"/>
                <a:gd name="T40" fmla="*/ 531 w 828"/>
                <a:gd name="T41" fmla="*/ 525 h 736"/>
                <a:gd name="T42" fmla="*/ 492 w 828"/>
                <a:gd name="T43" fmla="*/ 493 h 736"/>
                <a:gd name="T44" fmla="*/ 472 w 828"/>
                <a:gd name="T45" fmla="*/ 441 h 736"/>
                <a:gd name="T46" fmla="*/ 453 w 828"/>
                <a:gd name="T47" fmla="*/ 462 h 736"/>
                <a:gd name="T48" fmla="*/ 413 w 828"/>
                <a:gd name="T49" fmla="*/ 482 h 736"/>
                <a:gd name="T50" fmla="*/ 403 w 828"/>
                <a:gd name="T51" fmla="*/ 493 h 736"/>
                <a:gd name="T52" fmla="*/ 373 w 828"/>
                <a:gd name="T53" fmla="*/ 462 h 736"/>
                <a:gd name="T54" fmla="*/ 364 w 828"/>
                <a:gd name="T55" fmla="*/ 409 h 736"/>
                <a:gd name="T56" fmla="*/ 344 w 828"/>
                <a:gd name="T57" fmla="*/ 388 h 736"/>
                <a:gd name="T58" fmla="*/ 324 w 828"/>
                <a:gd name="T59" fmla="*/ 357 h 736"/>
                <a:gd name="T60" fmla="*/ 364 w 828"/>
                <a:gd name="T61" fmla="*/ 357 h 736"/>
                <a:gd name="T62" fmla="*/ 373 w 828"/>
                <a:gd name="T63" fmla="*/ 346 h 736"/>
                <a:gd name="T64" fmla="*/ 394 w 828"/>
                <a:gd name="T65" fmla="*/ 388 h 736"/>
                <a:gd name="T66" fmla="*/ 433 w 828"/>
                <a:gd name="T67" fmla="*/ 421 h 736"/>
                <a:gd name="T68" fmla="*/ 472 w 828"/>
                <a:gd name="T69" fmla="*/ 409 h 736"/>
                <a:gd name="T70" fmla="*/ 492 w 828"/>
                <a:gd name="T71" fmla="*/ 452 h 736"/>
                <a:gd name="T72" fmla="*/ 560 w 828"/>
                <a:gd name="T73" fmla="*/ 462 h 736"/>
                <a:gd name="T74" fmla="*/ 619 w 828"/>
                <a:gd name="T75" fmla="*/ 452 h 736"/>
                <a:gd name="T76" fmla="*/ 827 w 828"/>
                <a:gd name="T77" fmla="*/ 0 h 736"/>
                <a:gd name="T78" fmla="*/ 0 w 828"/>
                <a:gd name="T79" fmla="*/ 127 h 736"/>
                <a:gd name="T80" fmla="*/ 10 w 828"/>
                <a:gd name="T81" fmla="*/ 168 h 736"/>
                <a:gd name="T82" fmla="*/ 20 w 828"/>
                <a:gd name="T83" fmla="*/ 199 h 736"/>
                <a:gd name="T84" fmla="*/ 69 w 828"/>
                <a:gd name="T85" fmla="*/ 220 h 736"/>
                <a:gd name="T86" fmla="*/ 79 w 828"/>
                <a:gd name="T87" fmla="*/ 189 h 736"/>
                <a:gd name="T88" fmla="*/ 98 w 828"/>
                <a:gd name="T89" fmla="*/ 199 h 736"/>
                <a:gd name="T90" fmla="*/ 157 w 828"/>
                <a:gd name="T91" fmla="*/ 199 h 736"/>
                <a:gd name="T92" fmla="*/ 147 w 828"/>
                <a:gd name="T93" fmla="*/ 242 h 736"/>
                <a:gd name="T94" fmla="*/ 147 w 828"/>
                <a:gd name="T95" fmla="*/ 263 h 736"/>
                <a:gd name="T96" fmla="*/ 127 w 828"/>
                <a:gd name="T97" fmla="*/ 304 h 736"/>
                <a:gd name="T98" fmla="*/ 118 w 828"/>
                <a:gd name="T99" fmla="*/ 325 h 736"/>
                <a:gd name="T100" fmla="*/ 98 w 828"/>
                <a:gd name="T101" fmla="*/ 325 h 736"/>
                <a:gd name="T102" fmla="*/ 98 w 828"/>
                <a:gd name="T103" fmla="*/ 32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8" h="736">
                  <a:moveTo>
                    <a:pt x="98" y="325"/>
                  </a:moveTo>
                  <a:lnTo>
                    <a:pt x="118" y="388"/>
                  </a:lnTo>
                  <a:lnTo>
                    <a:pt x="127" y="388"/>
                  </a:lnTo>
                  <a:lnTo>
                    <a:pt x="138" y="368"/>
                  </a:lnTo>
                  <a:lnTo>
                    <a:pt x="138" y="388"/>
                  </a:lnTo>
                  <a:lnTo>
                    <a:pt x="177" y="452"/>
                  </a:lnTo>
                  <a:lnTo>
                    <a:pt x="177" y="482"/>
                  </a:lnTo>
                  <a:lnTo>
                    <a:pt x="196" y="514"/>
                  </a:lnTo>
                  <a:lnTo>
                    <a:pt x="216" y="557"/>
                  </a:lnTo>
                  <a:lnTo>
                    <a:pt x="255" y="587"/>
                  </a:lnTo>
                  <a:lnTo>
                    <a:pt x="266" y="630"/>
                  </a:lnTo>
                  <a:lnTo>
                    <a:pt x="295" y="682"/>
                  </a:lnTo>
                  <a:lnTo>
                    <a:pt x="295" y="735"/>
                  </a:lnTo>
                  <a:lnTo>
                    <a:pt x="344" y="714"/>
                  </a:lnTo>
                  <a:lnTo>
                    <a:pt x="403" y="682"/>
                  </a:lnTo>
                  <a:lnTo>
                    <a:pt x="433" y="661"/>
                  </a:lnTo>
                  <a:lnTo>
                    <a:pt x="472" y="651"/>
                  </a:lnTo>
                  <a:lnTo>
                    <a:pt x="472" y="619"/>
                  </a:lnTo>
                  <a:lnTo>
                    <a:pt x="511" y="587"/>
                  </a:lnTo>
                  <a:lnTo>
                    <a:pt x="501" y="566"/>
                  </a:lnTo>
                  <a:lnTo>
                    <a:pt x="531" y="525"/>
                  </a:lnTo>
                  <a:lnTo>
                    <a:pt x="492" y="493"/>
                  </a:lnTo>
                  <a:lnTo>
                    <a:pt x="472" y="441"/>
                  </a:lnTo>
                  <a:lnTo>
                    <a:pt x="453" y="462"/>
                  </a:lnTo>
                  <a:lnTo>
                    <a:pt x="413" y="482"/>
                  </a:lnTo>
                  <a:lnTo>
                    <a:pt x="403" y="493"/>
                  </a:lnTo>
                  <a:lnTo>
                    <a:pt x="373" y="462"/>
                  </a:lnTo>
                  <a:lnTo>
                    <a:pt x="364" y="409"/>
                  </a:lnTo>
                  <a:lnTo>
                    <a:pt x="344" y="388"/>
                  </a:lnTo>
                  <a:lnTo>
                    <a:pt x="324" y="357"/>
                  </a:lnTo>
                  <a:lnTo>
                    <a:pt x="364" y="357"/>
                  </a:lnTo>
                  <a:lnTo>
                    <a:pt x="373" y="346"/>
                  </a:lnTo>
                  <a:lnTo>
                    <a:pt x="394" y="388"/>
                  </a:lnTo>
                  <a:lnTo>
                    <a:pt x="433" y="421"/>
                  </a:lnTo>
                  <a:lnTo>
                    <a:pt x="472" y="409"/>
                  </a:lnTo>
                  <a:lnTo>
                    <a:pt x="492" y="452"/>
                  </a:lnTo>
                  <a:lnTo>
                    <a:pt x="560" y="462"/>
                  </a:lnTo>
                  <a:lnTo>
                    <a:pt x="619" y="452"/>
                  </a:lnTo>
                  <a:lnTo>
                    <a:pt x="827" y="0"/>
                  </a:lnTo>
                  <a:lnTo>
                    <a:pt x="0" y="127"/>
                  </a:lnTo>
                  <a:lnTo>
                    <a:pt x="10" y="168"/>
                  </a:lnTo>
                  <a:lnTo>
                    <a:pt x="20" y="199"/>
                  </a:lnTo>
                  <a:lnTo>
                    <a:pt x="69" y="220"/>
                  </a:lnTo>
                  <a:lnTo>
                    <a:pt x="79" y="189"/>
                  </a:lnTo>
                  <a:lnTo>
                    <a:pt x="98" y="199"/>
                  </a:lnTo>
                  <a:lnTo>
                    <a:pt x="157" y="199"/>
                  </a:lnTo>
                  <a:lnTo>
                    <a:pt x="147" y="242"/>
                  </a:lnTo>
                  <a:lnTo>
                    <a:pt x="147" y="263"/>
                  </a:lnTo>
                  <a:lnTo>
                    <a:pt x="127" y="304"/>
                  </a:lnTo>
                  <a:lnTo>
                    <a:pt x="118" y="325"/>
                  </a:lnTo>
                  <a:lnTo>
                    <a:pt x="98" y="325"/>
                  </a:lnTo>
                  <a:lnTo>
                    <a:pt x="98" y="32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 name="Freeform 39"/>
            <p:cNvSpPr>
              <a:spLocks/>
            </p:cNvSpPr>
            <p:nvPr/>
          </p:nvSpPr>
          <p:spPr bwMode="auto">
            <a:xfrm>
              <a:off x="3339" y="1994"/>
              <a:ext cx="603" cy="699"/>
            </a:xfrm>
            <a:custGeom>
              <a:avLst/>
              <a:gdLst>
                <a:gd name="T0" fmla="*/ 0 w 807"/>
                <a:gd name="T1" fmla="*/ 304 h 935"/>
                <a:gd name="T2" fmla="*/ 39 w 807"/>
                <a:gd name="T3" fmla="*/ 399 h 935"/>
                <a:gd name="T4" fmla="*/ 107 w 807"/>
                <a:gd name="T5" fmla="*/ 409 h 935"/>
                <a:gd name="T6" fmla="*/ 166 w 807"/>
                <a:gd name="T7" fmla="*/ 399 h 935"/>
                <a:gd name="T8" fmla="*/ 196 w 807"/>
                <a:gd name="T9" fmla="*/ 429 h 935"/>
                <a:gd name="T10" fmla="*/ 216 w 807"/>
                <a:gd name="T11" fmla="*/ 461 h 935"/>
                <a:gd name="T12" fmla="*/ 216 w 807"/>
                <a:gd name="T13" fmla="*/ 482 h 935"/>
                <a:gd name="T14" fmla="*/ 236 w 807"/>
                <a:gd name="T15" fmla="*/ 504 h 935"/>
                <a:gd name="T16" fmla="*/ 275 w 807"/>
                <a:gd name="T17" fmla="*/ 472 h 935"/>
                <a:gd name="T18" fmla="*/ 275 w 807"/>
                <a:gd name="T19" fmla="*/ 504 h 935"/>
                <a:gd name="T20" fmla="*/ 285 w 807"/>
                <a:gd name="T21" fmla="*/ 545 h 935"/>
                <a:gd name="T22" fmla="*/ 304 w 807"/>
                <a:gd name="T23" fmla="*/ 598 h 935"/>
                <a:gd name="T24" fmla="*/ 323 w 807"/>
                <a:gd name="T25" fmla="*/ 682 h 935"/>
                <a:gd name="T26" fmla="*/ 334 w 807"/>
                <a:gd name="T27" fmla="*/ 723 h 935"/>
                <a:gd name="T28" fmla="*/ 354 w 807"/>
                <a:gd name="T29" fmla="*/ 766 h 935"/>
                <a:gd name="T30" fmla="*/ 374 w 807"/>
                <a:gd name="T31" fmla="*/ 787 h 935"/>
                <a:gd name="T32" fmla="*/ 392 w 807"/>
                <a:gd name="T33" fmla="*/ 745 h 935"/>
                <a:gd name="T34" fmla="*/ 403 w 807"/>
                <a:gd name="T35" fmla="*/ 713 h 935"/>
                <a:gd name="T36" fmla="*/ 403 w 807"/>
                <a:gd name="T37" fmla="*/ 671 h 935"/>
                <a:gd name="T38" fmla="*/ 403 w 807"/>
                <a:gd name="T39" fmla="*/ 608 h 935"/>
                <a:gd name="T40" fmla="*/ 432 w 807"/>
                <a:gd name="T41" fmla="*/ 587 h 935"/>
                <a:gd name="T42" fmla="*/ 462 w 807"/>
                <a:gd name="T43" fmla="*/ 545 h 935"/>
                <a:gd name="T44" fmla="*/ 482 w 807"/>
                <a:gd name="T45" fmla="*/ 524 h 935"/>
                <a:gd name="T46" fmla="*/ 491 w 807"/>
                <a:gd name="T47" fmla="*/ 482 h 935"/>
                <a:gd name="T48" fmla="*/ 531 w 807"/>
                <a:gd name="T49" fmla="*/ 493 h 935"/>
                <a:gd name="T50" fmla="*/ 550 w 807"/>
                <a:gd name="T51" fmla="*/ 472 h 935"/>
                <a:gd name="T52" fmla="*/ 561 w 807"/>
                <a:gd name="T53" fmla="*/ 461 h 935"/>
                <a:gd name="T54" fmla="*/ 561 w 807"/>
                <a:gd name="T55" fmla="*/ 482 h 935"/>
                <a:gd name="T56" fmla="*/ 599 w 807"/>
                <a:gd name="T57" fmla="*/ 524 h 935"/>
                <a:gd name="T58" fmla="*/ 629 w 807"/>
                <a:gd name="T59" fmla="*/ 545 h 935"/>
                <a:gd name="T60" fmla="*/ 639 w 807"/>
                <a:gd name="T61" fmla="*/ 587 h 935"/>
                <a:gd name="T62" fmla="*/ 668 w 807"/>
                <a:gd name="T63" fmla="*/ 577 h 935"/>
                <a:gd name="T64" fmla="*/ 668 w 807"/>
                <a:gd name="T65" fmla="*/ 608 h 935"/>
                <a:gd name="T66" fmla="*/ 678 w 807"/>
                <a:gd name="T67" fmla="*/ 629 h 935"/>
                <a:gd name="T68" fmla="*/ 698 w 807"/>
                <a:gd name="T69" fmla="*/ 671 h 935"/>
                <a:gd name="T70" fmla="*/ 698 w 807"/>
                <a:gd name="T71" fmla="*/ 755 h 935"/>
                <a:gd name="T72" fmla="*/ 727 w 807"/>
                <a:gd name="T73" fmla="*/ 797 h 935"/>
                <a:gd name="T74" fmla="*/ 737 w 807"/>
                <a:gd name="T75" fmla="*/ 850 h 935"/>
                <a:gd name="T76" fmla="*/ 766 w 807"/>
                <a:gd name="T77" fmla="*/ 913 h 935"/>
                <a:gd name="T78" fmla="*/ 806 w 807"/>
                <a:gd name="T79" fmla="*/ 934 h 935"/>
                <a:gd name="T80" fmla="*/ 786 w 807"/>
                <a:gd name="T81" fmla="*/ 892 h 935"/>
                <a:gd name="T82" fmla="*/ 786 w 807"/>
                <a:gd name="T83" fmla="*/ 839 h 935"/>
                <a:gd name="T84" fmla="*/ 747 w 807"/>
                <a:gd name="T85" fmla="*/ 797 h 935"/>
                <a:gd name="T86" fmla="*/ 727 w 807"/>
                <a:gd name="T87" fmla="*/ 755 h 935"/>
                <a:gd name="T88" fmla="*/ 717 w 807"/>
                <a:gd name="T89" fmla="*/ 723 h 935"/>
                <a:gd name="T90" fmla="*/ 727 w 807"/>
                <a:gd name="T91" fmla="*/ 682 h 935"/>
                <a:gd name="T92" fmla="*/ 727 w 807"/>
                <a:gd name="T93" fmla="*/ 650 h 935"/>
                <a:gd name="T94" fmla="*/ 707 w 807"/>
                <a:gd name="T95" fmla="*/ 41 h 935"/>
                <a:gd name="T96" fmla="*/ 196 w 807"/>
                <a:gd name="T97" fmla="*/ 0 h 935"/>
                <a:gd name="T98" fmla="*/ 0 w 807"/>
                <a:gd name="T99" fmla="*/ 304 h 935"/>
                <a:gd name="T100" fmla="*/ 0 w 807"/>
                <a:gd name="T101" fmla="*/ 30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7" h="935">
                  <a:moveTo>
                    <a:pt x="0" y="304"/>
                  </a:moveTo>
                  <a:lnTo>
                    <a:pt x="39" y="399"/>
                  </a:lnTo>
                  <a:lnTo>
                    <a:pt x="107" y="409"/>
                  </a:lnTo>
                  <a:lnTo>
                    <a:pt x="166" y="399"/>
                  </a:lnTo>
                  <a:lnTo>
                    <a:pt x="196" y="429"/>
                  </a:lnTo>
                  <a:lnTo>
                    <a:pt x="216" y="461"/>
                  </a:lnTo>
                  <a:lnTo>
                    <a:pt x="216" y="482"/>
                  </a:lnTo>
                  <a:lnTo>
                    <a:pt x="236" y="504"/>
                  </a:lnTo>
                  <a:lnTo>
                    <a:pt x="275" y="472"/>
                  </a:lnTo>
                  <a:lnTo>
                    <a:pt x="275" y="504"/>
                  </a:lnTo>
                  <a:lnTo>
                    <a:pt x="285" y="545"/>
                  </a:lnTo>
                  <a:lnTo>
                    <a:pt x="304" y="598"/>
                  </a:lnTo>
                  <a:lnTo>
                    <a:pt x="323" y="682"/>
                  </a:lnTo>
                  <a:lnTo>
                    <a:pt x="334" y="723"/>
                  </a:lnTo>
                  <a:lnTo>
                    <a:pt x="354" y="766"/>
                  </a:lnTo>
                  <a:lnTo>
                    <a:pt x="374" y="787"/>
                  </a:lnTo>
                  <a:lnTo>
                    <a:pt x="392" y="745"/>
                  </a:lnTo>
                  <a:lnTo>
                    <a:pt x="403" y="713"/>
                  </a:lnTo>
                  <a:lnTo>
                    <a:pt x="403" y="671"/>
                  </a:lnTo>
                  <a:lnTo>
                    <a:pt x="403" y="608"/>
                  </a:lnTo>
                  <a:lnTo>
                    <a:pt x="432" y="587"/>
                  </a:lnTo>
                  <a:lnTo>
                    <a:pt x="462" y="545"/>
                  </a:lnTo>
                  <a:lnTo>
                    <a:pt x="482" y="524"/>
                  </a:lnTo>
                  <a:lnTo>
                    <a:pt x="491" y="482"/>
                  </a:lnTo>
                  <a:lnTo>
                    <a:pt x="531" y="493"/>
                  </a:lnTo>
                  <a:lnTo>
                    <a:pt x="550" y="472"/>
                  </a:lnTo>
                  <a:lnTo>
                    <a:pt x="561" y="461"/>
                  </a:lnTo>
                  <a:lnTo>
                    <a:pt x="561" y="482"/>
                  </a:lnTo>
                  <a:lnTo>
                    <a:pt x="599" y="524"/>
                  </a:lnTo>
                  <a:lnTo>
                    <a:pt x="629" y="545"/>
                  </a:lnTo>
                  <a:lnTo>
                    <a:pt x="639" y="587"/>
                  </a:lnTo>
                  <a:lnTo>
                    <a:pt x="668" y="577"/>
                  </a:lnTo>
                  <a:lnTo>
                    <a:pt x="668" y="608"/>
                  </a:lnTo>
                  <a:lnTo>
                    <a:pt x="678" y="629"/>
                  </a:lnTo>
                  <a:lnTo>
                    <a:pt x="698" y="671"/>
                  </a:lnTo>
                  <a:lnTo>
                    <a:pt x="698" y="755"/>
                  </a:lnTo>
                  <a:lnTo>
                    <a:pt x="727" y="797"/>
                  </a:lnTo>
                  <a:lnTo>
                    <a:pt x="737" y="850"/>
                  </a:lnTo>
                  <a:lnTo>
                    <a:pt x="766" y="913"/>
                  </a:lnTo>
                  <a:lnTo>
                    <a:pt x="806" y="934"/>
                  </a:lnTo>
                  <a:lnTo>
                    <a:pt x="786" y="892"/>
                  </a:lnTo>
                  <a:lnTo>
                    <a:pt x="786" y="839"/>
                  </a:lnTo>
                  <a:lnTo>
                    <a:pt x="747" y="797"/>
                  </a:lnTo>
                  <a:lnTo>
                    <a:pt x="727" y="755"/>
                  </a:lnTo>
                  <a:lnTo>
                    <a:pt x="717" y="723"/>
                  </a:lnTo>
                  <a:lnTo>
                    <a:pt x="727" y="682"/>
                  </a:lnTo>
                  <a:lnTo>
                    <a:pt x="727" y="650"/>
                  </a:lnTo>
                  <a:lnTo>
                    <a:pt x="707" y="41"/>
                  </a:lnTo>
                  <a:lnTo>
                    <a:pt x="196" y="0"/>
                  </a:lnTo>
                  <a:lnTo>
                    <a:pt x="0" y="304"/>
                  </a:lnTo>
                  <a:lnTo>
                    <a:pt x="0" y="30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4" name="Freeform 40"/>
            <p:cNvSpPr>
              <a:spLocks/>
            </p:cNvSpPr>
            <p:nvPr/>
          </p:nvSpPr>
          <p:spPr bwMode="auto">
            <a:xfrm>
              <a:off x="3640" y="1852"/>
              <a:ext cx="443" cy="715"/>
            </a:xfrm>
            <a:custGeom>
              <a:avLst/>
              <a:gdLst>
                <a:gd name="T0" fmla="*/ 295 w 591"/>
                <a:gd name="T1" fmla="*/ 787 h 956"/>
                <a:gd name="T2" fmla="*/ 324 w 591"/>
                <a:gd name="T3" fmla="*/ 839 h 956"/>
                <a:gd name="T4" fmla="*/ 344 w 591"/>
                <a:gd name="T5" fmla="*/ 839 h 956"/>
                <a:gd name="T6" fmla="*/ 374 w 591"/>
                <a:gd name="T7" fmla="*/ 871 h 956"/>
                <a:gd name="T8" fmla="*/ 403 w 591"/>
                <a:gd name="T9" fmla="*/ 912 h 956"/>
                <a:gd name="T10" fmla="*/ 403 w 591"/>
                <a:gd name="T11" fmla="*/ 955 h 956"/>
                <a:gd name="T12" fmla="*/ 422 w 591"/>
                <a:gd name="T13" fmla="*/ 934 h 956"/>
                <a:gd name="T14" fmla="*/ 422 w 591"/>
                <a:gd name="T15" fmla="*/ 912 h 956"/>
                <a:gd name="T16" fmla="*/ 452 w 591"/>
                <a:gd name="T17" fmla="*/ 881 h 956"/>
                <a:gd name="T18" fmla="*/ 462 w 591"/>
                <a:gd name="T19" fmla="*/ 860 h 956"/>
                <a:gd name="T20" fmla="*/ 442 w 591"/>
                <a:gd name="T21" fmla="*/ 807 h 956"/>
                <a:gd name="T22" fmla="*/ 403 w 591"/>
                <a:gd name="T23" fmla="*/ 734 h 956"/>
                <a:gd name="T24" fmla="*/ 403 w 591"/>
                <a:gd name="T25" fmla="*/ 671 h 956"/>
                <a:gd name="T26" fmla="*/ 422 w 591"/>
                <a:gd name="T27" fmla="*/ 640 h 956"/>
                <a:gd name="T28" fmla="*/ 442 w 591"/>
                <a:gd name="T29" fmla="*/ 650 h 956"/>
                <a:gd name="T30" fmla="*/ 452 w 591"/>
                <a:gd name="T31" fmla="*/ 682 h 956"/>
                <a:gd name="T32" fmla="*/ 472 w 591"/>
                <a:gd name="T33" fmla="*/ 661 h 956"/>
                <a:gd name="T34" fmla="*/ 501 w 591"/>
                <a:gd name="T35" fmla="*/ 640 h 956"/>
                <a:gd name="T36" fmla="*/ 560 w 591"/>
                <a:gd name="T37" fmla="*/ 588 h 956"/>
                <a:gd name="T38" fmla="*/ 590 w 591"/>
                <a:gd name="T39" fmla="*/ 440 h 956"/>
                <a:gd name="T40" fmla="*/ 570 w 591"/>
                <a:gd name="T41" fmla="*/ 440 h 956"/>
                <a:gd name="T42" fmla="*/ 560 w 591"/>
                <a:gd name="T43" fmla="*/ 410 h 956"/>
                <a:gd name="T44" fmla="*/ 501 w 591"/>
                <a:gd name="T45" fmla="*/ 335 h 956"/>
                <a:gd name="T46" fmla="*/ 531 w 591"/>
                <a:gd name="T47" fmla="*/ 315 h 956"/>
                <a:gd name="T48" fmla="*/ 521 w 591"/>
                <a:gd name="T49" fmla="*/ 293 h 956"/>
                <a:gd name="T50" fmla="*/ 501 w 591"/>
                <a:gd name="T51" fmla="*/ 293 h 956"/>
                <a:gd name="T52" fmla="*/ 482 w 591"/>
                <a:gd name="T53" fmla="*/ 284 h 956"/>
                <a:gd name="T54" fmla="*/ 452 w 591"/>
                <a:gd name="T55" fmla="*/ 263 h 956"/>
                <a:gd name="T56" fmla="*/ 492 w 591"/>
                <a:gd name="T57" fmla="*/ 200 h 956"/>
                <a:gd name="T58" fmla="*/ 216 w 591"/>
                <a:gd name="T59" fmla="*/ 0 h 956"/>
                <a:gd name="T60" fmla="*/ 0 w 591"/>
                <a:gd name="T61" fmla="*/ 493 h 956"/>
                <a:gd name="T62" fmla="*/ 256 w 591"/>
                <a:gd name="T63" fmla="*/ 650 h 956"/>
                <a:gd name="T64" fmla="*/ 295 w 591"/>
                <a:gd name="T65" fmla="*/ 787 h 956"/>
                <a:gd name="T66" fmla="*/ 295 w 591"/>
                <a:gd name="T67" fmla="*/ 787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1" h="956">
                  <a:moveTo>
                    <a:pt x="295" y="787"/>
                  </a:moveTo>
                  <a:lnTo>
                    <a:pt x="324" y="839"/>
                  </a:lnTo>
                  <a:lnTo>
                    <a:pt x="344" y="839"/>
                  </a:lnTo>
                  <a:lnTo>
                    <a:pt x="374" y="871"/>
                  </a:lnTo>
                  <a:lnTo>
                    <a:pt x="403" y="912"/>
                  </a:lnTo>
                  <a:lnTo>
                    <a:pt x="403" y="955"/>
                  </a:lnTo>
                  <a:lnTo>
                    <a:pt x="422" y="934"/>
                  </a:lnTo>
                  <a:lnTo>
                    <a:pt x="422" y="912"/>
                  </a:lnTo>
                  <a:lnTo>
                    <a:pt x="452" y="881"/>
                  </a:lnTo>
                  <a:lnTo>
                    <a:pt x="462" y="860"/>
                  </a:lnTo>
                  <a:lnTo>
                    <a:pt x="442" y="807"/>
                  </a:lnTo>
                  <a:lnTo>
                    <a:pt x="403" y="734"/>
                  </a:lnTo>
                  <a:lnTo>
                    <a:pt x="403" y="671"/>
                  </a:lnTo>
                  <a:lnTo>
                    <a:pt x="422" y="640"/>
                  </a:lnTo>
                  <a:lnTo>
                    <a:pt x="442" y="650"/>
                  </a:lnTo>
                  <a:lnTo>
                    <a:pt x="452" y="682"/>
                  </a:lnTo>
                  <a:lnTo>
                    <a:pt x="472" y="661"/>
                  </a:lnTo>
                  <a:lnTo>
                    <a:pt x="501" y="640"/>
                  </a:lnTo>
                  <a:lnTo>
                    <a:pt x="560" y="588"/>
                  </a:lnTo>
                  <a:lnTo>
                    <a:pt x="590" y="440"/>
                  </a:lnTo>
                  <a:lnTo>
                    <a:pt x="570" y="440"/>
                  </a:lnTo>
                  <a:lnTo>
                    <a:pt x="560" y="410"/>
                  </a:lnTo>
                  <a:lnTo>
                    <a:pt x="501" y="335"/>
                  </a:lnTo>
                  <a:lnTo>
                    <a:pt x="531" y="315"/>
                  </a:lnTo>
                  <a:lnTo>
                    <a:pt x="521" y="293"/>
                  </a:lnTo>
                  <a:lnTo>
                    <a:pt x="501" y="293"/>
                  </a:lnTo>
                  <a:lnTo>
                    <a:pt x="482" y="284"/>
                  </a:lnTo>
                  <a:lnTo>
                    <a:pt x="452" y="263"/>
                  </a:lnTo>
                  <a:lnTo>
                    <a:pt x="492" y="200"/>
                  </a:lnTo>
                  <a:lnTo>
                    <a:pt x="216" y="0"/>
                  </a:lnTo>
                  <a:lnTo>
                    <a:pt x="0" y="493"/>
                  </a:lnTo>
                  <a:lnTo>
                    <a:pt x="256" y="650"/>
                  </a:lnTo>
                  <a:lnTo>
                    <a:pt x="295" y="787"/>
                  </a:lnTo>
                  <a:lnTo>
                    <a:pt x="295" y="78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 name="Freeform 41"/>
            <p:cNvSpPr>
              <a:spLocks/>
            </p:cNvSpPr>
            <p:nvPr/>
          </p:nvSpPr>
          <p:spPr bwMode="auto">
            <a:xfrm>
              <a:off x="3824" y="1735"/>
              <a:ext cx="310" cy="377"/>
            </a:xfrm>
            <a:custGeom>
              <a:avLst/>
              <a:gdLst>
                <a:gd name="T0" fmla="*/ 168 w 415"/>
                <a:gd name="T1" fmla="*/ 430 h 504"/>
                <a:gd name="T2" fmla="*/ 217 w 415"/>
                <a:gd name="T3" fmla="*/ 430 h 504"/>
                <a:gd name="T4" fmla="*/ 247 w 415"/>
                <a:gd name="T5" fmla="*/ 366 h 504"/>
                <a:gd name="T6" fmla="*/ 256 w 415"/>
                <a:gd name="T7" fmla="*/ 366 h 504"/>
                <a:gd name="T8" fmla="*/ 256 w 415"/>
                <a:gd name="T9" fmla="*/ 408 h 504"/>
                <a:gd name="T10" fmla="*/ 295 w 415"/>
                <a:gd name="T11" fmla="*/ 398 h 504"/>
                <a:gd name="T12" fmla="*/ 325 w 415"/>
                <a:gd name="T13" fmla="*/ 398 h 504"/>
                <a:gd name="T14" fmla="*/ 315 w 415"/>
                <a:gd name="T15" fmla="*/ 420 h 504"/>
                <a:gd name="T16" fmla="*/ 325 w 415"/>
                <a:gd name="T17" fmla="*/ 430 h 504"/>
                <a:gd name="T18" fmla="*/ 345 w 415"/>
                <a:gd name="T19" fmla="*/ 450 h 504"/>
                <a:gd name="T20" fmla="*/ 365 w 415"/>
                <a:gd name="T21" fmla="*/ 472 h 504"/>
                <a:gd name="T22" fmla="*/ 365 w 415"/>
                <a:gd name="T23" fmla="*/ 503 h 504"/>
                <a:gd name="T24" fmla="*/ 404 w 415"/>
                <a:gd name="T25" fmla="*/ 482 h 504"/>
                <a:gd name="T26" fmla="*/ 385 w 415"/>
                <a:gd name="T27" fmla="*/ 441 h 504"/>
                <a:gd name="T28" fmla="*/ 335 w 415"/>
                <a:gd name="T29" fmla="*/ 387 h 504"/>
                <a:gd name="T30" fmla="*/ 355 w 415"/>
                <a:gd name="T31" fmla="*/ 366 h 504"/>
                <a:gd name="T32" fmla="*/ 365 w 415"/>
                <a:gd name="T33" fmla="*/ 283 h 504"/>
                <a:gd name="T34" fmla="*/ 365 w 415"/>
                <a:gd name="T35" fmla="*/ 293 h 504"/>
                <a:gd name="T36" fmla="*/ 404 w 415"/>
                <a:gd name="T37" fmla="*/ 283 h 504"/>
                <a:gd name="T38" fmla="*/ 414 w 415"/>
                <a:gd name="T39" fmla="*/ 209 h 504"/>
                <a:gd name="T40" fmla="*/ 404 w 415"/>
                <a:gd name="T41" fmla="*/ 125 h 504"/>
                <a:gd name="T42" fmla="*/ 365 w 415"/>
                <a:gd name="T43" fmla="*/ 84 h 504"/>
                <a:gd name="T44" fmla="*/ 335 w 415"/>
                <a:gd name="T45" fmla="*/ 41 h 504"/>
                <a:gd name="T46" fmla="*/ 315 w 415"/>
                <a:gd name="T47" fmla="*/ 41 h 504"/>
                <a:gd name="T48" fmla="*/ 256 w 415"/>
                <a:gd name="T49" fmla="*/ 20 h 504"/>
                <a:gd name="T50" fmla="*/ 50 w 415"/>
                <a:gd name="T51" fmla="*/ 0 h 504"/>
                <a:gd name="T52" fmla="*/ 0 w 415"/>
                <a:gd name="T53" fmla="*/ 314 h 504"/>
                <a:gd name="T54" fmla="*/ 168 w 415"/>
                <a:gd name="T55" fmla="*/ 430 h 504"/>
                <a:gd name="T56" fmla="*/ 168 w 415"/>
                <a:gd name="T57" fmla="*/ 43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504">
                  <a:moveTo>
                    <a:pt x="168" y="430"/>
                  </a:moveTo>
                  <a:lnTo>
                    <a:pt x="217" y="430"/>
                  </a:lnTo>
                  <a:lnTo>
                    <a:pt x="247" y="366"/>
                  </a:lnTo>
                  <a:lnTo>
                    <a:pt x="256" y="366"/>
                  </a:lnTo>
                  <a:lnTo>
                    <a:pt x="256" y="408"/>
                  </a:lnTo>
                  <a:lnTo>
                    <a:pt x="295" y="398"/>
                  </a:lnTo>
                  <a:lnTo>
                    <a:pt x="325" y="398"/>
                  </a:lnTo>
                  <a:lnTo>
                    <a:pt x="315" y="420"/>
                  </a:lnTo>
                  <a:lnTo>
                    <a:pt x="325" y="430"/>
                  </a:lnTo>
                  <a:lnTo>
                    <a:pt x="345" y="450"/>
                  </a:lnTo>
                  <a:lnTo>
                    <a:pt x="365" y="472"/>
                  </a:lnTo>
                  <a:lnTo>
                    <a:pt x="365" y="503"/>
                  </a:lnTo>
                  <a:lnTo>
                    <a:pt x="404" y="482"/>
                  </a:lnTo>
                  <a:lnTo>
                    <a:pt x="385" y="441"/>
                  </a:lnTo>
                  <a:lnTo>
                    <a:pt x="335" y="387"/>
                  </a:lnTo>
                  <a:lnTo>
                    <a:pt x="355" y="366"/>
                  </a:lnTo>
                  <a:lnTo>
                    <a:pt x="365" y="283"/>
                  </a:lnTo>
                  <a:lnTo>
                    <a:pt x="365" y="293"/>
                  </a:lnTo>
                  <a:lnTo>
                    <a:pt x="404" y="283"/>
                  </a:lnTo>
                  <a:lnTo>
                    <a:pt x="414" y="209"/>
                  </a:lnTo>
                  <a:lnTo>
                    <a:pt x="404" y="125"/>
                  </a:lnTo>
                  <a:lnTo>
                    <a:pt x="365" y="84"/>
                  </a:lnTo>
                  <a:lnTo>
                    <a:pt x="335" y="41"/>
                  </a:lnTo>
                  <a:lnTo>
                    <a:pt x="315" y="41"/>
                  </a:lnTo>
                  <a:lnTo>
                    <a:pt x="256" y="20"/>
                  </a:lnTo>
                  <a:lnTo>
                    <a:pt x="50" y="0"/>
                  </a:lnTo>
                  <a:lnTo>
                    <a:pt x="0" y="314"/>
                  </a:lnTo>
                  <a:lnTo>
                    <a:pt x="168" y="430"/>
                  </a:lnTo>
                  <a:lnTo>
                    <a:pt x="168" y="43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6" name="Freeform 42"/>
            <p:cNvSpPr>
              <a:spLocks/>
            </p:cNvSpPr>
            <p:nvPr/>
          </p:nvSpPr>
          <p:spPr bwMode="auto">
            <a:xfrm>
              <a:off x="3750" y="1506"/>
              <a:ext cx="516" cy="339"/>
            </a:xfrm>
            <a:custGeom>
              <a:avLst/>
              <a:gdLst>
                <a:gd name="T0" fmla="*/ 305 w 689"/>
                <a:gd name="T1" fmla="*/ 409 h 453"/>
                <a:gd name="T2" fmla="*/ 315 w 689"/>
                <a:gd name="T3" fmla="*/ 357 h 453"/>
                <a:gd name="T4" fmla="*/ 345 w 689"/>
                <a:gd name="T5" fmla="*/ 315 h 453"/>
                <a:gd name="T6" fmla="*/ 345 w 689"/>
                <a:gd name="T7" fmla="*/ 273 h 453"/>
                <a:gd name="T8" fmla="*/ 345 w 689"/>
                <a:gd name="T9" fmla="*/ 252 h 453"/>
                <a:gd name="T10" fmla="*/ 384 w 689"/>
                <a:gd name="T11" fmla="*/ 252 h 453"/>
                <a:gd name="T12" fmla="*/ 423 w 689"/>
                <a:gd name="T13" fmla="*/ 242 h 453"/>
                <a:gd name="T14" fmla="*/ 433 w 689"/>
                <a:gd name="T15" fmla="*/ 231 h 453"/>
                <a:gd name="T16" fmla="*/ 443 w 689"/>
                <a:gd name="T17" fmla="*/ 242 h 453"/>
                <a:gd name="T18" fmla="*/ 483 w 689"/>
                <a:gd name="T19" fmla="*/ 242 h 453"/>
                <a:gd name="T20" fmla="*/ 463 w 689"/>
                <a:gd name="T21" fmla="*/ 231 h 453"/>
                <a:gd name="T22" fmla="*/ 463 w 689"/>
                <a:gd name="T23" fmla="*/ 179 h 453"/>
                <a:gd name="T24" fmla="*/ 483 w 689"/>
                <a:gd name="T25" fmla="*/ 179 h 453"/>
                <a:gd name="T26" fmla="*/ 502 w 689"/>
                <a:gd name="T27" fmla="*/ 189 h 453"/>
                <a:gd name="T28" fmla="*/ 502 w 689"/>
                <a:gd name="T29" fmla="*/ 147 h 453"/>
                <a:gd name="T30" fmla="*/ 512 w 689"/>
                <a:gd name="T31" fmla="*/ 147 h 453"/>
                <a:gd name="T32" fmla="*/ 541 w 689"/>
                <a:gd name="T33" fmla="*/ 189 h 453"/>
                <a:gd name="T34" fmla="*/ 541 w 689"/>
                <a:gd name="T35" fmla="*/ 242 h 453"/>
                <a:gd name="T36" fmla="*/ 531 w 689"/>
                <a:gd name="T37" fmla="*/ 273 h 453"/>
                <a:gd name="T38" fmla="*/ 541 w 689"/>
                <a:gd name="T39" fmla="*/ 315 h 453"/>
                <a:gd name="T40" fmla="*/ 610 w 689"/>
                <a:gd name="T41" fmla="*/ 389 h 453"/>
                <a:gd name="T42" fmla="*/ 630 w 689"/>
                <a:gd name="T43" fmla="*/ 420 h 453"/>
                <a:gd name="T44" fmla="*/ 630 w 689"/>
                <a:gd name="T45" fmla="*/ 357 h 453"/>
                <a:gd name="T46" fmla="*/ 610 w 689"/>
                <a:gd name="T47" fmla="*/ 273 h 453"/>
                <a:gd name="T48" fmla="*/ 581 w 689"/>
                <a:gd name="T49" fmla="*/ 242 h 453"/>
                <a:gd name="T50" fmla="*/ 570 w 689"/>
                <a:gd name="T51" fmla="*/ 242 h 453"/>
                <a:gd name="T52" fmla="*/ 561 w 689"/>
                <a:gd name="T53" fmla="*/ 221 h 453"/>
                <a:gd name="T54" fmla="*/ 581 w 689"/>
                <a:gd name="T55" fmla="*/ 189 h 453"/>
                <a:gd name="T56" fmla="*/ 620 w 689"/>
                <a:gd name="T57" fmla="*/ 200 h 453"/>
                <a:gd name="T58" fmla="*/ 620 w 689"/>
                <a:gd name="T59" fmla="*/ 158 h 453"/>
                <a:gd name="T60" fmla="*/ 649 w 689"/>
                <a:gd name="T61" fmla="*/ 126 h 453"/>
                <a:gd name="T62" fmla="*/ 630 w 689"/>
                <a:gd name="T63" fmla="*/ 105 h 453"/>
                <a:gd name="T64" fmla="*/ 590 w 689"/>
                <a:gd name="T65" fmla="*/ 95 h 453"/>
                <a:gd name="T66" fmla="*/ 590 w 689"/>
                <a:gd name="T67" fmla="*/ 84 h 453"/>
                <a:gd name="T68" fmla="*/ 610 w 689"/>
                <a:gd name="T69" fmla="*/ 84 h 453"/>
                <a:gd name="T70" fmla="*/ 590 w 689"/>
                <a:gd name="T71" fmla="*/ 63 h 453"/>
                <a:gd name="T72" fmla="*/ 620 w 689"/>
                <a:gd name="T73" fmla="*/ 75 h 453"/>
                <a:gd name="T74" fmla="*/ 660 w 689"/>
                <a:gd name="T75" fmla="*/ 75 h 453"/>
                <a:gd name="T76" fmla="*/ 688 w 689"/>
                <a:gd name="T77" fmla="*/ 84 h 453"/>
                <a:gd name="T78" fmla="*/ 620 w 689"/>
                <a:gd name="T79" fmla="*/ 32 h 453"/>
                <a:gd name="T80" fmla="*/ 610 w 689"/>
                <a:gd name="T81" fmla="*/ 22 h 453"/>
                <a:gd name="T82" fmla="*/ 620 w 689"/>
                <a:gd name="T83" fmla="*/ 32 h 453"/>
                <a:gd name="T84" fmla="*/ 581 w 689"/>
                <a:gd name="T85" fmla="*/ 11 h 453"/>
                <a:gd name="T86" fmla="*/ 531 w 689"/>
                <a:gd name="T87" fmla="*/ 11 h 453"/>
                <a:gd name="T88" fmla="*/ 463 w 689"/>
                <a:gd name="T89" fmla="*/ 0 h 453"/>
                <a:gd name="T90" fmla="*/ 403 w 689"/>
                <a:gd name="T91" fmla="*/ 0 h 453"/>
                <a:gd name="T92" fmla="*/ 423 w 689"/>
                <a:gd name="T93" fmla="*/ 22 h 453"/>
                <a:gd name="T94" fmla="*/ 315 w 689"/>
                <a:gd name="T95" fmla="*/ 22 h 453"/>
                <a:gd name="T96" fmla="*/ 256 w 689"/>
                <a:gd name="T97" fmla="*/ 0 h 453"/>
                <a:gd name="T98" fmla="*/ 0 w 689"/>
                <a:gd name="T99" fmla="*/ 105 h 453"/>
                <a:gd name="T100" fmla="*/ 139 w 689"/>
                <a:gd name="T101" fmla="*/ 452 h 453"/>
                <a:gd name="T102" fmla="*/ 305 w 689"/>
                <a:gd name="T103" fmla="*/ 409 h 453"/>
                <a:gd name="T104" fmla="*/ 305 w 689"/>
                <a:gd name="T105" fmla="*/ 40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9" h="453">
                  <a:moveTo>
                    <a:pt x="305" y="409"/>
                  </a:moveTo>
                  <a:lnTo>
                    <a:pt x="315" y="357"/>
                  </a:lnTo>
                  <a:lnTo>
                    <a:pt x="345" y="315"/>
                  </a:lnTo>
                  <a:lnTo>
                    <a:pt x="345" y="273"/>
                  </a:lnTo>
                  <a:lnTo>
                    <a:pt x="345" y="252"/>
                  </a:lnTo>
                  <a:lnTo>
                    <a:pt x="384" y="252"/>
                  </a:lnTo>
                  <a:lnTo>
                    <a:pt x="423" y="242"/>
                  </a:lnTo>
                  <a:lnTo>
                    <a:pt x="433" y="231"/>
                  </a:lnTo>
                  <a:lnTo>
                    <a:pt x="443" y="242"/>
                  </a:lnTo>
                  <a:lnTo>
                    <a:pt x="483" y="242"/>
                  </a:lnTo>
                  <a:lnTo>
                    <a:pt x="463" y="231"/>
                  </a:lnTo>
                  <a:lnTo>
                    <a:pt x="463" y="179"/>
                  </a:lnTo>
                  <a:lnTo>
                    <a:pt x="483" y="179"/>
                  </a:lnTo>
                  <a:lnTo>
                    <a:pt x="502" y="189"/>
                  </a:lnTo>
                  <a:lnTo>
                    <a:pt x="502" y="147"/>
                  </a:lnTo>
                  <a:lnTo>
                    <a:pt x="512" y="147"/>
                  </a:lnTo>
                  <a:lnTo>
                    <a:pt x="541" y="189"/>
                  </a:lnTo>
                  <a:lnTo>
                    <a:pt x="541" y="242"/>
                  </a:lnTo>
                  <a:lnTo>
                    <a:pt x="531" y="273"/>
                  </a:lnTo>
                  <a:lnTo>
                    <a:pt x="541" y="315"/>
                  </a:lnTo>
                  <a:lnTo>
                    <a:pt x="610" y="389"/>
                  </a:lnTo>
                  <a:lnTo>
                    <a:pt x="630" y="420"/>
                  </a:lnTo>
                  <a:lnTo>
                    <a:pt x="630" y="357"/>
                  </a:lnTo>
                  <a:lnTo>
                    <a:pt x="610" y="273"/>
                  </a:lnTo>
                  <a:lnTo>
                    <a:pt x="581" y="242"/>
                  </a:lnTo>
                  <a:lnTo>
                    <a:pt x="570" y="242"/>
                  </a:lnTo>
                  <a:lnTo>
                    <a:pt x="561" y="221"/>
                  </a:lnTo>
                  <a:lnTo>
                    <a:pt x="581" y="189"/>
                  </a:lnTo>
                  <a:lnTo>
                    <a:pt x="620" y="200"/>
                  </a:lnTo>
                  <a:lnTo>
                    <a:pt x="620" y="158"/>
                  </a:lnTo>
                  <a:lnTo>
                    <a:pt x="649" y="126"/>
                  </a:lnTo>
                  <a:lnTo>
                    <a:pt x="630" y="105"/>
                  </a:lnTo>
                  <a:lnTo>
                    <a:pt x="590" y="95"/>
                  </a:lnTo>
                  <a:lnTo>
                    <a:pt x="590" y="84"/>
                  </a:lnTo>
                  <a:lnTo>
                    <a:pt x="610" y="84"/>
                  </a:lnTo>
                  <a:lnTo>
                    <a:pt x="590" y="63"/>
                  </a:lnTo>
                  <a:lnTo>
                    <a:pt x="620" y="75"/>
                  </a:lnTo>
                  <a:lnTo>
                    <a:pt x="660" y="75"/>
                  </a:lnTo>
                  <a:lnTo>
                    <a:pt x="688" y="84"/>
                  </a:lnTo>
                  <a:lnTo>
                    <a:pt x="620" y="32"/>
                  </a:lnTo>
                  <a:lnTo>
                    <a:pt x="610" y="22"/>
                  </a:lnTo>
                  <a:lnTo>
                    <a:pt x="620" y="32"/>
                  </a:lnTo>
                  <a:lnTo>
                    <a:pt x="581" y="11"/>
                  </a:lnTo>
                  <a:lnTo>
                    <a:pt x="531" y="11"/>
                  </a:lnTo>
                  <a:lnTo>
                    <a:pt x="463" y="0"/>
                  </a:lnTo>
                  <a:lnTo>
                    <a:pt x="403" y="0"/>
                  </a:lnTo>
                  <a:lnTo>
                    <a:pt x="423" y="22"/>
                  </a:lnTo>
                  <a:lnTo>
                    <a:pt x="315" y="22"/>
                  </a:lnTo>
                  <a:lnTo>
                    <a:pt x="256" y="0"/>
                  </a:lnTo>
                  <a:lnTo>
                    <a:pt x="0" y="105"/>
                  </a:lnTo>
                  <a:lnTo>
                    <a:pt x="139" y="452"/>
                  </a:lnTo>
                  <a:lnTo>
                    <a:pt x="305" y="409"/>
                  </a:lnTo>
                  <a:lnTo>
                    <a:pt x="305" y="40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7" name="Freeform 43"/>
            <p:cNvSpPr>
              <a:spLocks/>
            </p:cNvSpPr>
            <p:nvPr/>
          </p:nvSpPr>
          <p:spPr bwMode="auto">
            <a:xfrm>
              <a:off x="3272" y="1421"/>
              <a:ext cx="457" cy="707"/>
            </a:xfrm>
            <a:custGeom>
              <a:avLst/>
              <a:gdLst>
                <a:gd name="T0" fmla="*/ 472 w 610"/>
                <a:gd name="T1" fmla="*/ 136 h 945"/>
                <a:gd name="T2" fmla="*/ 423 w 610"/>
                <a:gd name="T3" fmla="*/ 105 h 945"/>
                <a:gd name="T4" fmla="*/ 432 w 610"/>
                <a:gd name="T5" fmla="*/ 72 h 945"/>
                <a:gd name="T6" fmla="*/ 423 w 610"/>
                <a:gd name="T7" fmla="*/ 30 h 945"/>
                <a:gd name="T8" fmla="*/ 364 w 610"/>
                <a:gd name="T9" fmla="*/ 30 h 945"/>
                <a:gd name="T10" fmla="*/ 334 w 610"/>
                <a:gd name="T11" fmla="*/ 20 h 945"/>
                <a:gd name="T12" fmla="*/ 325 w 610"/>
                <a:gd name="T13" fmla="*/ 0 h 945"/>
                <a:gd name="T14" fmla="*/ 305 w 610"/>
                <a:gd name="T15" fmla="*/ 0 h 945"/>
                <a:gd name="T16" fmla="*/ 305 w 610"/>
                <a:gd name="T17" fmla="*/ 30 h 945"/>
                <a:gd name="T18" fmla="*/ 315 w 610"/>
                <a:gd name="T19" fmla="*/ 62 h 945"/>
                <a:gd name="T20" fmla="*/ 255 w 610"/>
                <a:gd name="T21" fmla="*/ 51 h 945"/>
                <a:gd name="T22" fmla="*/ 196 w 610"/>
                <a:gd name="T23" fmla="*/ 62 h 945"/>
                <a:gd name="T24" fmla="*/ 196 w 610"/>
                <a:gd name="T25" fmla="*/ 83 h 945"/>
                <a:gd name="T26" fmla="*/ 147 w 610"/>
                <a:gd name="T27" fmla="*/ 105 h 945"/>
                <a:gd name="T28" fmla="*/ 147 w 610"/>
                <a:gd name="T29" fmla="*/ 125 h 945"/>
                <a:gd name="T30" fmla="*/ 137 w 610"/>
                <a:gd name="T31" fmla="*/ 136 h 945"/>
                <a:gd name="T32" fmla="*/ 128 w 610"/>
                <a:gd name="T33" fmla="*/ 156 h 945"/>
                <a:gd name="T34" fmla="*/ 108 w 610"/>
                <a:gd name="T35" fmla="*/ 114 h 945"/>
                <a:gd name="T36" fmla="*/ 108 w 610"/>
                <a:gd name="T37" fmla="*/ 146 h 945"/>
                <a:gd name="T38" fmla="*/ 108 w 610"/>
                <a:gd name="T39" fmla="*/ 189 h 945"/>
                <a:gd name="T40" fmla="*/ 89 w 610"/>
                <a:gd name="T41" fmla="*/ 167 h 945"/>
                <a:gd name="T42" fmla="*/ 89 w 610"/>
                <a:gd name="T43" fmla="*/ 136 h 945"/>
                <a:gd name="T44" fmla="*/ 39 w 610"/>
                <a:gd name="T45" fmla="*/ 114 h 945"/>
                <a:gd name="T46" fmla="*/ 39 w 610"/>
                <a:gd name="T47" fmla="*/ 146 h 945"/>
                <a:gd name="T48" fmla="*/ 39 w 610"/>
                <a:gd name="T49" fmla="*/ 198 h 945"/>
                <a:gd name="T50" fmla="*/ 69 w 610"/>
                <a:gd name="T51" fmla="*/ 219 h 945"/>
                <a:gd name="T52" fmla="*/ 0 w 610"/>
                <a:gd name="T53" fmla="*/ 944 h 945"/>
                <a:gd name="T54" fmla="*/ 609 w 610"/>
                <a:gd name="T55" fmla="*/ 681 h 945"/>
                <a:gd name="T56" fmla="*/ 472 w 610"/>
                <a:gd name="T57" fmla="*/ 136 h 945"/>
                <a:gd name="T58" fmla="*/ 472 w 610"/>
                <a:gd name="T59" fmla="*/ 13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0" h="945">
                  <a:moveTo>
                    <a:pt x="472" y="136"/>
                  </a:moveTo>
                  <a:lnTo>
                    <a:pt x="423" y="105"/>
                  </a:lnTo>
                  <a:lnTo>
                    <a:pt x="432" y="72"/>
                  </a:lnTo>
                  <a:lnTo>
                    <a:pt x="423" y="30"/>
                  </a:lnTo>
                  <a:lnTo>
                    <a:pt x="364" y="30"/>
                  </a:lnTo>
                  <a:lnTo>
                    <a:pt x="334" y="20"/>
                  </a:lnTo>
                  <a:lnTo>
                    <a:pt x="325" y="0"/>
                  </a:lnTo>
                  <a:lnTo>
                    <a:pt x="305" y="0"/>
                  </a:lnTo>
                  <a:lnTo>
                    <a:pt x="305" y="30"/>
                  </a:lnTo>
                  <a:lnTo>
                    <a:pt x="315" y="62"/>
                  </a:lnTo>
                  <a:lnTo>
                    <a:pt x="255" y="51"/>
                  </a:lnTo>
                  <a:lnTo>
                    <a:pt x="196" y="62"/>
                  </a:lnTo>
                  <a:lnTo>
                    <a:pt x="196" y="83"/>
                  </a:lnTo>
                  <a:lnTo>
                    <a:pt x="147" y="105"/>
                  </a:lnTo>
                  <a:lnTo>
                    <a:pt x="147" y="125"/>
                  </a:lnTo>
                  <a:lnTo>
                    <a:pt x="137" y="136"/>
                  </a:lnTo>
                  <a:lnTo>
                    <a:pt x="128" y="156"/>
                  </a:lnTo>
                  <a:lnTo>
                    <a:pt x="108" y="114"/>
                  </a:lnTo>
                  <a:lnTo>
                    <a:pt x="108" y="146"/>
                  </a:lnTo>
                  <a:lnTo>
                    <a:pt x="108" y="189"/>
                  </a:lnTo>
                  <a:lnTo>
                    <a:pt x="89" y="167"/>
                  </a:lnTo>
                  <a:lnTo>
                    <a:pt x="89" y="136"/>
                  </a:lnTo>
                  <a:lnTo>
                    <a:pt x="39" y="114"/>
                  </a:lnTo>
                  <a:lnTo>
                    <a:pt x="39" y="146"/>
                  </a:lnTo>
                  <a:lnTo>
                    <a:pt x="39" y="198"/>
                  </a:lnTo>
                  <a:lnTo>
                    <a:pt x="69" y="219"/>
                  </a:lnTo>
                  <a:lnTo>
                    <a:pt x="0" y="944"/>
                  </a:lnTo>
                  <a:lnTo>
                    <a:pt x="609" y="681"/>
                  </a:lnTo>
                  <a:lnTo>
                    <a:pt x="472" y="136"/>
                  </a:lnTo>
                  <a:lnTo>
                    <a:pt x="472" y="13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 name="Freeform 44"/>
            <p:cNvSpPr>
              <a:spLocks/>
            </p:cNvSpPr>
            <p:nvPr/>
          </p:nvSpPr>
          <p:spPr bwMode="auto">
            <a:xfrm>
              <a:off x="3103" y="1553"/>
              <a:ext cx="302" cy="527"/>
            </a:xfrm>
            <a:custGeom>
              <a:avLst/>
              <a:gdLst>
                <a:gd name="T0" fmla="*/ 403 w 404"/>
                <a:gd name="T1" fmla="*/ 105 h 704"/>
                <a:gd name="T2" fmla="*/ 295 w 404"/>
                <a:gd name="T3" fmla="*/ 42 h 704"/>
                <a:gd name="T4" fmla="*/ 275 w 404"/>
                <a:gd name="T5" fmla="*/ 42 h 704"/>
                <a:gd name="T6" fmla="*/ 226 w 404"/>
                <a:gd name="T7" fmla="*/ 21 h 704"/>
                <a:gd name="T8" fmla="*/ 186 w 404"/>
                <a:gd name="T9" fmla="*/ 0 h 704"/>
                <a:gd name="T10" fmla="*/ 197 w 404"/>
                <a:gd name="T11" fmla="*/ 21 h 704"/>
                <a:gd name="T12" fmla="*/ 216 w 404"/>
                <a:gd name="T13" fmla="*/ 53 h 704"/>
                <a:gd name="T14" fmla="*/ 197 w 404"/>
                <a:gd name="T15" fmla="*/ 63 h 704"/>
                <a:gd name="T16" fmla="*/ 186 w 404"/>
                <a:gd name="T17" fmla="*/ 42 h 704"/>
                <a:gd name="T18" fmla="*/ 128 w 404"/>
                <a:gd name="T19" fmla="*/ 63 h 704"/>
                <a:gd name="T20" fmla="*/ 128 w 404"/>
                <a:gd name="T21" fmla="*/ 42 h 704"/>
                <a:gd name="T22" fmla="*/ 98 w 404"/>
                <a:gd name="T23" fmla="*/ 53 h 704"/>
                <a:gd name="T24" fmla="*/ 78 w 404"/>
                <a:gd name="T25" fmla="*/ 74 h 704"/>
                <a:gd name="T26" fmla="*/ 69 w 404"/>
                <a:gd name="T27" fmla="*/ 84 h 704"/>
                <a:gd name="T28" fmla="*/ 49 w 404"/>
                <a:gd name="T29" fmla="*/ 84 h 704"/>
                <a:gd name="T30" fmla="*/ 58 w 404"/>
                <a:gd name="T31" fmla="*/ 63 h 704"/>
                <a:gd name="T32" fmla="*/ 29 w 404"/>
                <a:gd name="T33" fmla="*/ 42 h 704"/>
                <a:gd name="T34" fmla="*/ 29 w 404"/>
                <a:gd name="T35" fmla="*/ 53 h 704"/>
                <a:gd name="T36" fmla="*/ 49 w 404"/>
                <a:gd name="T37" fmla="*/ 74 h 704"/>
                <a:gd name="T38" fmla="*/ 49 w 404"/>
                <a:gd name="T39" fmla="*/ 95 h 704"/>
                <a:gd name="T40" fmla="*/ 19 w 404"/>
                <a:gd name="T41" fmla="*/ 95 h 704"/>
                <a:gd name="T42" fmla="*/ 0 w 404"/>
                <a:gd name="T43" fmla="*/ 116 h 704"/>
                <a:gd name="T44" fmla="*/ 0 w 404"/>
                <a:gd name="T45" fmla="*/ 137 h 704"/>
                <a:gd name="T46" fmla="*/ 117 w 404"/>
                <a:gd name="T47" fmla="*/ 703 h 704"/>
                <a:gd name="T48" fmla="*/ 354 w 404"/>
                <a:gd name="T49" fmla="*/ 650 h 704"/>
                <a:gd name="T50" fmla="*/ 403 w 404"/>
                <a:gd name="T51" fmla="*/ 105 h 704"/>
                <a:gd name="T52" fmla="*/ 403 w 404"/>
                <a:gd name="T53" fmla="*/ 10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4" h="704">
                  <a:moveTo>
                    <a:pt x="403" y="105"/>
                  </a:moveTo>
                  <a:lnTo>
                    <a:pt x="295" y="42"/>
                  </a:lnTo>
                  <a:lnTo>
                    <a:pt x="275" y="42"/>
                  </a:lnTo>
                  <a:lnTo>
                    <a:pt x="226" y="21"/>
                  </a:lnTo>
                  <a:lnTo>
                    <a:pt x="186" y="0"/>
                  </a:lnTo>
                  <a:lnTo>
                    <a:pt x="197" y="21"/>
                  </a:lnTo>
                  <a:lnTo>
                    <a:pt x="216" y="53"/>
                  </a:lnTo>
                  <a:lnTo>
                    <a:pt x="197" y="63"/>
                  </a:lnTo>
                  <a:lnTo>
                    <a:pt x="186" y="42"/>
                  </a:lnTo>
                  <a:lnTo>
                    <a:pt x="128" y="63"/>
                  </a:lnTo>
                  <a:lnTo>
                    <a:pt x="128" y="42"/>
                  </a:lnTo>
                  <a:lnTo>
                    <a:pt x="98" y="53"/>
                  </a:lnTo>
                  <a:lnTo>
                    <a:pt x="78" y="74"/>
                  </a:lnTo>
                  <a:lnTo>
                    <a:pt x="69" y="84"/>
                  </a:lnTo>
                  <a:lnTo>
                    <a:pt x="49" y="84"/>
                  </a:lnTo>
                  <a:lnTo>
                    <a:pt x="58" y="63"/>
                  </a:lnTo>
                  <a:lnTo>
                    <a:pt x="29" y="42"/>
                  </a:lnTo>
                  <a:lnTo>
                    <a:pt x="29" y="53"/>
                  </a:lnTo>
                  <a:lnTo>
                    <a:pt x="49" y="74"/>
                  </a:lnTo>
                  <a:lnTo>
                    <a:pt x="49" y="95"/>
                  </a:lnTo>
                  <a:lnTo>
                    <a:pt x="19" y="95"/>
                  </a:lnTo>
                  <a:lnTo>
                    <a:pt x="0" y="116"/>
                  </a:lnTo>
                  <a:lnTo>
                    <a:pt x="0" y="137"/>
                  </a:lnTo>
                  <a:lnTo>
                    <a:pt x="117" y="703"/>
                  </a:lnTo>
                  <a:lnTo>
                    <a:pt x="354" y="650"/>
                  </a:lnTo>
                  <a:lnTo>
                    <a:pt x="403" y="105"/>
                  </a:lnTo>
                  <a:lnTo>
                    <a:pt x="403" y="10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9" name="Freeform 45"/>
            <p:cNvSpPr>
              <a:spLocks/>
            </p:cNvSpPr>
            <p:nvPr/>
          </p:nvSpPr>
          <p:spPr bwMode="auto">
            <a:xfrm>
              <a:off x="3754" y="1431"/>
              <a:ext cx="65" cy="39"/>
            </a:xfrm>
            <a:custGeom>
              <a:avLst/>
              <a:gdLst>
                <a:gd name="T0" fmla="*/ 87 w 88"/>
                <a:gd name="T1" fmla="*/ 20 h 52"/>
                <a:gd name="T2" fmla="*/ 38 w 88"/>
                <a:gd name="T3" fmla="*/ 0 h 52"/>
                <a:gd name="T4" fmla="*/ 0 w 88"/>
                <a:gd name="T5" fmla="*/ 20 h 52"/>
                <a:gd name="T6" fmla="*/ 9 w 88"/>
                <a:gd name="T7" fmla="*/ 42 h 52"/>
                <a:gd name="T8" fmla="*/ 28 w 88"/>
                <a:gd name="T9" fmla="*/ 51 h 52"/>
                <a:gd name="T10" fmla="*/ 78 w 88"/>
                <a:gd name="T11" fmla="*/ 42 h 52"/>
                <a:gd name="T12" fmla="*/ 87 w 88"/>
                <a:gd name="T13" fmla="*/ 20 h 52"/>
                <a:gd name="T14" fmla="*/ 87 w 88"/>
                <a:gd name="T15" fmla="*/ 2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2">
                  <a:moveTo>
                    <a:pt x="87" y="20"/>
                  </a:moveTo>
                  <a:lnTo>
                    <a:pt x="38" y="0"/>
                  </a:lnTo>
                  <a:lnTo>
                    <a:pt x="0" y="20"/>
                  </a:lnTo>
                  <a:lnTo>
                    <a:pt x="9" y="42"/>
                  </a:lnTo>
                  <a:lnTo>
                    <a:pt x="28" y="51"/>
                  </a:lnTo>
                  <a:lnTo>
                    <a:pt x="78" y="42"/>
                  </a:lnTo>
                  <a:lnTo>
                    <a:pt x="87" y="20"/>
                  </a:lnTo>
                  <a:lnTo>
                    <a:pt x="87" y="2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0" name="Freeform 46"/>
            <p:cNvSpPr>
              <a:spLocks/>
            </p:cNvSpPr>
            <p:nvPr/>
          </p:nvSpPr>
          <p:spPr bwMode="auto">
            <a:xfrm>
              <a:off x="3471" y="1405"/>
              <a:ext cx="23" cy="32"/>
            </a:xfrm>
            <a:custGeom>
              <a:avLst/>
              <a:gdLst>
                <a:gd name="T0" fmla="*/ 20 w 31"/>
                <a:gd name="T1" fmla="*/ 42 h 43"/>
                <a:gd name="T2" fmla="*/ 30 w 31"/>
                <a:gd name="T3" fmla="*/ 32 h 43"/>
                <a:gd name="T4" fmla="*/ 20 w 31"/>
                <a:gd name="T5" fmla="*/ 10 h 43"/>
                <a:gd name="T6" fmla="*/ 0 w 31"/>
                <a:gd name="T7" fmla="*/ 0 h 43"/>
                <a:gd name="T8" fmla="*/ 20 w 31"/>
                <a:gd name="T9" fmla="*/ 42 h 43"/>
                <a:gd name="T10" fmla="*/ 20 w 31"/>
                <a:gd name="T11" fmla="*/ 42 h 43"/>
              </a:gdLst>
              <a:ahLst/>
              <a:cxnLst>
                <a:cxn ang="0">
                  <a:pos x="T0" y="T1"/>
                </a:cxn>
                <a:cxn ang="0">
                  <a:pos x="T2" y="T3"/>
                </a:cxn>
                <a:cxn ang="0">
                  <a:pos x="T4" y="T5"/>
                </a:cxn>
                <a:cxn ang="0">
                  <a:pos x="T6" y="T7"/>
                </a:cxn>
                <a:cxn ang="0">
                  <a:pos x="T8" y="T9"/>
                </a:cxn>
                <a:cxn ang="0">
                  <a:pos x="T10" y="T11"/>
                </a:cxn>
              </a:cxnLst>
              <a:rect l="0" t="0" r="r" b="b"/>
              <a:pathLst>
                <a:path w="31" h="43">
                  <a:moveTo>
                    <a:pt x="20" y="42"/>
                  </a:moveTo>
                  <a:lnTo>
                    <a:pt x="30" y="32"/>
                  </a:lnTo>
                  <a:lnTo>
                    <a:pt x="20" y="10"/>
                  </a:lnTo>
                  <a:lnTo>
                    <a:pt x="0" y="0"/>
                  </a:lnTo>
                  <a:lnTo>
                    <a:pt x="20" y="42"/>
                  </a:lnTo>
                  <a:lnTo>
                    <a:pt x="20" y="4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 name="Freeform 47"/>
            <p:cNvSpPr>
              <a:spLocks/>
            </p:cNvSpPr>
            <p:nvPr/>
          </p:nvSpPr>
          <p:spPr bwMode="auto">
            <a:xfrm>
              <a:off x="3418" y="1405"/>
              <a:ext cx="53" cy="25"/>
            </a:xfrm>
            <a:custGeom>
              <a:avLst/>
              <a:gdLst>
                <a:gd name="T0" fmla="*/ 69 w 70"/>
                <a:gd name="T1" fmla="*/ 22 h 33"/>
                <a:gd name="T2" fmla="*/ 50 w 70"/>
                <a:gd name="T3" fmla="*/ 0 h 33"/>
                <a:gd name="T4" fmla="*/ 20 w 70"/>
                <a:gd name="T5" fmla="*/ 0 h 33"/>
                <a:gd name="T6" fmla="*/ 0 w 70"/>
                <a:gd name="T7" fmla="*/ 10 h 33"/>
                <a:gd name="T8" fmla="*/ 10 w 70"/>
                <a:gd name="T9" fmla="*/ 22 h 33"/>
                <a:gd name="T10" fmla="*/ 40 w 70"/>
                <a:gd name="T11" fmla="*/ 32 h 33"/>
                <a:gd name="T12" fmla="*/ 69 w 70"/>
                <a:gd name="T13" fmla="*/ 22 h 33"/>
                <a:gd name="T14" fmla="*/ 69 w 70"/>
                <a:gd name="T15" fmla="*/ 2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3">
                  <a:moveTo>
                    <a:pt x="69" y="22"/>
                  </a:moveTo>
                  <a:lnTo>
                    <a:pt x="50" y="0"/>
                  </a:lnTo>
                  <a:lnTo>
                    <a:pt x="20" y="0"/>
                  </a:lnTo>
                  <a:lnTo>
                    <a:pt x="0" y="10"/>
                  </a:lnTo>
                  <a:lnTo>
                    <a:pt x="10" y="22"/>
                  </a:lnTo>
                  <a:lnTo>
                    <a:pt x="40" y="32"/>
                  </a:lnTo>
                  <a:lnTo>
                    <a:pt x="69" y="22"/>
                  </a:lnTo>
                  <a:lnTo>
                    <a:pt x="69" y="2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 name="Freeform 48"/>
            <p:cNvSpPr>
              <a:spLocks/>
            </p:cNvSpPr>
            <p:nvPr/>
          </p:nvSpPr>
          <p:spPr bwMode="auto">
            <a:xfrm>
              <a:off x="3397" y="1374"/>
              <a:ext cx="38" cy="32"/>
            </a:xfrm>
            <a:custGeom>
              <a:avLst/>
              <a:gdLst>
                <a:gd name="T0" fmla="*/ 49 w 50"/>
                <a:gd name="T1" fmla="*/ 9 h 42"/>
                <a:gd name="T2" fmla="*/ 20 w 50"/>
                <a:gd name="T3" fmla="*/ 0 h 42"/>
                <a:gd name="T4" fmla="*/ 0 w 50"/>
                <a:gd name="T5" fmla="*/ 31 h 42"/>
                <a:gd name="T6" fmla="*/ 29 w 50"/>
                <a:gd name="T7" fmla="*/ 41 h 42"/>
                <a:gd name="T8" fmla="*/ 49 w 50"/>
                <a:gd name="T9" fmla="*/ 9 h 42"/>
                <a:gd name="T10" fmla="*/ 49 w 50"/>
                <a:gd name="T11" fmla="*/ 9 h 42"/>
              </a:gdLst>
              <a:ahLst/>
              <a:cxnLst>
                <a:cxn ang="0">
                  <a:pos x="T0" y="T1"/>
                </a:cxn>
                <a:cxn ang="0">
                  <a:pos x="T2" y="T3"/>
                </a:cxn>
                <a:cxn ang="0">
                  <a:pos x="T4" y="T5"/>
                </a:cxn>
                <a:cxn ang="0">
                  <a:pos x="T6" y="T7"/>
                </a:cxn>
                <a:cxn ang="0">
                  <a:pos x="T8" y="T9"/>
                </a:cxn>
                <a:cxn ang="0">
                  <a:pos x="T10" y="T11"/>
                </a:cxn>
              </a:cxnLst>
              <a:rect l="0" t="0" r="r" b="b"/>
              <a:pathLst>
                <a:path w="50" h="42">
                  <a:moveTo>
                    <a:pt x="49" y="9"/>
                  </a:moveTo>
                  <a:lnTo>
                    <a:pt x="20" y="0"/>
                  </a:lnTo>
                  <a:lnTo>
                    <a:pt x="0" y="31"/>
                  </a:lnTo>
                  <a:lnTo>
                    <a:pt x="29" y="41"/>
                  </a:lnTo>
                  <a:lnTo>
                    <a:pt x="49" y="9"/>
                  </a:lnTo>
                  <a:lnTo>
                    <a:pt x="49" y="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3" name="Freeform 49"/>
            <p:cNvSpPr>
              <a:spLocks/>
            </p:cNvSpPr>
            <p:nvPr/>
          </p:nvSpPr>
          <p:spPr bwMode="auto">
            <a:xfrm>
              <a:off x="2609" y="1915"/>
              <a:ext cx="148" cy="197"/>
            </a:xfrm>
            <a:custGeom>
              <a:avLst/>
              <a:gdLst>
                <a:gd name="T0" fmla="*/ 178 w 199"/>
                <a:gd name="T1" fmla="*/ 83 h 263"/>
                <a:gd name="T2" fmla="*/ 118 w 199"/>
                <a:gd name="T3" fmla="*/ 116 h 263"/>
                <a:gd name="T4" fmla="*/ 80 w 199"/>
                <a:gd name="T5" fmla="*/ 116 h 263"/>
                <a:gd name="T6" fmla="*/ 50 w 199"/>
                <a:gd name="T7" fmla="*/ 105 h 263"/>
                <a:gd name="T8" fmla="*/ 31 w 199"/>
                <a:gd name="T9" fmla="*/ 95 h 263"/>
                <a:gd name="T10" fmla="*/ 11 w 199"/>
                <a:gd name="T11" fmla="*/ 116 h 263"/>
                <a:gd name="T12" fmla="*/ 11 w 199"/>
                <a:gd name="T13" fmla="*/ 146 h 263"/>
                <a:gd name="T14" fmla="*/ 0 w 199"/>
                <a:gd name="T15" fmla="*/ 200 h 263"/>
                <a:gd name="T16" fmla="*/ 11 w 199"/>
                <a:gd name="T17" fmla="*/ 241 h 263"/>
                <a:gd name="T18" fmla="*/ 50 w 199"/>
                <a:gd name="T19" fmla="*/ 262 h 263"/>
                <a:gd name="T20" fmla="*/ 89 w 199"/>
                <a:gd name="T21" fmla="*/ 251 h 263"/>
                <a:gd name="T22" fmla="*/ 128 w 199"/>
                <a:gd name="T23" fmla="*/ 251 h 263"/>
                <a:gd name="T24" fmla="*/ 139 w 199"/>
                <a:gd name="T25" fmla="*/ 220 h 263"/>
                <a:gd name="T26" fmla="*/ 128 w 199"/>
                <a:gd name="T27" fmla="*/ 189 h 263"/>
                <a:gd name="T28" fmla="*/ 148 w 199"/>
                <a:gd name="T29" fmla="*/ 157 h 263"/>
                <a:gd name="T30" fmla="*/ 178 w 199"/>
                <a:gd name="T31" fmla="*/ 146 h 263"/>
                <a:gd name="T32" fmla="*/ 198 w 199"/>
                <a:gd name="T33" fmla="*/ 0 h 263"/>
                <a:gd name="T34" fmla="*/ 178 w 199"/>
                <a:gd name="T35" fmla="*/ 83 h 263"/>
                <a:gd name="T36" fmla="*/ 178 w 199"/>
                <a:gd name="T37" fmla="*/ 8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263">
                  <a:moveTo>
                    <a:pt x="178" y="83"/>
                  </a:moveTo>
                  <a:lnTo>
                    <a:pt x="118" y="116"/>
                  </a:lnTo>
                  <a:lnTo>
                    <a:pt x="80" y="116"/>
                  </a:lnTo>
                  <a:lnTo>
                    <a:pt x="50" y="105"/>
                  </a:lnTo>
                  <a:lnTo>
                    <a:pt x="31" y="95"/>
                  </a:lnTo>
                  <a:lnTo>
                    <a:pt x="11" y="116"/>
                  </a:lnTo>
                  <a:lnTo>
                    <a:pt x="11" y="146"/>
                  </a:lnTo>
                  <a:lnTo>
                    <a:pt x="0" y="200"/>
                  </a:lnTo>
                  <a:lnTo>
                    <a:pt x="11" y="241"/>
                  </a:lnTo>
                  <a:lnTo>
                    <a:pt x="50" y="262"/>
                  </a:lnTo>
                  <a:lnTo>
                    <a:pt x="89" y="251"/>
                  </a:lnTo>
                  <a:lnTo>
                    <a:pt x="128" y="251"/>
                  </a:lnTo>
                  <a:lnTo>
                    <a:pt x="139" y="220"/>
                  </a:lnTo>
                  <a:lnTo>
                    <a:pt x="128" y="189"/>
                  </a:lnTo>
                  <a:lnTo>
                    <a:pt x="148" y="157"/>
                  </a:lnTo>
                  <a:lnTo>
                    <a:pt x="178" y="146"/>
                  </a:lnTo>
                  <a:lnTo>
                    <a:pt x="198" y="0"/>
                  </a:lnTo>
                  <a:lnTo>
                    <a:pt x="178" y="83"/>
                  </a:lnTo>
                  <a:lnTo>
                    <a:pt x="178" y="8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4" name="Freeform 50"/>
            <p:cNvSpPr>
              <a:spLocks/>
            </p:cNvSpPr>
            <p:nvPr/>
          </p:nvSpPr>
          <p:spPr bwMode="auto">
            <a:xfrm>
              <a:off x="2669" y="1749"/>
              <a:ext cx="74" cy="143"/>
            </a:xfrm>
            <a:custGeom>
              <a:avLst/>
              <a:gdLst>
                <a:gd name="T0" fmla="*/ 0 w 99"/>
                <a:gd name="T1" fmla="*/ 189 h 190"/>
                <a:gd name="T2" fmla="*/ 38 w 99"/>
                <a:gd name="T3" fmla="*/ 169 h 190"/>
                <a:gd name="T4" fmla="*/ 88 w 99"/>
                <a:gd name="T5" fmla="*/ 157 h 190"/>
                <a:gd name="T6" fmla="*/ 78 w 99"/>
                <a:gd name="T7" fmla="*/ 148 h 190"/>
                <a:gd name="T8" fmla="*/ 98 w 99"/>
                <a:gd name="T9" fmla="*/ 137 h 190"/>
                <a:gd name="T10" fmla="*/ 78 w 99"/>
                <a:gd name="T11" fmla="*/ 105 h 190"/>
                <a:gd name="T12" fmla="*/ 59 w 99"/>
                <a:gd name="T13" fmla="*/ 53 h 190"/>
                <a:gd name="T14" fmla="*/ 48 w 99"/>
                <a:gd name="T15" fmla="*/ 53 h 190"/>
                <a:gd name="T16" fmla="*/ 48 w 99"/>
                <a:gd name="T17" fmla="*/ 32 h 190"/>
                <a:gd name="T18" fmla="*/ 38 w 99"/>
                <a:gd name="T19" fmla="*/ 21 h 190"/>
                <a:gd name="T20" fmla="*/ 48 w 99"/>
                <a:gd name="T21" fmla="*/ 0 h 190"/>
                <a:gd name="T22" fmla="*/ 19 w 99"/>
                <a:gd name="T23" fmla="*/ 0 h 190"/>
                <a:gd name="T24" fmla="*/ 19 w 99"/>
                <a:gd name="T25" fmla="*/ 21 h 190"/>
                <a:gd name="T26" fmla="*/ 0 w 99"/>
                <a:gd name="T27" fmla="*/ 21 h 190"/>
                <a:gd name="T28" fmla="*/ 0 w 99"/>
                <a:gd name="T29" fmla="*/ 43 h 190"/>
                <a:gd name="T30" fmla="*/ 19 w 99"/>
                <a:gd name="T31" fmla="*/ 43 h 190"/>
                <a:gd name="T32" fmla="*/ 19 w 99"/>
                <a:gd name="T33" fmla="*/ 75 h 190"/>
                <a:gd name="T34" fmla="*/ 38 w 99"/>
                <a:gd name="T35" fmla="*/ 95 h 190"/>
                <a:gd name="T36" fmla="*/ 29 w 99"/>
                <a:gd name="T37" fmla="*/ 127 h 190"/>
                <a:gd name="T38" fmla="*/ 9 w 99"/>
                <a:gd name="T39" fmla="*/ 137 h 190"/>
                <a:gd name="T40" fmla="*/ 38 w 99"/>
                <a:gd name="T41" fmla="*/ 148 h 190"/>
                <a:gd name="T42" fmla="*/ 0 w 99"/>
                <a:gd name="T43" fmla="*/ 189 h 190"/>
                <a:gd name="T44" fmla="*/ 0 w 99"/>
                <a:gd name="T45"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 h="190">
                  <a:moveTo>
                    <a:pt x="0" y="189"/>
                  </a:moveTo>
                  <a:lnTo>
                    <a:pt x="38" y="169"/>
                  </a:lnTo>
                  <a:lnTo>
                    <a:pt x="88" y="157"/>
                  </a:lnTo>
                  <a:lnTo>
                    <a:pt x="78" y="148"/>
                  </a:lnTo>
                  <a:lnTo>
                    <a:pt x="98" y="137"/>
                  </a:lnTo>
                  <a:lnTo>
                    <a:pt x="78" y="105"/>
                  </a:lnTo>
                  <a:lnTo>
                    <a:pt x="59" y="53"/>
                  </a:lnTo>
                  <a:lnTo>
                    <a:pt x="48" y="53"/>
                  </a:lnTo>
                  <a:lnTo>
                    <a:pt x="48" y="32"/>
                  </a:lnTo>
                  <a:lnTo>
                    <a:pt x="38" y="21"/>
                  </a:lnTo>
                  <a:lnTo>
                    <a:pt x="48" y="0"/>
                  </a:lnTo>
                  <a:lnTo>
                    <a:pt x="19" y="0"/>
                  </a:lnTo>
                  <a:lnTo>
                    <a:pt x="19" y="21"/>
                  </a:lnTo>
                  <a:lnTo>
                    <a:pt x="0" y="21"/>
                  </a:lnTo>
                  <a:lnTo>
                    <a:pt x="0" y="43"/>
                  </a:lnTo>
                  <a:lnTo>
                    <a:pt x="19" y="43"/>
                  </a:lnTo>
                  <a:lnTo>
                    <a:pt x="19" y="75"/>
                  </a:lnTo>
                  <a:lnTo>
                    <a:pt x="38" y="95"/>
                  </a:lnTo>
                  <a:lnTo>
                    <a:pt x="29" y="127"/>
                  </a:lnTo>
                  <a:lnTo>
                    <a:pt x="9" y="137"/>
                  </a:lnTo>
                  <a:lnTo>
                    <a:pt x="38" y="148"/>
                  </a:lnTo>
                  <a:lnTo>
                    <a:pt x="0" y="189"/>
                  </a:lnTo>
                  <a:lnTo>
                    <a:pt x="0" y="18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5" name="Freeform 51"/>
            <p:cNvSpPr>
              <a:spLocks/>
            </p:cNvSpPr>
            <p:nvPr/>
          </p:nvSpPr>
          <p:spPr bwMode="auto">
            <a:xfrm>
              <a:off x="3176" y="1453"/>
              <a:ext cx="97" cy="101"/>
            </a:xfrm>
            <a:custGeom>
              <a:avLst/>
              <a:gdLst>
                <a:gd name="T0" fmla="*/ 69 w 129"/>
                <a:gd name="T1" fmla="*/ 135 h 136"/>
                <a:gd name="T2" fmla="*/ 39 w 129"/>
                <a:gd name="T3" fmla="*/ 114 h 136"/>
                <a:gd name="T4" fmla="*/ 30 w 129"/>
                <a:gd name="T5" fmla="*/ 72 h 136"/>
                <a:gd name="T6" fmla="*/ 59 w 129"/>
                <a:gd name="T7" fmla="*/ 30 h 136"/>
                <a:gd name="T8" fmla="*/ 128 w 129"/>
                <a:gd name="T9" fmla="*/ 9 h 136"/>
                <a:gd name="T10" fmla="*/ 118 w 129"/>
                <a:gd name="T11" fmla="*/ 0 h 136"/>
                <a:gd name="T12" fmla="*/ 88 w 129"/>
                <a:gd name="T13" fmla="*/ 9 h 136"/>
                <a:gd name="T14" fmla="*/ 19 w 129"/>
                <a:gd name="T15" fmla="*/ 30 h 136"/>
                <a:gd name="T16" fmla="*/ 0 w 129"/>
                <a:gd name="T17" fmla="*/ 83 h 136"/>
                <a:gd name="T18" fmla="*/ 0 w 129"/>
                <a:gd name="T19" fmla="*/ 114 h 136"/>
                <a:gd name="T20" fmla="*/ 19 w 129"/>
                <a:gd name="T21" fmla="*/ 125 h 136"/>
                <a:gd name="T22" fmla="*/ 69 w 129"/>
                <a:gd name="T23" fmla="*/ 135 h 136"/>
                <a:gd name="T24" fmla="*/ 69 w 129"/>
                <a:gd name="T25"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36">
                  <a:moveTo>
                    <a:pt x="69" y="135"/>
                  </a:moveTo>
                  <a:lnTo>
                    <a:pt x="39" y="114"/>
                  </a:lnTo>
                  <a:lnTo>
                    <a:pt x="30" y="72"/>
                  </a:lnTo>
                  <a:lnTo>
                    <a:pt x="59" y="30"/>
                  </a:lnTo>
                  <a:lnTo>
                    <a:pt x="128" y="9"/>
                  </a:lnTo>
                  <a:lnTo>
                    <a:pt x="118" y="0"/>
                  </a:lnTo>
                  <a:lnTo>
                    <a:pt x="88" y="9"/>
                  </a:lnTo>
                  <a:lnTo>
                    <a:pt x="19" y="30"/>
                  </a:lnTo>
                  <a:lnTo>
                    <a:pt x="0" y="83"/>
                  </a:lnTo>
                  <a:lnTo>
                    <a:pt x="0" y="114"/>
                  </a:lnTo>
                  <a:lnTo>
                    <a:pt x="19" y="125"/>
                  </a:lnTo>
                  <a:lnTo>
                    <a:pt x="69" y="135"/>
                  </a:lnTo>
                  <a:lnTo>
                    <a:pt x="69" y="13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6" name="Freeform 52"/>
            <p:cNvSpPr>
              <a:spLocks/>
            </p:cNvSpPr>
            <p:nvPr/>
          </p:nvSpPr>
          <p:spPr bwMode="auto">
            <a:xfrm>
              <a:off x="2925" y="1436"/>
              <a:ext cx="24" cy="24"/>
            </a:xfrm>
            <a:custGeom>
              <a:avLst/>
              <a:gdLst>
                <a:gd name="T0" fmla="*/ 10 w 31"/>
                <a:gd name="T1" fmla="*/ 0 h 32"/>
                <a:gd name="T2" fmla="*/ 30 w 31"/>
                <a:gd name="T3" fmla="*/ 0 h 32"/>
                <a:gd name="T4" fmla="*/ 20 w 31"/>
                <a:gd name="T5" fmla="*/ 31 h 32"/>
                <a:gd name="T6" fmla="*/ 0 w 31"/>
                <a:gd name="T7" fmla="*/ 22 h 32"/>
                <a:gd name="T8" fmla="*/ 10 w 31"/>
                <a:gd name="T9" fmla="*/ 0 h 32"/>
                <a:gd name="T10" fmla="*/ 10 w 31"/>
                <a:gd name="T11" fmla="*/ 0 h 32"/>
              </a:gdLst>
              <a:ahLst/>
              <a:cxnLst>
                <a:cxn ang="0">
                  <a:pos x="T0" y="T1"/>
                </a:cxn>
                <a:cxn ang="0">
                  <a:pos x="T2" y="T3"/>
                </a:cxn>
                <a:cxn ang="0">
                  <a:pos x="T4" y="T5"/>
                </a:cxn>
                <a:cxn ang="0">
                  <a:pos x="T6" y="T7"/>
                </a:cxn>
                <a:cxn ang="0">
                  <a:pos x="T8" y="T9"/>
                </a:cxn>
                <a:cxn ang="0">
                  <a:pos x="T10" y="T11"/>
                </a:cxn>
              </a:cxnLst>
              <a:rect l="0" t="0" r="r" b="b"/>
              <a:pathLst>
                <a:path w="31" h="32">
                  <a:moveTo>
                    <a:pt x="10" y="0"/>
                  </a:moveTo>
                  <a:lnTo>
                    <a:pt x="30" y="0"/>
                  </a:lnTo>
                  <a:lnTo>
                    <a:pt x="20" y="31"/>
                  </a:lnTo>
                  <a:lnTo>
                    <a:pt x="0" y="22"/>
                  </a:lnTo>
                  <a:lnTo>
                    <a:pt x="10" y="0"/>
                  </a:lnTo>
                  <a:lnTo>
                    <a:pt x="10"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7" name="Freeform 53"/>
            <p:cNvSpPr>
              <a:spLocks/>
            </p:cNvSpPr>
            <p:nvPr/>
          </p:nvSpPr>
          <p:spPr bwMode="auto">
            <a:xfrm>
              <a:off x="2904" y="1397"/>
              <a:ext cx="52" cy="25"/>
            </a:xfrm>
            <a:custGeom>
              <a:avLst/>
              <a:gdLst>
                <a:gd name="T0" fmla="*/ 29 w 70"/>
                <a:gd name="T1" fmla="*/ 32 h 33"/>
                <a:gd name="T2" fmla="*/ 59 w 70"/>
                <a:gd name="T3" fmla="*/ 32 h 33"/>
                <a:gd name="T4" fmla="*/ 69 w 70"/>
                <a:gd name="T5" fmla="*/ 20 h 33"/>
                <a:gd name="T6" fmla="*/ 59 w 70"/>
                <a:gd name="T7" fmla="*/ 10 h 33"/>
                <a:gd name="T8" fmla="*/ 39 w 70"/>
                <a:gd name="T9" fmla="*/ 0 h 33"/>
                <a:gd name="T10" fmla="*/ 29 w 70"/>
                <a:gd name="T11" fmla="*/ 10 h 33"/>
                <a:gd name="T12" fmla="*/ 20 w 70"/>
                <a:gd name="T13" fmla="*/ 0 h 33"/>
                <a:gd name="T14" fmla="*/ 0 w 70"/>
                <a:gd name="T15" fmla="*/ 0 h 33"/>
                <a:gd name="T16" fmla="*/ 10 w 70"/>
                <a:gd name="T17" fmla="*/ 10 h 33"/>
                <a:gd name="T18" fmla="*/ 29 w 70"/>
                <a:gd name="T19" fmla="*/ 32 h 33"/>
                <a:gd name="T20" fmla="*/ 29 w 70"/>
                <a:gd name="T2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3">
                  <a:moveTo>
                    <a:pt x="29" y="32"/>
                  </a:moveTo>
                  <a:lnTo>
                    <a:pt x="59" y="32"/>
                  </a:lnTo>
                  <a:lnTo>
                    <a:pt x="69" y="20"/>
                  </a:lnTo>
                  <a:lnTo>
                    <a:pt x="59" y="10"/>
                  </a:lnTo>
                  <a:lnTo>
                    <a:pt x="39" y="0"/>
                  </a:lnTo>
                  <a:lnTo>
                    <a:pt x="29" y="10"/>
                  </a:lnTo>
                  <a:lnTo>
                    <a:pt x="20" y="0"/>
                  </a:lnTo>
                  <a:lnTo>
                    <a:pt x="0" y="0"/>
                  </a:lnTo>
                  <a:lnTo>
                    <a:pt x="10" y="10"/>
                  </a:lnTo>
                  <a:lnTo>
                    <a:pt x="29" y="32"/>
                  </a:lnTo>
                  <a:lnTo>
                    <a:pt x="29" y="3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8" name="Freeform 54"/>
            <p:cNvSpPr>
              <a:spLocks/>
            </p:cNvSpPr>
            <p:nvPr/>
          </p:nvSpPr>
          <p:spPr bwMode="auto">
            <a:xfrm>
              <a:off x="2853" y="1405"/>
              <a:ext cx="66" cy="71"/>
            </a:xfrm>
            <a:custGeom>
              <a:avLst/>
              <a:gdLst>
                <a:gd name="T0" fmla="*/ 88 w 89"/>
                <a:gd name="T1" fmla="*/ 32 h 95"/>
                <a:gd name="T2" fmla="*/ 78 w 89"/>
                <a:gd name="T3" fmla="*/ 22 h 95"/>
                <a:gd name="T4" fmla="*/ 58 w 89"/>
                <a:gd name="T5" fmla="*/ 22 h 95"/>
                <a:gd name="T6" fmla="*/ 58 w 89"/>
                <a:gd name="T7" fmla="*/ 0 h 95"/>
                <a:gd name="T8" fmla="*/ 48 w 89"/>
                <a:gd name="T9" fmla="*/ 10 h 95"/>
                <a:gd name="T10" fmla="*/ 0 w 89"/>
                <a:gd name="T11" fmla="*/ 22 h 95"/>
                <a:gd name="T12" fmla="*/ 19 w 89"/>
                <a:gd name="T13" fmla="*/ 42 h 95"/>
                <a:gd name="T14" fmla="*/ 48 w 89"/>
                <a:gd name="T15" fmla="*/ 42 h 95"/>
                <a:gd name="T16" fmla="*/ 39 w 89"/>
                <a:gd name="T17" fmla="*/ 73 h 95"/>
                <a:gd name="T18" fmla="*/ 48 w 89"/>
                <a:gd name="T19" fmla="*/ 94 h 95"/>
                <a:gd name="T20" fmla="*/ 68 w 89"/>
                <a:gd name="T21" fmla="*/ 42 h 95"/>
                <a:gd name="T22" fmla="*/ 88 w 89"/>
                <a:gd name="T23" fmla="*/ 32 h 95"/>
                <a:gd name="T24" fmla="*/ 88 w 89"/>
                <a:gd name="T25"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5">
                  <a:moveTo>
                    <a:pt x="88" y="32"/>
                  </a:moveTo>
                  <a:lnTo>
                    <a:pt x="78" y="22"/>
                  </a:lnTo>
                  <a:lnTo>
                    <a:pt x="58" y="22"/>
                  </a:lnTo>
                  <a:lnTo>
                    <a:pt x="58" y="0"/>
                  </a:lnTo>
                  <a:lnTo>
                    <a:pt x="48" y="10"/>
                  </a:lnTo>
                  <a:lnTo>
                    <a:pt x="0" y="22"/>
                  </a:lnTo>
                  <a:lnTo>
                    <a:pt x="19" y="42"/>
                  </a:lnTo>
                  <a:lnTo>
                    <a:pt x="48" y="42"/>
                  </a:lnTo>
                  <a:lnTo>
                    <a:pt x="39" y="73"/>
                  </a:lnTo>
                  <a:lnTo>
                    <a:pt x="48" y="94"/>
                  </a:lnTo>
                  <a:lnTo>
                    <a:pt x="68" y="42"/>
                  </a:lnTo>
                  <a:lnTo>
                    <a:pt x="88" y="32"/>
                  </a:lnTo>
                  <a:lnTo>
                    <a:pt x="88" y="3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9" name="Freeform 55"/>
            <p:cNvSpPr>
              <a:spLocks/>
            </p:cNvSpPr>
            <p:nvPr/>
          </p:nvSpPr>
          <p:spPr bwMode="auto">
            <a:xfrm>
              <a:off x="2132" y="1335"/>
              <a:ext cx="221" cy="102"/>
            </a:xfrm>
            <a:custGeom>
              <a:avLst/>
              <a:gdLst>
                <a:gd name="T0" fmla="*/ 0 w 296"/>
                <a:gd name="T1" fmla="*/ 116 h 137"/>
                <a:gd name="T2" fmla="*/ 29 w 296"/>
                <a:gd name="T3" fmla="*/ 116 h 137"/>
                <a:gd name="T4" fmla="*/ 88 w 296"/>
                <a:gd name="T5" fmla="*/ 136 h 137"/>
                <a:gd name="T6" fmla="*/ 98 w 296"/>
                <a:gd name="T7" fmla="*/ 116 h 137"/>
                <a:gd name="T8" fmla="*/ 137 w 296"/>
                <a:gd name="T9" fmla="*/ 104 h 137"/>
                <a:gd name="T10" fmla="*/ 186 w 296"/>
                <a:gd name="T11" fmla="*/ 84 h 137"/>
                <a:gd name="T12" fmla="*/ 216 w 296"/>
                <a:gd name="T13" fmla="*/ 73 h 137"/>
                <a:gd name="T14" fmla="*/ 236 w 296"/>
                <a:gd name="T15" fmla="*/ 53 h 137"/>
                <a:gd name="T16" fmla="*/ 295 w 296"/>
                <a:gd name="T17" fmla="*/ 32 h 137"/>
                <a:gd name="T18" fmla="*/ 265 w 296"/>
                <a:gd name="T19" fmla="*/ 10 h 137"/>
                <a:gd name="T20" fmla="*/ 265 w 296"/>
                <a:gd name="T21" fmla="*/ 0 h 137"/>
                <a:gd name="T22" fmla="*/ 197 w 296"/>
                <a:gd name="T23" fmla="*/ 10 h 137"/>
                <a:gd name="T24" fmla="*/ 177 w 296"/>
                <a:gd name="T25" fmla="*/ 10 h 137"/>
                <a:gd name="T26" fmla="*/ 117 w 296"/>
                <a:gd name="T27" fmla="*/ 0 h 137"/>
                <a:gd name="T28" fmla="*/ 98 w 296"/>
                <a:gd name="T29" fmla="*/ 21 h 137"/>
                <a:gd name="T30" fmla="*/ 88 w 296"/>
                <a:gd name="T31" fmla="*/ 32 h 137"/>
                <a:gd name="T32" fmla="*/ 107 w 296"/>
                <a:gd name="T33" fmla="*/ 41 h 137"/>
                <a:gd name="T34" fmla="*/ 107 w 296"/>
                <a:gd name="T35" fmla="*/ 53 h 137"/>
                <a:gd name="T36" fmla="*/ 68 w 296"/>
                <a:gd name="T37" fmla="*/ 73 h 137"/>
                <a:gd name="T38" fmla="*/ 39 w 296"/>
                <a:gd name="T39" fmla="*/ 94 h 137"/>
                <a:gd name="T40" fmla="*/ 19 w 296"/>
                <a:gd name="T41" fmla="*/ 104 h 137"/>
                <a:gd name="T42" fmla="*/ 0 w 296"/>
                <a:gd name="T43" fmla="*/ 116 h 137"/>
                <a:gd name="T44" fmla="*/ 0 w 296"/>
                <a:gd name="T45" fmla="*/ 1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 h="137">
                  <a:moveTo>
                    <a:pt x="0" y="116"/>
                  </a:moveTo>
                  <a:lnTo>
                    <a:pt x="29" y="116"/>
                  </a:lnTo>
                  <a:lnTo>
                    <a:pt x="88" y="136"/>
                  </a:lnTo>
                  <a:lnTo>
                    <a:pt x="98" y="116"/>
                  </a:lnTo>
                  <a:lnTo>
                    <a:pt x="137" y="104"/>
                  </a:lnTo>
                  <a:lnTo>
                    <a:pt x="186" y="84"/>
                  </a:lnTo>
                  <a:lnTo>
                    <a:pt x="216" y="73"/>
                  </a:lnTo>
                  <a:lnTo>
                    <a:pt x="236" y="53"/>
                  </a:lnTo>
                  <a:lnTo>
                    <a:pt x="295" y="32"/>
                  </a:lnTo>
                  <a:lnTo>
                    <a:pt x="265" y="10"/>
                  </a:lnTo>
                  <a:lnTo>
                    <a:pt x="265" y="0"/>
                  </a:lnTo>
                  <a:lnTo>
                    <a:pt x="197" y="10"/>
                  </a:lnTo>
                  <a:lnTo>
                    <a:pt x="177" y="10"/>
                  </a:lnTo>
                  <a:lnTo>
                    <a:pt x="117" y="0"/>
                  </a:lnTo>
                  <a:lnTo>
                    <a:pt x="98" y="21"/>
                  </a:lnTo>
                  <a:lnTo>
                    <a:pt x="88" y="32"/>
                  </a:lnTo>
                  <a:lnTo>
                    <a:pt x="107" y="41"/>
                  </a:lnTo>
                  <a:lnTo>
                    <a:pt x="107" y="53"/>
                  </a:lnTo>
                  <a:lnTo>
                    <a:pt x="68" y="73"/>
                  </a:lnTo>
                  <a:lnTo>
                    <a:pt x="39" y="94"/>
                  </a:lnTo>
                  <a:lnTo>
                    <a:pt x="19" y="104"/>
                  </a:lnTo>
                  <a:lnTo>
                    <a:pt x="0" y="116"/>
                  </a:lnTo>
                  <a:lnTo>
                    <a:pt x="0" y="11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0" name="Freeform 56"/>
            <p:cNvSpPr>
              <a:spLocks/>
            </p:cNvSpPr>
            <p:nvPr/>
          </p:nvSpPr>
          <p:spPr bwMode="auto">
            <a:xfrm>
              <a:off x="2139" y="1359"/>
              <a:ext cx="59" cy="39"/>
            </a:xfrm>
            <a:custGeom>
              <a:avLst/>
              <a:gdLst>
                <a:gd name="T0" fmla="*/ 79 w 80"/>
                <a:gd name="T1" fmla="*/ 30 h 53"/>
                <a:gd name="T2" fmla="*/ 69 w 80"/>
                <a:gd name="T3" fmla="*/ 0 h 53"/>
                <a:gd name="T4" fmla="*/ 30 w 80"/>
                <a:gd name="T5" fmla="*/ 0 h 53"/>
                <a:gd name="T6" fmla="*/ 0 w 80"/>
                <a:gd name="T7" fmla="*/ 21 h 53"/>
                <a:gd name="T8" fmla="*/ 0 w 80"/>
                <a:gd name="T9" fmla="*/ 30 h 53"/>
                <a:gd name="T10" fmla="*/ 10 w 80"/>
                <a:gd name="T11" fmla="*/ 52 h 53"/>
                <a:gd name="T12" fmla="*/ 40 w 80"/>
                <a:gd name="T13" fmla="*/ 41 h 53"/>
                <a:gd name="T14" fmla="*/ 79 w 80"/>
                <a:gd name="T15" fmla="*/ 30 h 53"/>
                <a:gd name="T16" fmla="*/ 79 w 80"/>
                <a:gd name="T17"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53">
                  <a:moveTo>
                    <a:pt x="79" y="30"/>
                  </a:moveTo>
                  <a:lnTo>
                    <a:pt x="69" y="0"/>
                  </a:lnTo>
                  <a:lnTo>
                    <a:pt x="30" y="0"/>
                  </a:lnTo>
                  <a:lnTo>
                    <a:pt x="0" y="21"/>
                  </a:lnTo>
                  <a:lnTo>
                    <a:pt x="0" y="30"/>
                  </a:lnTo>
                  <a:lnTo>
                    <a:pt x="10" y="52"/>
                  </a:lnTo>
                  <a:lnTo>
                    <a:pt x="40" y="41"/>
                  </a:lnTo>
                  <a:lnTo>
                    <a:pt x="79" y="30"/>
                  </a:lnTo>
                  <a:lnTo>
                    <a:pt x="79" y="3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 name="Freeform 57"/>
            <p:cNvSpPr>
              <a:spLocks/>
            </p:cNvSpPr>
            <p:nvPr/>
          </p:nvSpPr>
          <p:spPr bwMode="auto">
            <a:xfrm>
              <a:off x="2080" y="1459"/>
              <a:ext cx="140" cy="213"/>
            </a:xfrm>
            <a:custGeom>
              <a:avLst/>
              <a:gdLst>
                <a:gd name="T0" fmla="*/ 98 w 187"/>
                <a:gd name="T1" fmla="*/ 158 h 285"/>
                <a:gd name="T2" fmla="*/ 88 w 187"/>
                <a:gd name="T3" fmla="*/ 168 h 285"/>
                <a:gd name="T4" fmla="*/ 49 w 187"/>
                <a:gd name="T5" fmla="*/ 179 h 285"/>
                <a:gd name="T6" fmla="*/ 10 w 187"/>
                <a:gd name="T7" fmla="*/ 179 h 285"/>
                <a:gd name="T8" fmla="*/ 0 w 187"/>
                <a:gd name="T9" fmla="*/ 189 h 285"/>
                <a:gd name="T10" fmla="*/ 19 w 187"/>
                <a:gd name="T11" fmla="*/ 210 h 285"/>
                <a:gd name="T12" fmla="*/ 39 w 187"/>
                <a:gd name="T13" fmla="*/ 200 h 285"/>
                <a:gd name="T14" fmla="*/ 69 w 187"/>
                <a:gd name="T15" fmla="*/ 221 h 285"/>
                <a:gd name="T16" fmla="*/ 69 w 187"/>
                <a:gd name="T17" fmla="*/ 242 h 285"/>
                <a:gd name="T18" fmla="*/ 98 w 187"/>
                <a:gd name="T19" fmla="*/ 284 h 285"/>
                <a:gd name="T20" fmla="*/ 88 w 187"/>
                <a:gd name="T21" fmla="*/ 231 h 285"/>
                <a:gd name="T22" fmla="*/ 108 w 187"/>
                <a:gd name="T23" fmla="*/ 242 h 285"/>
                <a:gd name="T24" fmla="*/ 118 w 187"/>
                <a:gd name="T25" fmla="*/ 263 h 285"/>
                <a:gd name="T26" fmla="*/ 137 w 187"/>
                <a:gd name="T27" fmla="*/ 231 h 285"/>
                <a:gd name="T28" fmla="*/ 128 w 187"/>
                <a:gd name="T29" fmla="*/ 210 h 285"/>
                <a:gd name="T30" fmla="*/ 137 w 187"/>
                <a:gd name="T31" fmla="*/ 168 h 285"/>
                <a:gd name="T32" fmla="*/ 157 w 187"/>
                <a:gd name="T33" fmla="*/ 189 h 285"/>
                <a:gd name="T34" fmla="*/ 186 w 187"/>
                <a:gd name="T35" fmla="*/ 168 h 285"/>
                <a:gd name="T36" fmla="*/ 176 w 187"/>
                <a:gd name="T37" fmla="*/ 105 h 285"/>
                <a:gd name="T38" fmla="*/ 176 w 187"/>
                <a:gd name="T39" fmla="*/ 95 h 285"/>
                <a:gd name="T40" fmla="*/ 137 w 187"/>
                <a:gd name="T41" fmla="*/ 63 h 285"/>
                <a:gd name="T42" fmla="*/ 118 w 187"/>
                <a:gd name="T43" fmla="*/ 43 h 285"/>
                <a:gd name="T44" fmla="*/ 88 w 187"/>
                <a:gd name="T45" fmla="*/ 43 h 285"/>
                <a:gd name="T46" fmla="*/ 88 w 187"/>
                <a:gd name="T47" fmla="*/ 11 h 285"/>
                <a:gd name="T48" fmla="*/ 78 w 187"/>
                <a:gd name="T49" fmla="*/ 11 h 285"/>
                <a:gd name="T50" fmla="*/ 29 w 187"/>
                <a:gd name="T51" fmla="*/ 43 h 285"/>
                <a:gd name="T52" fmla="*/ 49 w 187"/>
                <a:gd name="T53" fmla="*/ 21 h 285"/>
                <a:gd name="T54" fmla="*/ 19 w 187"/>
                <a:gd name="T55" fmla="*/ 0 h 285"/>
                <a:gd name="T56" fmla="*/ 0 w 187"/>
                <a:gd name="T57" fmla="*/ 21 h 285"/>
                <a:gd name="T58" fmla="*/ 0 w 187"/>
                <a:gd name="T59" fmla="*/ 74 h 285"/>
                <a:gd name="T60" fmla="*/ 19 w 187"/>
                <a:gd name="T61" fmla="*/ 85 h 285"/>
                <a:gd name="T62" fmla="*/ 58 w 187"/>
                <a:gd name="T63" fmla="*/ 74 h 285"/>
                <a:gd name="T64" fmla="*/ 88 w 187"/>
                <a:gd name="T65" fmla="*/ 63 h 285"/>
                <a:gd name="T66" fmla="*/ 88 w 187"/>
                <a:gd name="T67" fmla="*/ 85 h 285"/>
                <a:gd name="T68" fmla="*/ 88 w 187"/>
                <a:gd name="T69" fmla="*/ 116 h 285"/>
                <a:gd name="T70" fmla="*/ 98 w 187"/>
                <a:gd name="T71" fmla="*/ 158 h 285"/>
                <a:gd name="T72" fmla="*/ 98 w 187"/>
                <a:gd name="T73" fmla="*/ 15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285">
                  <a:moveTo>
                    <a:pt x="98" y="158"/>
                  </a:moveTo>
                  <a:lnTo>
                    <a:pt x="88" y="168"/>
                  </a:lnTo>
                  <a:lnTo>
                    <a:pt x="49" y="179"/>
                  </a:lnTo>
                  <a:lnTo>
                    <a:pt x="10" y="179"/>
                  </a:lnTo>
                  <a:lnTo>
                    <a:pt x="0" y="189"/>
                  </a:lnTo>
                  <a:lnTo>
                    <a:pt x="19" y="210"/>
                  </a:lnTo>
                  <a:lnTo>
                    <a:pt x="39" y="200"/>
                  </a:lnTo>
                  <a:lnTo>
                    <a:pt x="69" y="221"/>
                  </a:lnTo>
                  <a:lnTo>
                    <a:pt x="69" y="242"/>
                  </a:lnTo>
                  <a:lnTo>
                    <a:pt x="98" y="284"/>
                  </a:lnTo>
                  <a:lnTo>
                    <a:pt x="88" y="231"/>
                  </a:lnTo>
                  <a:lnTo>
                    <a:pt x="108" y="242"/>
                  </a:lnTo>
                  <a:lnTo>
                    <a:pt x="118" y="263"/>
                  </a:lnTo>
                  <a:lnTo>
                    <a:pt x="137" y="231"/>
                  </a:lnTo>
                  <a:lnTo>
                    <a:pt x="128" y="210"/>
                  </a:lnTo>
                  <a:lnTo>
                    <a:pt x="137" y="168"/>
                  </a:lnTo>
                  <a:lnTo>
                    <a:pt x="157" y="189"/>
                  </a:lnTo>
                  <a:lnTo>
                    <a:pt x="186" y="168"/>
                  </a:lnTo>
                  <a:lnTo>
                    <a:pt x="176" y="105"/>
                  </a:lnTo>
                  <a:lnTo>
                    <a:pt x="176" y="95"/>
                  </a:lnTo>
                  <a:lnTo>
                    <a:pt x="137" y="63"/>
                  </a:lnTo>
                  <a:lnTo>
                    <a:pt x="118" y="43"/>
                  </a:lnTo>
                  <a:lnTo>
                    <a:pt x="88" y="43"/>
                  </a:lnTo>
                  <a:lnTo>
                    <a:pt x="88" y="11"/>
                  </a:lnTo>
                  <a:lnTo>
                    <a:pt x="78" y="11"/>
                  </a:lnTo>
                  <a:lnTo>
                    <a:pt x="29" y="43"/>
                  </a:lnTo>
                  <a:lnTo>
                    <a:pt x="49" y="21"/>
                  </a:lnTo>
                  <a:lnTo>
                    <a:pt x="19" y="0"/>
                  </a:lnTo>
                  <a:lnTo>
                    <a:pt x="0" y="21"/>
                  </a:lnTo>
                  <a:lnTo>
                    <a:pt x="0" y="74"/>
                  </a:lnTo>
                  <a:lnTo>
                    <a:pt x="19" y="85"/>
                  </a:lnTo>
                  <a:lnTo>
                    <a:pt x="58" y="74"/>
                  </a:lnTo>
                  <a:lnTo>
                    <a:pt x="88" y="63"/>
                  </a:lnTo>
                  <a:lnTo>
                    <a:pt x="88" y="85"/>
                  </a:lnTo>
                  <a:lnTo>
                    <a:pt x="88" y="116"/>
                  </a:lnTo>
                  <a:lnTo>
                    <a:pt x="98" y="158"/>
                  </a:lnTo>
                  <a:lnTo>
                    <a:pt x="98" y="15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2" name="Freeform 58"/>
            <p:cNvSpPr>
              <a:spLocks/>
            </p:cNvSpPr>
            <p:nvPr/>
          </p:nvSpPr>
          <p:spPr bwMode="auto">
            <a:xfrm>
              <a:off x="1829" y="1421"/>
              <a:ext cx="82" cy="47"/>
            </a:xfrm>
            <a:custGeom>
              <a:avLst/>
              <a:gdLst>
                <a:gd name="T0" fmla="*/ 109 w 110"/>
                <a:gd name="T1" fmla="*/ 20 h 63"/>
                <a:gd name="T2" fmla="*/ 79 w 110"/>
                <a:gd name="T3" fmla="*/ 0 h 63"/>
                <a:gd name="T4" fmla="*/ 39 w 110"/>
                <a:gd name="T5" fmla="*/ 10 h 63"/>
                <a:gd name="T6" fmla="*/ 0 w 110"/>
                <a:gd name="T7" fmla="*/ 42 h 63"/>
                <a:gd name="T8" fmla="*/ 10 w 110"/>
                <a:gd name="T9" fmla="*/ 62 h 63"/>
                <a:gd name="T10" fmla="*/ 29 w 110"/>
                <a:gd name="T11" fmla="*/ 51 h 63"/>
                <a:gd name="T12" fmla="*/ 79 w 110"/>
                <a:gd name="T13" fmla="*/ 30 h 63"/>
                <a:gd name="T14" fmla="*/ 109 w 110"/>
                <a:gd name="T15" fmla="*/ 20 h 63"/>
                <a:gd name="T16" fmla="*/ 109 w 110"/>
                <a:gd name="T17" fmla="*/ 2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63">
                  <a:moveTo>
                    <a:pt x="109" y="20"/>
                  </a:moveTo>
                  <a:lnTo>
                    <a:pt x="79" y="0"/>
                  </a:lnTo>
                  <a:lnTo>
                    <a:pt x="39" y="10"/>
                  </a:lnTo>
                  <a:lnTo>
                    <a:pt x="0" y="42"/>
                  </a:lnTo>
                  <a:lnTo>
                    <a:pt x="10" y="62"/>
                  </a:lnTo>
                  <a:lnTo>
                    <a:pt x="29" y="51"/>
                  </a:lnTo>
                  <a:lnTo>
                    <a:pt x="79" y="30"/>
                  </a:lnTo>
                  <a:lnTo>
                    <a:pt x="109" y="20"/>
                  </a:lnTo>
                  <a:lnTo>
                    <a:pt x="109" y="2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3" name="Freeform 59"/>
            <p:cNvSpPr>
              <a:spLocks/>
            </p:cNvSpPr>
            <p:nvPr/>
          </p:nvSpPr>
          <p:spPr bwMode="auto">
            <a:xfrm>
              <a:off x="1866" y="1453"/>
              <a:ext cx="104" cy="71"/>
            </a:xfrm>
            <a:custGeom>
              <a:avLst/>
              <a:gdLst>
                <a:gd name="T0" fmla="*/ 138 w 139"/>
                <a:gd name="T1" fmla="*/ 72 h 95"/>
                <a:gd name="T2" fmla="*/ 118 w 139"/>
                <a:gd name="T3" fmla="*/ 63 h 95"/>
                <a:gd name="T4" fmla="*/ 128 w 139"/>
                <a:gd name="T5" fmla="*/ 0 h 95"/>
                <a:gd name="T6" fmla="*/ 88 w 139"/>
                <a:gd name="T7" fmla="*/ 9 h 95"/>
                <a:gd name="T8" fmla="*/ 60 w 139"/>
                <a:gd name="T9" fmla="*/ 20 h 95"/>
                <a:gd name="T10" fmla="*/ 49 w 139"/>
                <a:gd name="T11" fmla="*/ 0 h 95"/>
                <a:gd name="T12" fmla="*/ 10 w 139"/>
                <a:gd name="T13" fmla="*/ 9 h 95"/>
                <a:gd name="T14" fmla="*/ 0 w 139"/>
                <a:gd name="T15" fmla="*/ 30 h 95"/>
                <a:gd name="T16" fmla="*/ 19 w 139"/>
                <a:gd name="T17" fmla="*/ 41 h 95"/>
                <a:gd name="T18" fmla="*/ 0 w 139"/>
                <a:gd name="T19" fmla="*/ 63 h 95"/>
                <a:gd name="T20" fmla="*/ 19 w 139"/>
                <a:gd name="T21" fmla="*/ 83 h 95"/>
                <a:gd name="T22" fmla="*/ 70 w 139"/>
                <a:gd name="T23" fmla="*/ 72 h 95"/>
                <a:gd name="T24" fmla="*/ 99 w 139"/>
                <a:gd name="T25" fmla="*/ 94 h 95"/>
                <a:gd name="T26" fmla="*/ 138 w 139"/>
                <a:gd name="T27" fmla="*/ 72 h 95"/>
                <a:gd name="T28" fmla="*/ 138 w 139"/>
                <a:gd name="T29" fmla="*/ 7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95">
                  <a:moveTo>
                    <a:pt x="138" y="72"/>
                  </a:moveTo>
                  <a:lnTo>
                    <a:pt x="118" y="63"/>
                  </a:lnTo>
                  <a:lnTo>
                    <a:pt x="128" y="0"/>
                  </a:lnTo>
                  <a:lnTo>
                    <a:pt x="88" y="9"/>
                  </a:lnTo>
                  <a:lnTo>
                    <a:pt x="60" y="20"/>
                  </a:lnTo>
                  <a:lnTo>
                    <a:pt x="49" y="0"/>
                  </a:lnTo>
                  <a:lnTo>
                    <a:pt x="10" y="9"/>
                  </a:lnTo>
                  <a:lnTo>
                    <a:pt x="0" y="30"/>
                  </a:lnTo>
                  <a:lnTo>
                    <a:pt x="19" y="41"/>
                  </a:lnTo>
                  <a:lnTo>
                    <a:pt x="0" y="63"/>
                  </a:lnTo>
                  <a:lnTo>
                    <a:pt x="19" y="83"/>
                  </a:lnTo>
                  <a:lnTo>
                    <a:pt x="70" y="72"/>
                  </a:lnTo>
                  <a:lnTo>
                    <a:pt x="99" y="94"/>
                  </a:lnTo>
                  <a:lnTo>
                    <a:pt x="138" y="72"/>
                  </a:lnTo>
                  <a:lnTo>
                    <a:pt x="138" y="7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4" name="Freeform 60"/>
            <p:cNvSpPr>
              <a:spLocks/>
            </p:cNvSpPr>
            <p:nvPr/>
          </p:nvSpPr>
          <p:spPr bwMode="auto">
            <a:xfrm>
              <a:off x="1476" y="2300"/>
              <a:ext cx="273" cy="252"/>
            </a:xfrm>
            <a:custGeom>
              <a:avLst/>
              <a:gdLst>
                <a:gd name="T0" fmla="*/ 364 w 365"/>
                <a:gd name="T1" fmla="*/ 336 h 337"/>
                <a:gd name="T2" fmla="*/ 314 w 365"/>
                <a:gd name="T3" fmla="*/ 294 h 337"/>
                <a:gd name="T4" fmla="*/ 314 w 365"/>
                <a:gd name="T5" fmla="*/ 241 h 337"/>
                <a:gd name="T6" fmla="*/ 325 w 365"/>
                <a:gd name="T7" fmla="*/ 157 h 337"/>
                <a:gd name="T8" fmla="*/ 314 w 365"/>
                <a:gd name="T9" fmla="*/ 147 h 337"/>
                <a:gd name="T10" fmla="*/ 256 w 365"/>
                <a:gd name="T11" fmla="*/ 147 h 337"/>
                <a:gd name="T12" fmla="*/ 266 w 365"/>
                <a:gd name="T13" fmla="*/ 95 h 337"/>
                <a:gd name="T14" fmla="*/ 276 w 365"/>
                <a:gd name="T15" fmla="*/ 95 h 337"/>
                <a:gd name="T16" fmla="*/ 305 w 365"/>
                <a:gd name="T17" fmla="*/ 20 h 337"/>
                <a:gd name="T18" fmla="*/ 266 w 365"/>
                <a:gd name="T19" fmla="*/ 20 h 337"/>
                <a:gd name="T20" fmla="*/ 236 w 365"/>
                <a:gd name="T21" fmla="*/ 31 h 337"/>
                <a:gd name="T22" fmla="*/ 236 w 365"/>
                <a:gd name="T23" fmla="*/ 73 h 337"/>
                <a:gd name="T24" fmla="*/ 216 w 365"/>
                <a:gd name="T25" fmla="*/ 104 h 337"/>
                <a:gd name="T26" fmla="*/ 187 w 365"/>
                <a:gd name="T27" fmla="*/ 95 h 337"/>
                <a:gd name="T28" fmla="*/ 167 w 365"/>
                <a:gd name="T29" fmla="*/ 95 h 337"/>
                <a:gd name="T30" fmla="*/ 147 w 365"/>
                <a:gd name="T31" fmla="*/ 73 h 337"/>
                <a:gd name="T32" fmla="*/ 128 w 365"/>
                <a:gd name="T33" fmla="*/ 0 h 337"/>
                <a:gd name="T34" fmla="*/ 9 w 365"/>
                <a:gd name="T35" fmla="*/ 10 h 337"/>
                <a:gd name="T36" fmla="*/ 0 w 365"/>
                <a:gd name="T37" fmla="*/ 20 h 337"/>
                <a:gd name="T38" fmla="*/ 30 w 365"/>
                <a:gd name="T39" fmla="*/ 73 h 337"/>
                <a:gd name="T40" fmla="*/ 79 w 365"/>
                <a:gd name="T41" fmla="*/ 125 h 337"/>
                <a:gd name="T42" fmla="*/ 118 w 365"/>
                <a:gd name="T43" fmla="*/ 136 h 337"/>
                <a:gd name="T44" fmla="*/ 157 w 365"/>
                <a:gd name="T45" fmla="*/ 136 h 337"/>
                <a:gd name="T46" fmla="*/ 206 w 365"/>
                <a:gd name="T47" fmla="*/ 178 h 337"/>
                <a:gd name="T48" fmla="*/ 236 w 365"/>
                <a:gd name="T49" fmla="*/ 209 h 337"/>
                <a:gd name="T50" fmla="*/ 256 w 365"/>
                <a:gd name="T51" fmla="*/ 209 h 337"/>
                <a:gd name="T52" fmla="*/ 295 w 365"/>
                <a:gd name="T53" fmla="*/ 262 h 337"/>
                <a:gd name="T54" fmla="*/ 285 w 365"/>
                <a:gd name="T55" fmla="*/ 283 h 337"/>
                <a:gd name="T56" fmla="*/ 314 w 365"/>
                <a:gd name="T57" fmla="*/ 314 h 337"/>
                <a:gd name="T58" fmla="*/ 364 w 365"/>
                <a:gd name="T59" fmla="*/ 336 h 337"/>
                <a:gd name="T60" fmla="*/ 364 w 365"/>
                <a:gd name="T61" fmla="*/ 3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5" h="337">
                  <a:moveTo>
                    <a:pt x="364" y="336"/>
                  </a:moveTo>
                  <a:lnTo>
                    <a:pt x="314" y="294"/>
                  </a:lnTo>
                  <a:lnTo>
                    <a:pt x="314" y="241"/>
                  </a:lnTo>
                  <a:lnTo>
                    <a:pt x="325" y="157"/>
                  </a:lnTo>
                  <a:lnTo>
                    <a:pt x="314" y="147"/>
                  </a:lnTo>
                  <a:lnTo>
                    <a:pt x="256" y="147"/>
                  </a:lnTo>
                  <a:lnTo>
                    <a:pt x="266" y="95"/>
                  </a:lnTo>
                  <a:lnTo>
                    <a:pt x="276" y="95"/>
                  </a:lnTo>
                  <a:lnTo>
                    <a:pt x="305" y="20"/>
                  </a:lnTo>
                  <a:lnTo>
                    <a:pt x="266" y="20"/>
                  </a:lnTo>
                  <a:lnTo>
                    <a:pt x="236" y="31"/>
                  </a:lnTo>
                  <a:lnTo>
                    <a:pt x="236" y="73"/>
                  </a:lnTo>
                  <a:lnTo>
                    <a:pt x="216" y="104"/>
                  </a:lnTo>
                  <a:lnTo>
                    <a:pt x="187" y="95"/>
                  </a:lnTo>
                  <a:lnTo>
                    <a:pt x="167" y="95"/>
                  </a:lnTo>
                  <a:lnTo>
                    <a:pt x="147" y="73"/>
                  </a:lnTo>
                  <a:lnTo>
                    <a:pt x="128" y="0"/>
                  </a:lnTo>
                  <a:lnTo>
                    <a:pt x="9" y="10"/>
                  </a:lnTo>
                  <a:lnTo>
                    <a:pt x="0" y="20"/>
                  </a:lnTo>
                  <a:lnTo>
                    <a:pt x="30" y="73"/>
                  </a:lnTo>
                  <a:lnTo>
                    <a:pt x="79" y="125"/>
                  </a:lnTo>
                  <a:lnTo>
                    <a:pt x="118" y="136"/>
                  </a:lnTo>
                  <a:lnTo>
                    <a:pt x="157" y="136"/>
                  </a:lnTo>
                  <a:lnTo>
                    <a:pt x="206" y="178"/>
                  </a:lnTo>
                  <a:lnTo>
                    <a:pt x="236" y="209"/>
                  </a:lnTo>
                  <a:lnTo>
                    <a:pt x="256" y="209"/>
                  </a:lnTo>
                  <a:lnTo>
                    <a:pt x="295" y="262"/>
                  </a:lnTo>
                  <a:lnTo>
                    <a:pt x="285" y="283"/>
                  </a:lnTo>
                  <a:lnTo>
                    <a:pt x="314" y="314"/>
                  </a:lnTo>
                  <a:lnTo>
                    <a:pt x="364" y="336"/>
                  </a:lnTo>
                  <a:lnTo>
                    <a:pt x="364" y="33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5" name="Freeform 61"/>
            <p:cNvSpPr>
              <a:spLocks/>
            </p:cNvSpPr>
            <p:nvPr/>
          </p:nvSpPr>
          <p:spPr bwMode="auto">
            <a:xfrm>
              <a:off x="1455" y="1977"/>
              <a:ext cx="265" cy="371"/>
            </a:xfrm>
            <a:custGeom>
              <a:avLst/>
              <a:gdLst>
                <a:gd name="T0" fmla="*/ 127 w 355"/>
                <a:gd name="T1" fmla="*/ 483 h 495"/>
                <a:gd name="T2" fmla="*/ 157 w 355"/>
                <a:gd name="T3" fmla="*/ 431 h 495"/>
                <a:gd name="T4" fmla="*/ 176 w 355"/>
                <a:gd name="T5" fmla="*/ 390 h 495"/>
                <a:gd name="T6" fmla="*/ 196 w 355"/>
                <a:gd name="T7" fmla="*/ 305 h 495"/>
                <a:gd name="T8" fmla="*/ 235 w 355"/>
                <a:gd name="T9" fmla="*/ 285 h 495"/>
                <a:gd name="T10" fmla="*/ 265 w 355"/>
                <a:gd name="T11" fmla="*/ 263 h 495"/>
                <a:gd name="T12" fmla="*/ 295 w 355"/>
                <a:gd name="T13" fmla="*/ 273 h 495"/>
                <a:gd name="T14" fmla="*/ 324 w 355"/>
                <a:gd name="T15" fmla="*/ 273 h 495"/>
                <a:gd name="T16" fmla="*/ 354 w 355"/>
                <a:gd name="T17" fmla="*/ 285 h 495"/>
                <a:gd name="T18" fmla="*/ 343 w 355"/>
                <a:gd name="T19" fmla="*/ 243 h 495"/>
                <a:gd name="T20" fmla="*/ 226 w 355"/>
                <a:gd name="T21" fmla="*/ 0 h 495"/>
                <a:gd name="T22" fmla="*/ 0 w 355"/>
                <a:gd name="T23" fmla="*/ 189 h 495"/>
                <a:gd name="T24" fmla="*/ 9 w 355"/>
                <a:gd name="T25" fmla="*/ 243 h 495"/>
                <a:gd name="T26" fmla="*/ 9 w 355"/>
                <a:gd name="T27" fmla="*/ 285 h 495"/>
                <a:gd name="T28" fmla="*/ 19 w 355"/>
                <a:gd name="T29" fmla="*/ 326 h 495"/>
                <a:gd name="T30" fmla="*/ 19 w 355"/>
                <a:gd name="T31" fmla="*/ 378 h 495"/>
                <a:gd name="T32" fmla="*/ 38 w 355"/>
                <a:gd name="T33" fmla="*/ 431 h 495"/>
                <a:gd name="T34" fmla="*/ 98 w 355"/>
                <a:gd name="T35" fmla="*/ 494 h 495"/>
                <a:gd name="T36" fmla="*/ 127 w 355"/>
                <a:gd name="T37" fmla="*/ 483 h 495"/>
                <a:gd name="T38" fmla="*/ 127 w 355"/>
                <a:gd name="T39" fmla="*/ 483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495">
                  <a:moveTo>
                    <a:pt x="127" y="483"/>
                  </a:moveTo>
                  <a:lnTo>
                    <a:pt x="157" y="431"/>
                  </a:lnTo>
                  <a:lnTo>
                    <a:pt x="176" y="390"/>
                  </a:lnTo>
                  <a:lnTo>
                    <a:pt x="196" y="305"/>
                  </a:lnTo>
                  <a:lnTo>
                    <a:pt x="235" y="285"/>
                  </a:lnTo>
                  <a:lnTo>
                    <a:pt x="265" y="263"/>
                  </a:lnTo>
                  <a:lnTo>
                    <a:pt x="295" y="273"/>
                  </a:lnTo>
                  <a:lnTo>
                    <a:pt x="324" y="273"/>
                  </a:lnTo>
                  <a:lnTo>
                    <a:pt x="354" y="285"/>
                  </a:lnTo>
                  <a:lnTo>
                    <a:pt x="343" y="243"/>
                  </a:lnTo>
                  <a:lnTo>
                    <a:pt x="226" y="0"/>
                  </a:lnTo>
                  <a:lnTo>
                    <a:pt x="0" y="189"/>
                  </a:lnTo>
                  <a:lnTo>
                    <a:pt x="9" y="243"/>
                  </a:lnTo>
                  <a:lnTo>
                    <a:pt x="9" y="285"/>
                  </a:lnTo>
                  <a:lnTo>
                    <a:pt x="19" y="326"/>
                  </a:lnTo>
                  <a:lnTo>
                    <a:pt x="19" y="378"/>
                  </a:lnTo>
                  <a:lnTo>
                    <a:pt x="38" y="431"/>
                  </a:lnTo>
                  <a:lnTo>
                    <a:pt x="98" y="494"/>
                  </a:lnTo>
                  <a:lnTo>
                    <a:pt x="127" y="483"/>
                  </a:lnTo>
                  <a:lnTo>
                    <a:pt x="127" y="48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6" name="Freeform 62"/>
            <p:cNvSpPr>
              <a:spLocks/>
            </p:cNvSpPr>
            <p:nvPr/>
          </p:nvSpPr>
          <p:spPr bwMode="auto">
            <a:xfrm>
              <a:off x="1402" y="1765"/>
              <a:ext cx="310" cy="512"/>
            </a:xfrm>
            <a:custGeom>
              <a:avLst/>
              <a:gdLst>
                <a:gd name="T0" fmla="*/ 147 w 413"/>
                <a:gd name="T1" fmla="*/ 441 h 683"/>
                <a:gd name="T2" fmla="*/ 58 w 413"/>
                <a:gd name="T3" fmla="*/ 451 h 683"/>
                <a:gd name="T4" fmla="*/ 39 w 413"/>
                <a:gd name="T5" fmla="*/ 472 h 683"/>
                <a:gd name="T6" fmla="*/ 48 w 413"/>
                <a:gd name="T7" fmla="*/ 515 h 683"/>
                <a:gd name="T8" fmla="*/ 48 w 413"/>
                <a:gd name="T9" fmla="*/ 568 h 683"/>
                <a:gd name="T10" fmla="*/ 58 w 413"/>
                <a:gd name="T11" fmla="*/ 598 h 683"/>
                <a:gd name="T12" fmla="*/ 58 w 413"/>
                <a:gd name="T13" fmla="*/ 630 h 683"/>
                <a:gd name="T14" fmla="*/ 69 w 413"/>
                <a:gd name="T15" fmla="*/ 682 h 683"/>
                <a:gd name="T16" fmla="*/ 58 w 413"/>
                <a:gd name="T17" fmla="*/ 682 h 683"/>
                <a:gd name="T18" fmla="*/ 39 w 413"/>
                <a:gd name="T19" fmla="*/ 640 h 683"/>
                <a:gd name="T20" fmla="*/ 39 w 413"/>
                <a:gd name="T21" fmla="*/ 598 h 683"/>
                <a:gd name="T22" fmla="*/ 19 w 413"/>
                <a:gd name="T23" fmla="*/ 568 h 683"/>
                <a:gd name="T24" fmla="*/ 10 w 413"/>
                <a:gd name="T25" fmla="*/ 556 h 683"/>
                <a:gd name="T26" fmla="*/ 39 w 413"/>
                <a:gd name="T27" fmla="*/ 556 h 683"/>
                <a:gd name="T28" fmla="*/ 19 w 413"/>
                <a:gd name="T29" fmla="*/ 515 h 683"/>
                <a:gd name="T30" fmla="*/ 19 w 413"/>
                <a:gd name="T31" fmla="*/ 484 h 683"/>
                <a:gd name="T32" fmla="*/ 19 w 413"/>
                <a:gd name="T33" fmla="*/ 431 h 683"/>
                <a:gd name="T34" fmla="*/ 19 w 413"/>
                <a:gd name="T35" fmla="*/ 409 h 683"/>
                <a:gd name="T36" fmla="*/ 0 w 413"/>
                <a:gd name="T37" fmla="*/ 400 h 683"/>
                <a:gd name="T38" fmla="*/ 10 w 413"/>
                <a:gd name="T39" fmla="*/ 305 h 683"/>
                <a:gd name="T40" fmla="*/ 19 w 413"/>
                <a:gd name="T41" fmla="*/ 242 h 683"/>
                <a:gd name="T42" fmla="*/ 69 w 413"/>
                <a:gd name="T43" fmla="*/ 179 h 683"/>
                <a:gd name="T44" fmla="*/ 98 w 413"/>
                <a:gd name="T45" fmla="*/ 106 h 683"/>
                <a:gd name="T46" fmla="*/ 128 w 413"/>
                <a:gd name="T47" fmla="*/ 74 h 683"/>
                <a:gd name="T48" fmla="*/ 137 w 413"/>
                <a:gd name="T49" fmla="*/ 84 h 683"/>
                <a:gd name="T50" fmla="*/ 167 w 413"/>
                <a:gd name="T51" fmla="*/ 54 h 683"/>
                <a:gd name="T52" fmla="*/ 147 w 413"/>
                <a:gd name="T53" fmla="*/ 0 h 683"/>
                <a:gd name="T54" fmla="*/ 412 w 413"/>
                <a:gd name="T55" fmla="*/ 74 h 683"/>
                <a:gd name="T56" fmla="*/ 314 w 413"/>
                <a:gd name="T57" fmla="*/ 431 h 683"/>
                <a:gd name="T58" fmla="*/ 147 w 413"/>
                <a:gd name="T59" fmla="*/ 441 h 683"/>
                <a:gd name="T60" fmla="*/ 147 w 413"/>
                <a:gd name="T61" fmla="*/ 441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683">
                  <a:moveTo>
                    <a:pt x="147" y="441"/>
                  </a:moveTo>
                  <a:lnTo>
                    <a:pt x="58" y="451"/>
                  </a:lnTo>
                  <a:lnTo>
                    <a:pt x="39" y="472"/>
                  </a:lnTo>
                  <a:lnTo>
                    <a:pt x="48" y="515"/>
                  </a:lnTo>
                  <a:lnTo>
                    <a:pt x="48" y="568"/>
                  </a:lnTo>
                  <a:lnTo>
                    <a:pt x="58" y="598"/>
                  </a:lnTo>
                  <a:lnTo>
                    <a:pt x="58" y="630"/>
                  </a:lnTo>
                  <a:lnTo>
                    <a:pt x="69" y="682"/>
                  </a:lnTo>
                  <a:lnTo>
                    <a:pt x="58" y="682"/>
                  </a:lnTo>
                  <a:lnTo>
                    <a:pt x="39" y="640"/>
                  </a:lnTo>
                  <a:lnTo>
                    <a:pt x="39" y="598"/>
                  </a:lnTo>
                  <a:lnTo>
                    <a:pt x="19" y="568"/>
                  </a:lnTo>
                  <a:lnTo>
                    <a:pt x="10" y="556"/>
                  </a:lnTo>
                  <a:lnTo>
                    <a:pt x="39" y="556"/>
                  </a:lnTo>
                  <a:lnTo>
                    <a:pt x="19" y="515"/>
                  </a:lnTo>
                  <a:lnTo>
                    <a:pt x="19" y="484"/>
                  </a:lnTo>
                  <a:lnTo>
                    <a:pt x="19" y="431"/>
                  </a:lnTo>
                  <a:lnTo>
                    <a:pt x="19" y="409"/>
                  </a:lnTo>
                  <a:lnTo>
                    <a:pt x="0" y="400"/>
                  </a:lnTo>
                  <a:lnTo>
                    <a:pt x="10" y="305"/>
                  </a:lnTo>
                  <a:lnTo>
                    <a:pt x="19" y="242"/>
                  </a:lnTo>
                  <a:lnTo>
                    <a:pt x="69" y="179"/>
                  </a:lnTo>
                  <a:lnTo>
                    <a:pt x="98" y="106"/>
                  </a:lnTo>
                  <a:lnTo>
                    <a:pt x="128" y="74"/>
                  </a:lnTo>
                  <a:lnTo>
                    <a:pt x="137" y="84"/>
                  </a:lnTo>
                  <a:lnTo>
                    <a:pt x="167" y="54"/>
                  </a:lnTo>
                  <a:lnTo>
                    <a:pt x="147" y="0"/>
                  </a:lnTo>
                  <a:lnTo>
                    <a:pt x="412" y="74"/>
                  </a:lnTo>
                  <a:lnTo>
                    <a:pt x="314" y="431"/>
                  </a:lnTo>
                  <a:lnTo>
                    <a:pt x="147" y="441"/>
                  </a:lnTo>
                  <a:lnTo>
                    <a:pt x="147" y="44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 name="Freeform 63"/>
            <p:cNvSpPr>
              <a:spLocks/>
            </p:cNvSpPr>
            <p:nvPr/>
          </p:nvSpPr>
          <p:spPr bwMode="auto">
            <a:xfrm>
              <a:off x="1623" y="1867"/>
              <a:ext cx="443" cy="386"/>
            </a:xfrm>
            <a:custGeom>
              <a:avLst/>
              <a:gdLst>
                <a:gd name="T0" fmla="*/ 19 w 591"/>
                <a:gd name="T1" fmla="*/ 348 h 516"/>
                <a:gd name="T2" fmla="*/ 117 w 591"/>
                <a:gd name="T3" fmla="*/ 432 h 516"/>
                <a:gd name="T4" fmla="*/ 117 w 591"/>
                <a:gd name="T5" fmla="*/ 399 h 516"/>
                <a:gd name="T6" fmla="*/ 138 w 591"/>
                <a:gd name="T7" fmla="*/ 390 h 516"/>
                <a:gd name="T8" fmla="*/ 167 w 591"/>
                <a:gd name="T9" fmla="*/ 399 h 516"/>
                <a:gd name="T10" fmla="*/ 197 w 591"/>
                <a:gd name="T11" fmla="*/ 399 h 516"/>
                <a:gd name="T12" fmla="*/ 197 w 591"/>
                <a:gd name="T13" fmla="*/ 432 h 516"/>
                <a:gd name="T14" fmla="*/ 197 w 591"/>
                <a:gd name="T15" fmla="*/ 462 h 516"/>
                <a:gd name="T16" fmla="*/ 206 w 591"/>
                <a:gd name="T17" fmla="*/ 515 h 516"/>
                <a:gd name="T18" fmla="*/ 226 w 591"/>
                <a:gd name="T19" fmla="*/ 494 h 516"/>
                <a:gd name="T20" fmla="*/ 226 w 591"/>
                <a:gd name="T21" fmla="*/ 432 h 516"/>
                <a:gd name="T22" fmla="*/ 236 w 591"/>
                <a:gd name="T23" fmla="*/ 379 h 516"/>
                <a:gd name="T24" fmla="*/ 275 w 591"/>
                <a:gd name="T25" fmla="*/ 348 h 516"/>
                <a:gd name="T26" fmla="*/ 295 w 591"/>
                <a:gd name="T27" fmla="*/ 326 h 516"/>
                <a:gd name="T28" fmla="*/ 343 w 591"/>
                <a:gd name="T29" fmla="*/ 295 h 516"/>
                <a:gd name="T30" fmla="*/ 343 w 591"/>
                <a:gd name="T31" fmla="*/ 243 h 516"/>
                <a:gd name="T32" fmla="*/ 364 w 591"/>
                <a:gd name="T33" fmla="*/ 253 h 516"/>
                <a:gd name="T34" fmla="*/ 373 w 591"/>
                <a:gd name="T35" fmla="*/ 210 h 516"/>
                <a:gd name="T36" fmla="*/ 403 w 591"/>
                <a:gd name="T37" fmla="*/ 221 h 516"/>
                <a:gd name="T38" fmla="*/ 412 w 591"/>
                <a:gd name="T39" fmla="*/ 189 h 516"/>
                <a:gd name="T40" fmla="*/ 452 w 591"/>
                <a:gd name="T41" fmla="*/ 169 h 516"/>
                <a:gd name="T42" fmla="*/ 472 w 591"/>
                <a:gd name="T43" fmla="*/ 116 h 516"/>
                <a:gd name="T44" fmla="*/ 512 w 591"/>
                <a:gd name="T45" fmla="*/ 96 h 516"/>
                <a:gd name="T46" fmla="*/ 570 w 591"/>
                <a:gd name="T47" fmla="*/ 53 h 516"/>
                <a:gd name="T48" fmla="*/ 590 w 591"/>
                <a:gd name="T49" fmla="*/ 64 h 516"/>
                <a:gd name="T50" fmla="*/ 580 w 591"/>
                <a:gd name="T51" fmla="*/ 43 h 516"/>
                <a:gd name="T52" fmla="*/ 590 w 591"/>
                <a:gd name="T53" fmla="*/ 12 h 516"/>
                <a:gd name="T54" fmla="*/ 580 w 591"/>
                <a:gd name="T55" fmla="*/ 0 h 516"/>
                <a:gd name="T56" fmla="*/ 0 w 591"/>
                <a:gd name="T57" fmla="*/ 0 h 516"/>
                <a:gd name="T58" fmla="*/ 19 w 591"/>
                <a:gd name="T59" fmla="*/ 348 h 516"/>
                <a:gd name="T60" fmla="*/ 19 w 591"/>
                <a:gd name="T61" fmla="*/ 34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1" h="516">
                  <a:moveTo>
                    <a:pt x="19" y="348"/>
                  </a:moveTo>
                  <a:lnTo>
                    <a:pt x="117" y="432"/>
                  </a:lnTo>
                  <a:lnTo>
                    <a:pt x="117" y="399"/>
                  </a:lnTo>
                  <a:lnTo>
                    <a:pt x="138" y="390"/>
                  </a:lnTo>
                  <a:lnTo>
                    <a:pt x="167" y="399"/>
                  </a:lnTo>
                  <a:lnTo>
                    <a:pt x="197" y="399"/>
                  </a:lnTo>
                  <a:lnTo>
                    <a:pt x="197" y="432"/>
                  </a:lnTo>
                  <a:lnTo>
                    <a:pt x="197" y="462"/>
                  </a:lnTo>
                  <a:lnTo>
                    <a:pt x="206" y="515"/>
                  </a:lnTo>
                  <a:lnTo>
                    <a:pt x="226" y="494"/>
                  </a:lnTo>
                  <a:lnTo>
                    <a:pt x="226" y="432"/>
                  </a:lnTo>
                  <a:lnTo>
                    <a:pt x="236" y="379"/>
                  </a:lnTo>
                  <a:lnTo>
                    <a:pt x="275" y="348"/>
                  </a:lnTo>
                  <a:lnTo>
                    <a:pt x="295" y="326"/>
                  </a:lnTo>
                  <a:lnTo>
                    <a:pt x="343" y="295"/>
                  </a:lnTo>
                  <a:lnTo>
                    <a:pt x="343" y="243"/>
                  </a:lnTo>
                  <a:lnTo>
                    <a:pt x="364" y="253"/>
                  </a:lnTo>
                  <a:lnTo>
                    <a:pt x="373" y="210"/>
                  </a:lnTo>
                  <a:lnTo>
                    <a:pt x="403" y="221"/>
                  </a:lnTo>
                  <a:lnTo>
                    <a:pt x="412" y="189"/>
                  </a:lnTo>
                  <a:lnTo>
                    <a:pt x="452" y="169"/>
                  </a:lnTo>
                  <a:lnTo>
                    <a:pt x="472" y="116"/>
                  </a:lnTo>
                  <a:lnTo>
                    <a:pt x="512" y="96"/>
                  </a:lnTo>
                  <a:lnTo>
                    <a:pt x="570" y="53"/>
                  </a:lnTo>
                  <a:lnTo>
                    <a:pt x="590" y="64"/>
                  </a:lnTo>
                  <a:lnTo>
                    <a:pt x="580" y="43"/>
                  </a:lnTo>
                  <a:lnTo>
                    <a:pt x="590" y="12"/>
                  </a:lnTo>
                  <a:lnTo>
                    <a:pt x="580" y="0"/>
                  </a:lnTo>
                  <a:lnTo>
                    <a:pt x="0" y="0"/>
                  </a:lnTo>
                  <a:lnTo>
                    <a:pt x="19" y="348"/>
                  </a:lnTo>
                  <a:lnTo>
                    <a:pt x="19" y="34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 name="Freeform 64"/>
            <p:cNvSpPr>
              <a:spLocks/>
            </p:cNvSpPr>
            <p:nvPr/>
          </p:nvSpPr>
          <p:spPr bwMode="auto">
            <a:xfrm>
              <a:off x="1609" y="1647"/>
              <a:ext cx="582" cy="330"/>
            </a:xfrm>
            <a:custGeom>
              <a:avLst/>
              <a:gdLst>
                <a:gd name="T0" fmla="*/ 512 w 778"/>
                <a:gd name="T1" fmla="*/ 336 h 441"/>
                <a:gd name="T2" fmla="*/ 551 w 778"/>
                <a:gd name="T3" fmla="*/ 293 h 441"/>
                <a:gd name="T4" fmla="*/ 600 w 778"/>
                <a:gd name="T5" fmla="*/ 252 h 441"/>
                <a:gd name="T6" fmla="*/ 640 w 778"/>
                <a:gd name="T7" fmla="*/ 263 h 441"/>
                <a:gd name="T8" fmla="*/ 679 w 778"/>
                <a:gd name="T9" fmla="*/ 263 h 441"/>
                <a:gd name="T10" fmla="*/ 718 w 778"/>
                <a:gd name="T11" fmla="*/ 252 h 441"/>
                <a:gd name="T12" fmla="*/ 777 w 778"/>
                <a:gd name="T13" fmla="*/ 231 h 441"/>
                <a:gd name="T14" fmla="*/ 777 w 778"/>
                <a:gd name="T15" fmla="*/ 200 h 441"/>
                <a:gd name="T16" fmla="*/ 748 w 778"/>
                <a:gd name="T17" fmla="*/ 179 h 441"/>
                <a:gd name="T18" fmla="*/ 728 w 778"/>
                <a:gd name="T19" fmla="*/ 157 h 441"/>
                <a:gd name="T20" fmla="*/ 728 w 778"/>
                <a:gd name="T21" fmla="*/ 53 h 441"/>
                <a:gd name="T22" fmla="*/ 708 w 778"/>
                <a:gd name="T23" fmla="*/ 75 h 441"/>
                <a:gd name="T24" fmla="*/ 669 w 778"/>
                <a:gd name="T25" fmla="*/ 84 h 441"/>
                <a:gd name="T26" fmla="*/ 659 w 778"/>
                <a:gd name="T27" fmla="*/ 53 h 441"/>
                <a:gd name="T28" fmla="*/ 679 w 778"/>
                <a:gd name="T29" fmla="*/ 32 h 441"/>
                <a:gd name="T30" fmla="*/ 659 w 778"/>
                <a:gd name="T31" fmla="*/ 32 h 441"/>
                <a:gd name="T32" fmla="*/ 640 w 778"/>
                <a:gd name="T33" fmla="*/ 0 h 441"/>
                <a:gd name="T34" fmla="*/ 630 w 778"/>
                <a:gd name="T35" fmla="*/ 11 h 441"/>
                <a:gd name="T36" fmla="*/ 600 w 778"/>
                <a:gd name="T37" fmla="*/ 0 h 441"/>
                <a:gd name="T38" fmla="*/ 571 w 778"/>
                <a:gd name="T39" fmla="*/ 32 h 441"/>
                <a:gd name="T40" fmla="*/ 561 w 778"/>
                <a:gd name="T41" fmla="*/ 53 h 441"/>
                <a:gd name="T42" fmla="*/ 551 w 778"/>
                <a:gd name="T43" fmla="*/ 63 h 441"/>
                <a:gd name="T44" fmla="*/ 551 w 778"/>
                <a:gd name="T45" fmla="*/ 84 h 441"/>
                <a:gd name="T46" fmla="*/ 551 w 778"/>
                <a:gd name="T47" fmla="*/ 116 h 441"/>
                <a:gd name="T48" fmla="*/ 512 w 778"/>
                <a:gd name="T49" fmla="*/ 136 h 441"/>
                <a:gd name="T50" fmla="*/ 482 w 778"/>
                <a:gd name="T51" fmla="*/ 157 h 441"/>
                <a:gd name="T52" fmla="*/ 472 w 778"/>
                <a:gd name="T53" fmla="*/ 189 h 441"/>
                <a:gd name="T54" fmla="*/ 472 w 778"/>
                <a:gd name="T55" fmla="*/ 220 h 441"/>
                <a:gd name="T56" fmla="*/ 452 w 778"/>
                <a:gd name="T57" fmla="*/ 211 h 441"/>
                <a:gd name="T58" fmla="*/ 443 w 778"/>
                <a:gd name="T59" fmla="*/ 179 h 441"/>
                <a:gd name="T60" fmla="*/ 452 w 778"/>
                <a:gd name="T61" fmla="*/ 157 h 441"/>
                <a:gd name="T62" fmla="*/ 462 w 778"/>
                <a:gd name="T63" fmla="*/ 136 h 441"/>
                <a:gd name="T64" fmla="*/ 423 w 778"/>
                <a:gd name="T65" fmla="*/ 136 h 441"/>
                <a:gd name="T66" fmla="*/ 393 w 778"/>
                <a:gd name="T67" fmla="*/ 95 h 441"/>
                <a:gd name="T68" fmla="*/ 363 w 778"/>
                <a:gd name="T69" fmla="*/ 95 h 441"/>
                <a:gd name="T70" fmla="*/ 0 w 778"/>
                <a:gd name="T71" fmla="*/ 252 h 441"/>
                <a:gd name="T72" fmla="*/ 167 w 778"/>
                <a:gd name="T73" fmla="*/ 440 h 441"/>
                <a:gd name="T74" fmla="*/ 512 w 778"/>
                <a:gd name="T75" fmla="*/ 336 h 441"/>
                <a:gd name="T76" fmla="*/ 512 w 778"/>
                <a:gd name="T77" fmla="*/ 33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8" h="441">
                  <a:moveTo>
                    <a:pt x="512" y="336"/>
                  </a:moveTo>
                  <a:lnTo>
                    <a:pt x="551" y="293"/>
                  </a:lnTo>
                  <a:lnTo>
                    <a:pt x="600" y="252"/>
                  </a:lnTo>
                  <a:lnTo>
                    <a:pt x="640" y="263"/>
                  </a:lnTo>
                  <a:lnTo>
                    <a:pt x="679" y="263"/>
                  </a:lnTo>
                  <a:lnTo>
                    <a:pt x="718" y="252"/>
                  </a:lnTo>
                  <a:lnTo>
                    <a:pt x="777" y="231"/>
                  </a:lnTo>
                  <a:lnTo>
                    <a:pt x="777" y="200"/>
                  </a:lnTo>
                  <a:lnTo>
                    <a:pt x="748" y="179"/>
                  </a:lnTo>
                  <a:lnTo>
                    <a:pt x="728" y="157"/>
                  </a:lnTo>
                  <a:lnTo>
                    <a:pt x="728" y="53"/>
                  </a:lnTo>
                  <a:lnTo>
                    <a:pt x="708" y="75"/>
                  </a:lnTo>
                  <a:lnTo>
                    <a:pt x="669" y="84"/>
                  </a:lnTo>
                  <a:lnTo>
                    <a:pt x="659" y="53"/>
                  </a:lnTo>
                  <a:lnTo>
                    <a:pt x="679" y="32"/>
                  </a:lnTo>
                  <a:lnTo>
                    <a:pt x="659" y="32"/>
                  </a:lnTo>
                  <a:lnTo>
                    <a:pt x="640" y="0"/>
                  </a:lnTo>
                  <a:lnTo>
                    <a:pt x="630" y="11"/>
                  </a:lnTo>
                  <a:lnTo>
                    <a:pt x="600" y="0"/>
                  </a:lnTo>
                  <a:lnTo>
                    <a:pt x="571" y="32"/>
                  </a:lnTo>
                  <a:lnTo>
                    <a:pt x="561" y="53"/>
                  </a:lnTo>
                  <a:lnTo>
                    <a:pt x="551" y="63"/>
                  </a:lnTo>
                  <a:lnTo>
                    <a:pt x="551" y="84"/>
                  </a:lnTo>
                  <a:lnTo>
                    <a:pt x="551" y="116"/>
                  </a:lnTo>
                  <a:lnTo>
                    <a:pt x="512" y="136"/>
                  </a:lnTo>
                  <a:lnTo>
                    <a:pt x="482" y="157"/>
                  </a:lnTo>
                  <a:lnTo>
                    <a:pt x="472" y="189"/>
                  </a:lnTo>
                  <a:lnTo>
                    <a:pt x="472" y="220"/>
                  </a:lnTo>
                  <a:lnTo>
                    <a:pt x="452" y="211"/>
                  </a:lnTo>
                  <a:lnTo>
                    <a:pt x="443" y="179"/>
                  </a:lnTo>
                  <a:lnTo>
                    <a:pt x="452" y="157"/>
                  </a:lnTo>
                  <a:lnTo>
                    <a:pt x="462" y="136"/>
                  </a:lnTo>
                  <a:lnTo>
                    <a:pt x="423" y="136"/>
                  </a:lnTo>
                  <a:lnTo>
                    <a:pt x="393" y="95"/>
                  </a:lnTo>
                  <a:lnTo>
                    <a:pt x="363" y="95"/>
                  </a:lnTo>
                  <a:lnTo>
                    <a:pt x="0" y="252"/>
                  </a:lnTo>
                  <a:lnTo>
                    <a:pt x="167" y="440"/>
                  </a:lnTo>
                  <a:lnTo>
                    <a:pt x="512" y="336"/>
                  </a:lnTo>
                  <a:lnTo>
                    <a:pt x="512" y="33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9" name="Freeform 65"/>
            <p:cNvSpPr>
              <a:spLocks/>
            </p:cNvSpPr>
            <p:nvPr/>
          </p:nvSpPr>
          <p:spPr bwMode="auto">
            <a:xfrm>
              <a:off x="1542" y="1475"/>
              <a:ext cx="553" cy="370"/>
            </a:xfrm>
            <a:custGeom>
              <a:avLst/>
              <a:gdLst>
                <a:gd name="T0" fmla="*/ 443 w 739"/>
                <a:gd name="T1" fmla="*/ 431 h 495"/>
                <a:gd name="T2" fmla="*/ 443 w 739"/>
                <a:gd name="T3" fmla="*/ 336 h 495"/>
                <a:gd name="T4" fmla="*/ 463 w 739"/>
                <a:gd name="T5" fmla="*/ 284 h 495"/>
                <a:gd name="T6" fmla="*/ 452 w 739"/>
                <a:gd name="T7" fmla="*/ 273 h 495"/>
                <a:gd name="T8" fmla="*/ 482 w 739"/>
                <a:gd name="T9" fmla="*/ 242 h 495"/>
                <a:gd name="T10" fmla="*/ 521 w 739"/>
                <a:gd name="T11" fmla="*/ 200 h 495"/>
                <a:gd name="T12" fmla="*/ 561 w 739"/>
                <a:gd name="T13" fmla="*/ 179 h 495"/>
                <a:gd name="T14" fmla="*/ 601 w 739"/>
                <a:gd name="T15" fmla="*/ 168 h 495"/>
                <a:gd name="T16" fmla="*/ 630 w 739"/>
                <a:gd name="T17" fmla="*/ 168 h 495"/>
                <a:gd name="T18" fmla="*/ 621 w 739"/>
                <a:gd name="T19" fmla="*/ 147 h 495"/>
                <a:gd name="T20" fmla="*/ 640 w 739"/>
                <a:gd name="T21" fmla="*/ 147 h 495"/>
                <a:gd name="T22" fmla="*/ 650 w 739"/>
                <a:gd name="T23" fmla="*/ 126 h 495"/>
                <a:gd name="T24" fmla="*/ 679 w 739"/>
                <a:gd name="T25" fmla="*/ 126 h 495"/>
                <a:gd name="T26" fmla="*/ 719 w 739"/>
                <a:gd name="T27" fmla="*/ 117 h 495"/>
                <a:gd name="T28" fmla="*/ 738 w 739"/>
                <a:gd name="T29" fmla="*/ 74 h 495"/>
                <a:gd name="T30" fmla="*/ 719 w 739"/>
                <a:gd name="T31" fmla="*/ 64 h 495"/>
                <a:gd name="T32" fmla="*/ 689 w 739"/>
                <a:gd name="T33" fmla="*/ 84 h 495"/>
                <a:gd name="T34" fmla="*/ 660 w 739"/>
                <a:gd name="T35" fmla="*/ 105 h 495"/>
                <a:gd name="T36" fmla="*/ 650 w 739"/>
                <a:gd name="T37" fmla="*/ 64 h 495"/>
                <a:gd name="T38" fmla="*/ 650 w 739"/>
                <a:gd name="T39" fmla="*/ 42 h 495"/>
                <a:gd name="T40" fmla="*/ 669 w 739"/>
                <a:gd name="T41" fmla="*/ 33 h 495"/>
                <a:gd name="T42" fmla="*/ 660 w 739"/>
                <a:gd name="T43" fmla="*/ 0 h 495"/>
                <a:gd name="T44" fmla="*/ 621 w 739"/>
                <a:gd name="T45" fmla="*/ 22 h 495"/>
                <a:gd name="T46" fmla="*/ 621 w 739"/>
                <a:gd name="T47" fmla="*/ 64 h 495"/>
                <a:gd name="T48" fmla="*/ 581 w 739"/>
                <a:gd name="T49" fmla="*/ 84 h 495"/>
                <a:gd name="T50" fmla="*/ 571 w 739"/>
                <a:gd name="T51" fmla="*/ 64 h 495"/>
                <a:gd name="T52" fmla="*/ 532 w 739"/>
                <a:gd name="T53" fmla="*/ 74 h 495"/>
                <a:gd name="T54" fmla="*/ 512 w 739"/>
                <a:gd name="T55" fmla="*/ 64 h 495"/>
                <a:gd name="T56" fmla="*/ 482 w 739"/>
                <a:gd name="T57" fmla="*/ 53 h 495"/>
                <a:gd name="T58" fmla="*/ 463 w 739"/>
                <a:gd name="T59" fmla="*/ 64 h 495"/>
                <a:gd name="T60" fmla="*/ 452 w 739"/>
                <a:gd name="T61" fmla="*/ 74 h 495"/>
                <a:gd name="T62" fmla="*/ 413 w 739"/>
                <a:gd name="T63" fmla="*/ 64 h 495"/>
                <a:gd name="T64" fmla="*/ 394 w 739"/>
                <a:gd name="T65" fmla="*/ 64 h 495"/>
                <a:gd name="T66" fmla="*/ 394 w 739"/>
                <a:gd name="T67" fmla="*/ 42 h 495"/>
                <a:gd name="T68" fmla="*/ 354 w 739"/>
                <a:gd name="T69" fmla="*/ 22 h 495"/>
                <a:gd name="T70" fmla="*/ 315 w 739"/>
                <a:gd name="T71" fmla="*/ 0 h 495"/>
                <a:gd name="T72" fmla="*/ 207 w 739"/>
                <a:gd name="T73" fmla="*/ 0 h 495"/>
                <a:gd name="T74" fmla="*/ 79 w 739"/>
                <a:gd name="T75" fmla="*/ 200 h 495"/>
                <a:gd name="T76" fmla="*/ 0 w 739"/>
                <a:gd name="T77" fmla="*/ 494 h 495"/>
                <a:gd name="T78" fmla="*/ 443 w 739"/>
                <a:gd name="T79" fmla="*/ 431 h 495"/>
                <a:gd name="T80" fmla="*/ 443 w 739"/>
                <a:gd name="T81" fmla="*/ 431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9" h="495">
                  <a:moveTo>
                    <a:pt x="443" y="431"/>
                  </a:moveTo>
                  <a:lnTo>
                    <a:pt x="443" y="336"/>
                  </a:lnTo>
                  <a:lnTo>
                    <a:pt x="463" y="284"/>
                  </a:lnTo>
                  <a:lnTo>
                    <a:pt x="452" y="273"/>
                  </a:lnTo>
                  <a:lnTo>
                    <a:pt x="482" y="242"/>
                  </a:lnTo>
                  <a:lnTo>
                    <a:pt x="521" y="200"/>
                  </a:lnTo>
                  <a:lnTo>
                    <a:pt x="561" y="179"/>
                  </a:lnTo>
                  <a:lnTo>
                    <a:pt x="601" y="168"/>
                  </a:lnTo>
                  <a:lnTo>
                    <a:pt x="630" y="168"/>
                  </a:lnTo>
                  <a:lnTo>
                    <a:pt x="621" y="147"/>
                  </a:lnTo>
                  <a:lnTo>
                    <a:pt x="640" y="147"/>
                  </a:lnTo>
                  <a:lnTo>
                    <a:pt x="650" y="126"/>
                  </a:lnTo>
                  <a:lnTo>
                    <a:pt x="679" y="126"/>
                  </a:lnTo>
                  <a:lnTo>
                    <a:pt x="719" y="117"/>
                  </a:lnTo>
                  <a:lnTo>
                    <a:pt x="738" y="74"/>
                  </a:lnTo>
                  <a:lnTo>
                    <a:pt x="719" y="64"/>
                  </a:lnTo>
                  <a:lnTo>
                    <a:pt x="689" y="84"/>
                  </a:lnTo>
                  <a:lnTo>
                    <a:pt x="660" y="105"/>
                  </a:lnTo>
                  <a:lnTo>
                    <a:pt x="650" y="64"/>
                  </a:lnTo>
                  <a:lnTo>
                    <a:pt x="650" y="42"/>
                  </a:lnTo>
                  <a:lnTo>
                    <a:pt x="669" y="33"/>
                  </a:lnTo>
                  <a:lnTo>
                    <a:pt x="660" y="0"/>
                  </a:lnTo>
                  <a:lnTo>
                    <a:pt x="621" y="22"/>
                  </a:lnTo>
                  <a:lnTo>
                    <a:pt x="621" y="64"/>
                  </a:lnTo>
                  <a:lnTo>
                    <a:pt x="581" y="84"/>
                  </a:lnTo>
                  <a:lnTo>
                    <a:pt x="571" y="64"/>
                  </a:lnTo>
                  <a:lnTo>
                    <a:pt x="532" y="74"/>
                  </a:lnTo>
                  <a:lnTo>
                    <a:pt x="512" y="64"/>
                  </a:lnTo>
                  <a:lnTo>
                    <a:pt x="482" y="53"/>
                  </a:lnTo>
                  <a:lnTo>
                    <a:pt x="463" y="64"/>
                  </a:lnTo>
                  <a:lnTo>
                    <a:pt x="452" y="74"/>
                  </a:lnTo>
                  <a:lnTo>
                    <a:pt x="413" y="64"/>
                  </a:lnTo>
                  <a:lnTo>
                    <a:pt x="394" y="64"/>
                  </a:lnTo>
                  <a:lnTo>
                    <a:pt x="394" y="42"/>
                  </a:lnTo>
                  <a:lnTo>
                    <a:pt x="354" y="22"/>
                  </a:lnTo>
                  <a:lnTo>
                    <a:pt x="315" y="0"/>
                  </a:lnTo>
                  <a:lnTo>
                    <a:pt x="207" y="0"/>
                  </a:lnTo>
                  <a:lnTo>
                    <a:pt x="79" y="200"/>
                  </a:lnTo>
                  <a:lnTo>
                    <a:pt x="0" y="494"/>
                  </a:lnTo>
                  <a:lnTo>
                    <a:pt x="443" y="431"/>
                  </a:lnTo>
                  <a:lnTo>
                    <a:pt x="443" y="43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 name="Freeform 66"/>
            <p:cNvSpPr>
              <a:spLocks/>
            </p:cNvSpPr>
            <p:nvPr/>
          </p:nvSpPr>
          <p:spPr bwMode="auto">
            <a:xfrm>
              <a:off x="1278" y="1429"/>
              <a:ext cx="434" cy="566"/>
            </a:xfrm>
            <a:custGeom>
              <a:avLst/>
              <a:gdLst>
                <a:gd name="T0" fmla="*/ 579 w 580"/>
                <a:gd name="T1" fmla="*/ 220 h 756"/>
                <a:gd name="T2" fmla="*/ 579 w 580"/>
                <a:gd name="T3" fmla="*/ 62 h 756"/>
                <a:gd name="T4" fmla="*/ 541 w 580"/>
                <a:gd name="T5" fmla="*/ 52 h 756"/>
                <a:gd name="T6" fmla="*/ 531 w 580"/>
                <a:gd name="T7" fmla="*/ 41 h 756"/>
                <a:gd name="T8" fmla="*/ 501 w 580"/>
                <a:gd name="T9" fmla="*/ 41 h 756"/>
                <a:gd name="T10" fmla="*/ 452 w 580"/>
                <a:gd name="T11" fmla="*/ 0 h 756"/>
                <a:gd name="T12" fmla="*/ 422 w 580"/>
                <a:gd name="T13" fmla="*/ 0 h 756"/>
                <a:gd name="T14" fmla="*/ 353 w 580"/>
                <a:gd name="T15" fmla="*/ 10 h 756"/>
                <a:gd name="T16" fmla="*/ 334 w 580"/>
                <a:gd name="T17" fmla="*/ 10 h 756"/>
                <a:gd name="T18" fmla="*/ 295 w 580"/>
                <a:gd name="T19" fmla="*/ 32 h 756"/>
                <a:gd name="T20" fmla="*/ 274 w 580"/>
                <a:gd name="T21" fmla="*/ 52 h 756"/>
                <a:gd name="T22" fmla="*/ 265 w 580"/>
                <a:gd name="T23" fmla="*/ 62 h 756"/>
                <a:gd name="T24" fmla="*/ 245 w 580"/>
                <a:gd name="T25" fmla="*/ 52 h 756"/>
                <a:gd name="T26" fmla="*/ 236 w 580"/>
                <a:gd name="T27" fmla="*/ 62 h 756"/>
                <a:gd name="T28" fmla="*/ 206 w 580"/>
                <a:gd name="T29" fmla="*/ 84 h 756"/>
                <a:gd name="T30" fmla="*/ 186 w 580"/>
                <a:gd name="T31" fmla="*/ 104 h 756"/>
                <a:gd name="T32" fmla="*/ 225 w 580"/>
                <a:gd name="T33" fmla="*/ 104 h 756"/>
                <a:gd name="T34" fmla="*/ 197 w 580"/>
                <a:gd name="T35" fmla="*/ 136 h 756"/>
                <a:gd name="T36" fmla="*/ 186 w 580"/>
                <a:gd name="T37" fmla="*/ 126 h 756"/>
                <a:gd name="T38" fmla="*/ 147 w 580"/>
                <a:gd name="T39" fmla="*/ 126 h 756"/>
                <a:gd name="T40" fmla="*/ 137 w 580"/>
                <a:gd name="T41" fmla="*/ 146 h 756"/>
                <a:gd name="T42" fmla="*/ 117 w 580"/>
                <a:gd name="T43" fmla="*/ 146 h 756"/>
                <a:gd name="T44" fmla="*/ 108 w 580"/>
                <a:gd name="T45" fmla="*/ 199 h 756"/>
                <a:gd name="T46" fmla="*/ 117 w 580"/>
                <a:gd name="T47" fmla="*/ 209 h 756"/>
                <a:gd name="T48" fmla="*/ 69 w 580"/>
                <a:gd name="T49" fmla="*/ 230 h 756"/>
                <a:gd name="T50" fmla="*/ 0 w 580"/>
                <a:gd name="T51" fmla="*/ 272 h 756"/>
                <a:gd name="T52" fmla="*/ 58 w 580"/>
                <a:gd name="T53" fmla="*/ 272 h 756"/>
                <a:gd name="T54" fmla="*/ 108 w 580"/>
                <a:gd name="T55" fmla="*/ 262 h 756"/>
                <a:gd name="T56" fmla="*/ 177 w 580"/>
                <a:gd name="T57" fmla="*/ 230 h 756"/>
                <a:gd name="T58" fmla="*/ 197 w 580"/>
                <a:gd name="T59" fmla="*/ 199 h 756"/>
                <a:gd name="T60" fmla="*/ 225 w 580"/>
                <a:gd name="T61" fmla="*/ 188 h 756"/>
                <a:gd name="T62" fmla="*/ 255 w 580"/>
                <a:gd name="T63" fmla="*/ 199 h 756"/>
                <a:gd name="T64" fmla="*/ 295 w 580"/>
                <a:gd name="T65" fmla="*/ 209 h 756"/>
                <a:gd name="T66" fmla="*/ 314 w 580"/>
                <a:gd name="T67" fmla="*/ 262 h 756"/>
                <a:gd name="T68" fmla="*/ 353 w 580"/>
                <a:gd name="T69" fmla="*/ 293 h 756"/>
                <a:gd name="T70" fmla="*/ 344 w 580"/>
                <a:gd name="T71" fmla="*/ 346 h 756"/>
                <a:gd name="T72" fmla="*/ 314 w 580"/>
                <a:gd name="T73" fmla="*/ 409 h 756"/>
                <a:gd name="T74" fmla="*/ 304 w 580"/>
                <a:gd name="T75" fmla="*/ 429 h 756"/>
                <a:gd name="T76" fmla="*/ 304 w 580"/>
                <a:gd name="T77" fmla="*/ 450 h 756"/>
                <a:gd name="T78" fmla="*/ 314 w 580"/>
                <a:gd name="T79" fmla="*/ 472 h 756"/>
                <a:gd name="T80" fmla="*/ 314 w 580"/>
                <a:gd name="T81" fmla="*/ 524 h 756"/>
                <a:gd name="T82" fmla="*/ 304 w 580"/>
                <a:gd name="T83" fmla="*/ 534 h 756"/>
                <a:gd name="T84" fmla="*/ 383 w 580"/>
                <a:gd name="T85" fmla="*/ 755 h 756"/>
                <a:gd name="T86" fmla="*/ 579 w 580"/>
                <a:gd name="T87" fmla="*/ 220 h 756"/>
                <a:gd name="T88" fmla="*/ 579 w 580"/>
                <a:gd name="T89" fmla="*/ 22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0" h="756">
                  <a:moveTo>
                    <a:pt x="579" y="220"/>
                  </a:moveTo>
                  <a:lnTo>
                    <a:pt x="579" y="62"/>
                  </a:lnTo>
                  <a:lnTo>
                    <a:pt x="541" y="52"/>
                  </a:lnTo>
                  <a:lnTo>
                    <a:pt x="531" y="41"/>
                  </a:lnTo>
                  <a:lnTo>
                    <a:pt x="501" y="41"/>
                  </a:lnTo>
                  <a:lnTo>
                    <a:pt x="452" y="0"/>
                  </a:lnTo>
                  <a:lnTo>
                    <a:pt x="422" y="0"/>
                  </a:lnTo>
                  <a:lnTo>
                    <a:pt x="353" y="10"/>
                  </a:lnTo>
                  <a:lnTo>
                    <a:pt x="334" y="10"/>
                  </a:lnTo>
                  <a:lnTo>
                    <a:pt x="295" y="32"/>
                  </a:lnTo>
                  <a:lnTo>
                    <a:pt x="274" y="52"/>
                  </a:lnTo>
                  <a:lnTo>
                    <a:pt x="265" y="62"/>
                  </a:lnTo>
                  <a:lnTo>
                    <a:pt x="245" y="52"/>
                  </a:lnTo>
                  <a:lnTo>
                    <a:pt x="236" y="62"/>
                  </a:lnTo>
                  <a:lnTo>
                    <a:pt x="206" y="84"/>
                  </a:lnTo>
                  <a:lnTo>
                    <a:pt x="186" y="104"/>
                  </a:lnTo>
                  <a:lnTo>
                    <a:pt x="225" y="104"/>
                  </a:lnTo>
                  <a:lnTo>
                    <a:pt x="197" y="136"/>
                  </a:lnTo>
                  <a:lnTo>
                    <a:pt x="186" y="126"/>
                  </a:lnTo>
                  <a:lnTo>
                    <a:pt x="147" y="126"/>
                  </a:lnTo>
                  <a:lnTo>
                    <a:pt x="137" y="146"/>
                  </a:lnTo>
                  <a:lnTo>
                    <a:pt x="117" y="146"/>
                  </a:lnTo>
                  <a:lnTo>
                    <a:pt x="108" y="199"/>
                  </a:lnTo>
                  <a:lnTo>
                    <a:pt x="117" y="209"/>
                  </a:lnTo>
                  <a:lnTo>
                    <a:pt x="69" y="230"/>
                  </a:lnTo>
                  <a:lnTo>
                    <a:pt x="0" y="272"/>
                  </a:lnTo>
                  <a:lnTo>
                    <a:pt x="58" y="272"/>
                  </a:lnTo>
                  <a:lnTo>
                    <a:pt x="108" y="262"/>
                  </a:lnTo>
                  <a:lnTo>
                    <a:pt x="177" y="230"/>
                  </a:lnTo>
                  <a:lnTo>
                    <a:pt x="197" y="199"/>
                  </a:lnTo>
                  <a:lnTo>
                    <a:pt x="225" y="188"/>
                  </a:lnTo>
                  <a:lnTo>
                    <a:pt x="255" y="199"/>
                  </a:lnTo>
                  <a:lnTo>
                    <a:pt x="295" y="209"/>
                  </a:lnTo>
                  <a:lnTo>
                    <a:pt x="314" y="262"/>
                  </a:lnTo>
                  <a:lnTo>
                    <a:pt x="353" y="293"/>
                  </a:lnTo>
                  <a:lnTo>
                    <a:pt x="344" y="346"/>
                  </a:lnTo>
                  <a:lnTo>
                    <a:pt x="314" y="409"/>
                  </a:lnTo>
                  <a:lnTo>
                    <a:pt x="304" y="429"/>
                  </a:lnTo>
                  <a:lnTo>
                    <a:pt x="304" y="450"/>
                  </a:lnTo>
                  <a:lnTo>
                    <a:pt x="314" y="472"/>
                  </a:lnTo>
                  <a:lnTo>
                    <a:pt x="314" y="524"/>
                  </a:lnTo>
                  <a:lnTo>
                    <a:pt x="304" y="534"/>
                  </a:lnTo>
                  <a:lnTo>
                    <a:pt x="383" y="755"/>
                  </a:lnTo>
                  <a:lnTo>
                    <a:pt x="579" y="220"/>
                  </a:lnTo>
                  <a:lnTo>
                    <a:pt x="579" y="22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1" name="Freeform 67"/>
            <p:cNvSpPr>
              <a:spLocks/>
            </p:cNvSpPr>
            <p:nvPr/>
          </p:nvSpPr>
          <p:spPr bwMode="auto">
            <a:xfrm>
              <a:off x="2036" y="1412"/>
              <a:ext cx="44" cy="25"/>
            </a:xfrm>
            <a:custGeom>
              <a:avLst/>
              <a:gdLst>
                <a:gd name="T0" fmla="*/ 59 w 60"/>
                <a:gd name="T1" fmla="*/ 0 h 33"/>
                <a:gd name="T2" fmla="*/ 29 w 60"/>
                <a:gd name="T3" fmla="*/ 0 h 33"/>
                <a:gd name="T4" fmla="*/ 0 w 60"/>
                <a:gd name="T5" fmla="*/ 12 h 33"/>
                <a:gd name="T6" fmla="*/ 9 w 60"/>
                <a:gd name="T7" fmla="*/ 32 h 33"/>
                <a:gd name="T8" fmla="*/ 39 w 60"/>
                <a:gd name="T9" fmla="*/ 22 h 33"/>
                <a:gd name="T10" fmla="*/ 59 w 60"/>
                <a:gd name="T11" fmla="*/ 0 h 33"/>
                <a:gd name="T12" fmla="*/ 59 w 6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60" h="33">
                  <a:moveTo>
                    <a:pt x="59" y="0"/>
                  </a:moveTo>
                  <a:lnTo>
                    <a:pt x="29" y="0"/>
                  </a:lnTo>
                  <a:lnTo>
                    <a:pt x="0" y="12"/>
                  </a:lnTo>
                  <a:lnTo>
                    <a:pt x="9" y="32"/>
                  </a:lnTo>
                  <a:lnTo>
                    <a:pt x="39" y="22"/>
                  </a:lnTo>
                  <a:lnTo>
                    <a:pt x="59" y="0"/>
                  </a:lnTo>
                  <a:lnTo>
                    <a:pt x="5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2" name="Freeform 68"/>
            <p:cNvSpPr>
              <a:spLocks/>
            </p:cNvSpPr>
            <p:nvPr/>
          </p:nvSpPr>
          <p:spPr bwMode="auto">
            <a:xfrm>
              <a:off x="1903" y="1397"/>
              <a:ext cx="111" cy="40"/>
            </a:xfrm>
            <a:custGeom>
              <a:avLst/>
              <a:gdLst>
                <a:gd name="T0" fmla="*/ 128 w 149"/>
                <a:gd name="T1" fmla="*/ 20 h 53"/>
                <a:gd name="T2" fmla="*/ 99 w 149"/>
                <a:gd name="T3" fmla="*/ 42 h 53"/>
                <a:gd name="T4" fmla="*/ 79 w 149"/>
                <a:gd name="T5" fmla="*/ 20 h 53"/>
                <a:gd name="T6" fmla="*/ 69 w 149"/>
                <a:gd name="T7" fmla="*/ 0 h 53"/>
                <a:gd name="T8" fmla="*/ 0 w 149"/>
                <a:gd name="T9" fmla="*/ 10 h 53"/>
                <a:gd name="T10" fmla="*/ 11 w 149"/>
                <a:gd name="T11" fmla="*/ 20 h 53"/>
                <a:gd name="T12" fmla="*/ 50 w 149"/>
                <a:gd name="T13" fmla="*/ 20 h 53"/>
                <a:gd name="T14" fmla="*/ 59 w 149"/>
                <a:gd name="T15" fmla="*/ 52 h 53"/>
                <a:gd name="T16" fmla="*/ 139 w 149"/>
                <a:gd name="T17" fmla="*/ 52 h 53"/>
                <a:gd name="T18" fmla="*/ 148 w 149"/>
                <a:gd name="T19" fmla="*/ 42 h 53"/>
                <a:gd name="T20" fmla="*/ 139 w 149"/>
                <a:gd name="T21" fmla="*/ 32 h 53"/>
                <a:gd name="T22" fmla="*/ 128 w 149"/>
                <a:gd name="T23" fmla="*/ 20 h 53"/>
                <a:gd name="T24" fmla="*/ 128 w 149"/>
                <a:gd name="T25"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53">
                  <a:moveTo>
                    <a:pt x="128" y="20"/>
                  </a:moveTo>
                  <a:lnTo>
                    <a:pt x="99" y="42"/>
                  </a:lnTo>
                  <a:lnTo>
                    <a:pt x="79" y="20"/>
                  </a:lnTo>
                  <a:lnTo>
                    <a:pt x="69" y="0"/>
                  </a:lnTo>
                  <a:lnTo>
                    <a:pt x="0" y="10"/>
                  </a:lnTo>
                  <a:lnTo>
                    <a:pt x="11" y="20"/>
                  </a:lnTo>
                  <a:lnTo>
                    <a:pt x="50" y="20"/>
                  </a:lnTo>
                  <a:lnTo>
                    <a:pt x="59" y="52"/>
                  </a:lnTo>
                  <a:lnTo>
                    <a:pt x="139" y="52"/>
                  </a:lnTo>
                  <a:lnTo>
                    <a:pt x="148" y="42"/>
                  </a:lnTo>
                  <a:lnTo>
                    <a:pt x="139" y="32"/>
                  </a:lnTo>
                  <a:lnTo>
                    <a:pt x="128" y="20"/>
                  </a:lnTo>
                  <a:lnTo>
                    <a:pt x="128" y="2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3" name="Freeform 69"/>
            <p:cNvSpPr>
              <a:spLocks/>
            </p:cNvSpPr>
            <p:nvPr/>
          </p:nvSpPr>
          <p:spPr bwMode="auto">
            <a:xfrm>
              <a:off x="2073" y="1374"/>
              <a:ext cx="15" cy="32"/>
            </a:xfrm>
            <a:custGeom>
              <a:avLst/>
              <a:gdLst>
                <a:gd name="T0" fmla="*/ 20 w 21"/>
                <a:gd name="T1" fmla="*/ 41 h 42"/>
                <a:gd name="T2" fmla="*/ 20 w 21"/>
                <a:gd name="T3" fmla="*/ 20 h 42"/>
                <a:gd name="T4" fmla="*/ 0 w 21"/>
                <a:gd name="T5" fmla="*/ 0 h 42"/>
                <a:gd name="T6" fmla="*/ 0 w 21"/>
                <a:gd name="T7" fmla="*/ 20 h 42"/>
                <a:gd name="T8" fmla="*/ 20 w 21"/>
                <a:gd name="T9" fmla="*/ 41 h 42"/>
                <a:gd name="T10" fmla="*/ 20 w 21"/>
                <a:gd name="T11" fmla="*/ 41 h 42"/>
              </a:gdLst>
              <a:ahLst/>
              <a:cxnLst>
                <a:cxn ang="0">
                  <a:pos x="T0" y="T1"/>
                </a:cxn>
                <a:cxn ang="0">
                  <a:pos x="T2" y="T3"/>
                </a:cxn>
                <a:cxn ang="0">
                  <a:pos x="T4" y="T5"/>
                </a:cxn>
                <a:cxn ang="0">
                  <a:pos x="T6" y="T7"/>
                </a:cxn>
                <a:cxn ang="0">
                  <a:pos x="T8" y="T9"/>
                </a:cxn>
                <a:cxn ang="0">
                  <a:pos x="T10" y="T11"/>
                </a:cxn>
              </a:cxnLst>
              <a:rect l="0" t="0" r="r" b="b"/>
              <a:pathLst>
                <a:path w="21" h="42">
                  <a:moveTo>
                    <a:pt x="20" y="41"/>
                  </a:moveTo>
                  <a:lnTo>
                    <a:pt x="20" y="20"/>
                  </a:lnTo>
                  <a:lnTo>
                    <a:pt x="0" y="0"/>
                  </a:lnTo>
                  <a:lnTo>
                    <a:pt x="0" y="20"/>
                  </a:lnTo>
                  <a:lnTo>
                    <a:pt x="20" y="41"/>
                  </a:lnTo>
                  <a:lnTo>
                    <a:pt x="20" y="4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4" name="Freeform 70"/>
            <p:cNvSpPr>
              <a:spLocks/>
            </p:cNvSpPr>
            <p:nvPr/>
          </p:nvSpPr>
          <p:spPr bwMode="auto">
            <a:xfrm>
              <a:off x="3493" y="1453"/>
              <a:ext cx="464" cy="713"/>
            </a:xfrm>
            <a:custGeom>
              <a:avLst/>
              <a:gdLst>
                <a:gd name="T0" fmla="*/ 619 w 620"/>
                <a:gd name="T1" fmla="*/ 94 h 954"/>
                <a:gd name="T2" fmla="*/ 551 w 620"/>
                <a:gd name="T3" fmla="*/ 41 h 954"/>
                <a:gd name="T4" fmla="*/ 462 w 620"/>
                <a:gd name="T5" fmla="*/ 52 h 954"/>
                <a:gd name="T6" fmla="*/ 364 w 620"/>
                <a:gd name="T7" fmla="*/ 52 h 954"/>
                <a:gd name="T8" fmla="*/ 296 w 620"/>
                <a:gd name="T9" fmla="*/ 41 h 954"/>
                <a:gd name="T10" fmla="*/ 236 w 620"/>
                <a:gd name="T11" fmla="*/ 0 h 954"/>
                <a:gd name="T12" fmla="*/ 137 w 620"/>
                <a:gd name="T13" fmla="*/ 41 h 954"/>
                <a:gd name="T14" fmla="*/ 0 w 620"/>
                <a:gd name="T15" fmla="*/ 52 h 954"/>
                <a:gd name="T16" fmla="*/ 117 w 620"/>
                <a:gd name="T17" fmla="*/ 953 h 954"/>
                <a:gd name="T18" fmla="*/ 551 w 620"/>
                <a:gd name="T19" fmla="*/ 953 h 954"/>
                <a:gd name="T20" fmla="*/ 619 w 620"/>
                <a:gd name="T21" fmla="*/ 481 h 954"/>
                <a:gd name="T22" fmla="*/ 619 w 620"/>
                <a:gd name="T23" fmla="*/ 94 h 954"/>
                <a:gd name="T24" fmla="*/ 619 w 620"/>
                <a:gd name="T25" fmla="*/ 94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954">
                  <a:moveTo>
                    <a:pt x="619" y="94"/>
                  </a:moveTo>
                  <a:lnTo>
                    <a:pt x="551" y="41"/>
                  </a:lnTo>
                  <a:lnTo>
                    <a:pt x="462" y="52"/>
                  </a:lnTo>
                  <a:lnTo>
                    <a:pt x="364" y="52"/>
                  </a:lnTo>
                  <a:lnTo>
                    <a:pt x="296" y="41"/>
                  </a:lnTo>
                  <a:lnTo>
                    <a:pt x="236" y="0"/>
                  </a:lnTo>
                  <a:lnTo>
                    <a:pt x="137" y="41"/>
                  </a:lnTo>
                  <a:lnTo>
                    <a:pt x="0" y="52"/>
                  </a:lnTo>
                  <a:lnTo>
                    <a:pt x="117" y="953"/>
                  </a:lnTo>
                  <a:lnTo>
                    <a:pt x="551" y="953"/>
                  </a:lnTo>
                  <a:lnTo>
                    <a:pt x="619" y="481"/>
                  </a:lnTo>
                  <a:lnTo>
                    <a:pt x="619" y="94"/>
                  </a:lnTo>
                  <a:lnTo>
                    <a:pt x="619" y="9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5" name="Freeform 71"/>
            <p:cNvSpPr>
              <a:spLocks/>
            </p:cNvSpPr>
            <p:nvPr/>
          </p:nvSpPr>
          <p:spPr bwMode="auto">
            <a:xfrm>
              <a:off x="2972" y="1660"/>
              <a:ext cx="56" cy="61"/>
            </a:xfrm>
            <a:custGeom>
              <a:avLst/>
              <a:gdLst>
                <a:gd name="T0" fmla="*/ 0 w 75"/>
                <a:gd name="T1" fmla="*/ 40 h 81"/>
                <a:gd name="T2" fmla="*/ 1 w 75"/>
                <a:gd name="T3" fmla="*/ 52 h 81"/>
                <a:gd name="T4" fmla="*/ 6 w 75"/>
                <a:gd name="T5" fmla="*/ 63 h 81"/>
                <a:gd name="T6" fmla="*/ 15 w 75"/>
                <a:gd name="T7" fmla="*/ 72 h 81"/>
                <a:gd name="T8" fmla="*/ 25 w 75"/>
                <a:gd name="T9" fmla="*/ 77 h 81"/>
                <a:gd name="T10" fmla="*/ 37 w 75"/>
                <a:gd name="T11" fmla="*/ 80 h 81"/>
                <a:gd name="T12" fmla="*/ 49 w 75"/>
                <a:gd name="T13" fmla="*/ 77 h 81"/>
                <a:gd name="T14" fmla="*/ 59 w 75"/>
                <a:gd name="T15" fmla="*/ 72 h 81"/>
                <a:gd name="T16" fmla="*/ 67 w 75"/>
                <a:gd name="T17" fmla="*/ 63 h 81"/>
                <a:gd name="T18" fmla="*/ 73 w 75"/>
                <a:gd name="T19" fmla="*/ 52 h 81"/>
                <a:gd name="T20" fmla="*/ 74 w 75"/>
                <a:gd name="T21" fmla="*/ 40 h 81"/>
                <a:gd name="T22" fmla="*/ 73 w 75"/>
                <a:gd name="T23" fmla="*/ 27 h 81"/>
                <a:gd name="T24" fmla="*/ 67 w 75"/>
                <a:gd name="T25" fmla="*/ 16 h 81"/>
                <a:gd name="T26" fmla="*/ 59 w 75"/>
                <a:gd name="T27" fmla="*/ 7 h 81"/>
                <a:gd name="T28" fmla="*/ 49 w 75"/>
                <a:gd name="T29" fmla="*/ 2 h 81"/>
                <a:gd name="T30" fmla="*/ 37 w 75"/>
                <a:gd name="T31" fmla="*/ 0 h 81"/>
                <a:gd name="T32" fmla="*/ 25 w 75"/>
                <a:gd name="T33" fmla="*/ 2 h 81"/>
                <a:gd name="T34" fmla="*/ 15 w 75"/>
                <a:gd name="T35" fmla="*/ 7 h 81"/>
                <a:gd name="T36" fmla="*/ 6 w 75"/>
                <a:gd name="T37" fmla="*/ 16 h 81"/>
                <a:gd name="T38" fmla="*/ 1 w 75"/>
                <a:gd name="T39" fmla="*/ 27 h 81"/>
                <a:gd name="T40" fmla="*/ 0 w 75"/>
                <a:gd name="T41" fmla="*/ 40 h 81"/>
                <a:gd name="T42" fmla="*/ 0 w 75"/>
                <a:gd name="T4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81">
                  <a:moveTo>
                    <a:pt x="0" y="40"/>
                  </a:moveTo>
                  <a:lnTo>
                    <a:pt x="1" y="52"/>
                  </a:lnTo>
                  <a:lnTo>
                    <a:pt x="6" y="63"/>
                  </a:lnTo>
                  <a:lnTo>
                    <a:pt x="15" y="72"/>
                  </a:lnTo>
                  <a:lnTo>
                    <a:pt x="25" y="77"/>
                  </a:lnTo>
                  <a:lnTo>
                    <a:pt x="37" y="80"/>
                  </a:lnTo>
                  <a:lnTo>
                    <a:pt x="49" y="77"/>
                  </a:lnTo>
                  <a:lnTo>
                    <a:pt x="59" y="72"/>
                  </a:lnTo>
                  <a:lnTo>
                    <a:pt x="67" y="63"/>
                  </a:lnTo>
                  <a:lnTo>
                    <a:pt x="73" y="52"/>
                  </a:lnTo>
                  <a:lnTo>
                    <a:pt x="74" y="40"/>
                  </a:lnTo>
                  <a:lnTo>
                    <a:pt x="73" y="27"/>
                  </a:lnTo>
                  <a:lnTo>
                    <a:pt x="67" y="16"/>
                  </a:lnTo>
                  <a:lnTo>
                    <a:pt x="59" y="7"/>
                  </a:lnTo>
                  <a:lnTo>
                    <a:pt x="49" y="2"/>
                  </a:lnTo>
                  <a:lnTo>
                    <a:pt x="37" y="0"/>
                  </a:lnTo>
                  <a:lnTo>
                    <a:pt x="25" y="2"/>
                  </a:lnTo>
                  <a:lnTo>
                    <a:pt x="15" y="7"/>
                  </a:lnTo>
                  <a:lnTo>
                    <a:pt x="6" y="16"/>
                  </a:lnTo>
                  <a:lnTo>
                    <a:pt x="1" y="27"/>
                  </a:lnTo>
                  <a:lnTo>
                    <a:pt x="0" y="40"/>
                  </a:lnTo>
                  <a:lnTo>
                    <a:pt x="0" y="4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 name="Freeform 72"/>
            <p:cNvSpPr>
              <a:spLocks/>
            </p:cNvSpPr>
            <p:nvPr/>
          </p:nvSpPr>
          <p:spPr bwMode="auto">
            <a:xfrm>
              <a:off x="2336" y="1812"/>
              <a:ext cx="223" cy="201"/>
            </a:xfrm>
            <a:custGeom>
              <a:avLst/>
              <a:gdLst>
                <a:gd name="T0" fmla="*/ 0 w 298"/>
                <a:gd name="T1" fmla="*/ 208 h 269"/>
                <a:gd name="T2" fmla="*/ 0 w 298"/>
                <a:gd name="T3" fmla="*/ 206 h 269"/>
                <a:gd name="T4" fmla="*/ 3 w 298"/>
                <a:gd name="T5" fmla="*/ 199 h 269"/>
                <a:gd name="T6" fmla="*/ 0 w 298"/>
                <a:gd name="T7" fmla="*/ 193 h 269"/>
                <a:gd name="T8" fmla="*/ 9 w 298"/>
                <a:gd name="T9" fmla="*/ 193 h 269"/>
                <a:gd name="T10" fmla="*/ 12 w 298"/>
                <a:gd name="T11" fmla="*/ 184 h 269"/>
                <a:gd name="T12" fmla="*/ 6 w 298"/>
                <a:gd name="T13" fmla="*/ 172 h 269"/>
                <a:gd name="T14" fmla="*/ 16 w 298"/>
                <a:gd name="T15" fmla="*/ 168 h 269"/>
                <a:gd name="T16" fmla="*/ 12 w 298"/>
                <a:gd name="T17" fmla="*/ 160 h 269"/>
                <a:gd name="T18" fmla="*/ 18 w 298"/>
                <a:gd name="T19" fmla="*/ 157 h 269"/>
                <a:gd name="T20" fmla="*/ 21 w 298"/>
                <a:gd name="T21" fmla="*/ 151 h 269"/>
                <a:gd name="T22" fmla="*/ 18 w 298"/>
                <a:gd name="T23" fmla="*/ 129 h 269"/>
                <a:gd name="T24" fmla="*/ 35 w 298"/>
                <a:gd name="T25" fmla="*/ 133 h 269"/>
                <a:gd name="T26" fmla="*/ 35 w 298"/>
                <a:gd name="T27" fmla="*/ 118 h 269"/>
                <a:gd name="T28" fmla="*/ 53 w 298"/>
                <a:gd name="T29" fmla="*/ 93 h 269"/>
                <a:gd name="T30" fmla="*/ 74 w 298"/>
                <a:gd name="T31" fmla="*/ 84 h 269"/>
                <a:gd name="T32" fmla="*/ 67 w 298"/>
                <a:gd name="T33" fmla="*/ 75 h 269"/>
                <a:gd name="T34" fmla="*/ 70 w 298"/>
                <a:gd name="T35" fmla="*/ 66 h 269"/>
                <a:gd name="T36" fmla="*/ 62 w 298"/>
                <a:gd name="T37" fmla="*/ 54 h 269"/>
                <a:gd name="T38" fmla="*/ 47 w 298"/>
                <a:gd name="T39" fmla="*/ 48 h 269"/>
                <a:gd name="T40" fmla="*/ 38 w 298"/>
                <a:gd name="T41" fmla="*/ 48 h 269"/>
                <a:gd name="T42" fmla="*/ 35 w 298"/>
                <a:gd name="T43" fmla="*/ 36 h 269"/>
                <a:gd name="T44" fmla="*/ 24 w 298"/>
                <a:gd name="T45" fmla="*/ 36 h 269"/>
                <a:gd name="T46" fmla="*/ 26 w 298"/>
                <a:gd name="T47" fmla="*/ 15 h 269"/>
                <a:gd name="T48" fmla="*/ 21 w 298"/>
                <a:gd name="T49" fmla="*/ 6 h 269"/>
                <a:gd name="T50" fmla="*/ 47 w 298"/>
                <a:gd name="T51" fmla="*/ 3 h 269"/>
                <a:gd name="T52" fmla="*/ 64 w 298"/>
                <a:gd name="T53" fmla="*/ 0 h 269"/>
                <a:gd name="T54" fmla="*/ 76 w 298"/>
                <a:gd name="T55" fmla="*/ 12 h 269"/>
                <a:gd name="T56" fmla="*/ 105 w 298"/>
                <a:gd name="T57" fmla="*/ 18 h 269"/>
                <a:gd name="T58" fmla="*/ 135 w 298"/>
                <a:gd name="T59" fmla="*/ 42 h 269"/>
                <a:gd name="T60" fmla="*/ 164 w 298"/>
                <a:gd name="T61" fmla="*/ 51 h 269"/>
                <a:gd name="T62" fmla="*/ 194 w 298"/>
                <a:gd name="T63" fmla="*/ 64 h 269"/>
                <a:gd name="T64" fmla="*/ 220 w 298"/>
                <a:gd name="T65" fmla="*/ 93 h 269"/>
                <a:gd name="T66" fmla="*/ 238 w 298"/>
                <a:gd name="T67" fmla="*/ 105 h 269"/>
                <a:gd name="T68" fmla="*/ 241 w 298"/>
                <a:gd name="T69" fmla="*/ 99 h 269"/>
                <a:gd name="T70" fmla="*/ 250 w 298"/>
                <a:gd name="T71" fmla="*/ 112 h 269"/>
                <a:gd name="T72" fmla="*/ 273 w 298"/>
                <a:gd name="T73" fmla="*/ 115 h 269"/>
                <a:gd name="T74" fmla="*/ 288 w 298"/>
                <a:gd name="T75" fmla="*/ 112 h 269"/>
                <a:gd name="T76" fmla="*/ 297 w 298"/>
                <a:gd name="T77" fmla="*/ 115 h 269"/>
                <a:gd name="T78" fmla="*/ 294 w 298"/>
                <a:gd name="T79" fmla="*/ 139 h 269"/>
                <a:gd name="T80" fmla="*/ 232 w 298"/>
                <a:gd name="T81" fmla="*/ 154 h 269"/>
                <a:gd name="T82" fmla="*/ 229 w 298"/>
                <a:gd name="T83" fmla="*/ 168 h 269"/>
                <a:gd name="T84" fmla="*/ 223 w 298"/>
                <a:gd name="T85" fmla="*/ 163 h 269"/>
                <a:gd name="T86" fmla="*/ 202 w 298"/>
                <a:gd name="T87" fmla="*/ 181 h 269"/>
                <a:gd name="T88" fmla="*/ 191 w 298"/>
                <a:gd name="T89" fmla="*/ 208 h 269"/>
                <a:gd name="T90" fmla="*/ 200 w 298"/>
                <a:gd name="T91" fmla="*/ 220 h 269"/>
                <a:gd name="T92" fmla="*/ 176 w 298"/>
                <a:gd name="T93" fmla="*/ 236 h 269"/>
                <a:gd name="T94" fmla="*/ 167 w 298"/>
                <a:gd name="T95" fmla="*/ 254 h 269"/>
                <a:gd name="T96" fmla="*/ 141 w 298"/>
                <a:gd name="T97" fmla="*/ 254 h 269"/>
                <a:gd name="T98" fmla="*/ 126 w 298"/>
                <a:gd name="T99" fmla="*/ 268 h 269"/>
                <a:gd name="T100" fmla="*/ 117 w 298"/>
                <a:gd name="T101" fmla="*/ 263 h 269"/>
                <a:gd name="T102" fmla="*/ 109 w 298"/>
                <a:gd name="T103" fmla="*/ 265 h 269"/>
                <a:gd name="T104" fmla="*/ 103 w 298"/>
                <a:gd name="T105" fmla="*/ 260 h 269"/>
                <a:gd name="T106" fmla="*/ 91 w 298"/>
                <a:gd name="T107" fmla="*/ 260 h 269"/>
                <a:gd name="T108" fmla="*/ 67 w 298"/>
                <a:gd name="T109" fmla="*/ 250 h 269"/>
                <a:gd name="T110" fmla="*/ 56 w 298"/>
                <a:gd name="T111" fmla="*/ 254 h 269"/>
                <a:gd name="T112" fmla="*/ 44 w 298"/>
                <a:gd name="T113" fmla="*/ 254 h 269"/>
                <a:gd name="T114" fmla="*/ 35 w 298"/>
                <a:gd name="T115" fmla="*/ 260 h 269"/>
                <a:gd name="T116" fmla="*/ 24 w 298"/>
                <a:gd name="T117" fmla="*/ 238 h 269"/>
                <a:gd name="T118" fmla="*/ 18 w 298"/>
                <a:gd name="T119" fmla="*/ 223 h 269"/>
                <a:gd name="T120" fmla="*/ 0 w 298"/>
                <a:gd name="T121" fmla="*/ 208 h 269"/>
                <a:gd name="T122" fmla="*/ 0 w 298"/>
                <a:gd name="T123" fmla="*/ 20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 h="269">
                  <a:moveTo>
                    <a:pt x="0" y="208"/>
                  </a:moveTo>
                  <a:lnTo>
                    <a:pt x="0" y="206"/>
                  </a:lnTo>
                  <a:lnTo>
                    <a:pt x="3" y="199"/>
                  </a:lnTo>
                  <a:lnTo>
                    <a:pt x="0" y="193"/>
                  </a:lnTo>
                  <a:lnTo>
                    <a:pt x="9" y="193"/>
                  </a:lnTo>
                  <a:lnTo>
                    <a:pt x="12" y="184"/>
                  </a:lnTo>
                  <a:lnTo>
                    <a:pt x="6" y="172"/>
                  </a:lnTo>
                  <a:lnTo>
                    <a:pt x="16" y="168"/>
                  </a:lnTo>
                  <a:lnTo>
                    <a:pt x="12" y="160"/>
                  </a:lnTo>
                  <a:lnTo>
                    <a:pt x="18" y="157"/>
                  </a:lnTo>
                  <a:lnTo>
                    <a:pt x="21" y="151"/>
                  </a:lnTo>
                  <a:lnTo>
                    <a:pt x="18" y="129"/>
                  </a:lnTo>
                  <a:lnTo>
                    <a:pt x="35" y="133"/>
                  </a:lnTo>
                  <a:lnTo>
                    <a:pt x="35" y="118"/>
                  </a:lnTo>
                  <a:lnTo>
                    <a:pt x="53" y="93"/>
                  </a:lnTo>
                  <a:lnTo>
                    <a:pt x="74" y="84"/>
                  </a:lnTo>
                  <a:lnTo>
                    <a:pt x="67" y="75"/>
                  </a:lnTo>
                  <a:lnTo>
                    <a:pt x="70" y="66"/>
                  </a:lnTo>
                  <a:lnTo>
                    <a:pt x="62" y="54"/>
                  </a:lnTo>
                  <a:lnTo>
                    <a:pt x="47" y="48"/>
                  </a:lnTo>
                  <a:lnTo>
                    <a:pt x="38" y="48"/>
                  </a:lnTo>
                  <a:lnTo>
                    <a:pt x="35" y="36"/>
                  </a:lnTo>
                  <a:lnTo>
                    <a:pt x="24" y="36"/>
                  </a:lnTo>
                  <a:lnTo>
                    <a:pt x="26" y="15"/>
                  </a:lnTo>
                  <a:lnTo>
                    <a:pt x="21" y="6"/>
                  </a:lnTo>
                  <a:lnTo>
                    <a:pt x="47" y="3"/>
                  </a:lnTo>
                  <a:lnTo>
                    <a:pt x="64" y="0"/>
                  </a:lnTo>
                  <a:lnTo>
                    <a:pt x="76" y="12"/>
                  </a:lnTo>
                  <a:lnTo>
                    <a:pt x="105" y="18"/>
                  </a:lnTo>
                  <a:lnTo>
                    <a:pt x="135" y="42"/>
                  </a:lnTo>
                  <a:lnTo>
                    <a:pt x="164" y="51"/>
                  </a:lnTo>
                  <a:lnTo>
                    <a:pt x="194" y="64"/>
                  </a:lnTo>
                  <a:lnTo>
                    <a:pt x="220" y="93"/>
                  </a:lnTo>
                  <a:lnTo>
                    <a:pt x="238" y="105"/>
                  </a:lnTo>
                  <a:lnTo>
                    <a:pt x="241" y="99"/>
                  </a:lnTo>
                  <a:lnTo>
                    <a:pt x="250" y="112"/>
                  </a:lnTo>
                  <a:lnTo>
                    <a:pt x="273" y="115"/>
                  </a:lnTo>
                  <a:lnTo>
                    <a:pt x="288" y="112"/>
                  </a:lnTo>
                  <a:lnTo>
                    <a:pt x="297" y="115"/>
                  </a:lnTo>
                  <a:lnTo>
                    <a:pt x="294" y="139"/>
                  </a:lnTo>
                  <a:lnTo>
                    <a:pt x="232" y="154"/>
                  </a:lnTo>
                  <a:lnTo>
                    <a:pt x="229" y="168"/>
                  </a:lnTo>
                  <a:lnTo>
                    <a:pt x="223" y="163"/>
                  </a:lnTo>
                  <a:lnTo>
                    <a:pt x="202" y="181"/>
                  </a:lnTo>
                  <a:lnTo>
                    <a:pt x="191" y="208"/>
                  </a:lnTo>
                  <a:lnTo>
                    <a:pt x="200" y="220"/>
                  </a:lnTo>
                  <a:lnTo>
                    <a:pt x="176" y="236"/>
                  </a:lnTo>
                  <a:lnTo>
                    <a:pt x="167" y="254"/>
                  </a:lnTo>
                  <a:lnTo>
                    <a:pt x="141" y="254"/>
                  </a:lnTo>
                  <a:lnTo>
                    <a:pt x="126" y="268"/>
                  </a:lnTo>
                  <a:lnTo>
                    <a:pt x="117" y="263"/>
                  </a:lnTo>
                  <a:lnTo>
                    <a:pt x="109" y="265"/>
                  </a:lnTo>
                  <a:lnTo>
                    <a:pt x="103" y="260"/>
                  </a:lnTo>
                  <a:lnTo>
                    <a:pt x="91" y="260"/>
                  </a:lnTo>
                  <a:lnTo>
                    <a:pt x="67" y="250"/>
                  </a:lnTo>
                  <a:lnTo>
                    <a:pt x="56" y="254"/>
                  </a:lnTo>
                  <a:lnTo>
                    <a:pt x="44" y="254"/>
                  </a:lnTo>
                  <a:lnTo>
                    <a:pt x="35" y="260"/>
                  </a:lnTo>
                  <a:lnTo>
                    <a:pt x="24" y="238"/>
                  </a:lnTo>
                  <a:lnTo>
                    <a:pt x="18" y="223"/>
                  </a:lnTo>
                  <a:lnTo>
                    <a:pt x="0" y="208"/>
                  </a:lnTo>
                  <a:lnTo>
                    <a:pt x="0" y="20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7" name="Freeform 73"/>
            <p:cNvSpPr>
              <a:spLocks/>
            </p:cNvSpPr>
            <p:nvPr/>
          </p:nvSpPr>
          <p:spPr bwMode="auto">
            <a:xfrm>
              <a:off x="2308" y="1839"/>
              <a:ext cx="84" cy="129"/>
            </a:xfrm>
            <a:custGeom>
              <a:avLst/>
              <a:gdLst>
                <a:gd name="T0" fmla="*/ 37 w 112"/>
                <a:gd name="T1" fmla="*/ 172 h 173"/>
                <a:gd name="T2" fmla="*/ 25 w 112"/>
                <a:gd name="T3" fmla="*/ 172 h 173"/>
                <a:gd name="T4" fmla="*/ 13 w 112"/>
                <a:gd name="T5" fmla="*/ 166 h 173"/>
                <a:gd name="T6" fmla="*/ 0 w 112"/>
                <a:gd name="T7" fmla="*/ 160 h 173"/>
                <a:gd name="T8" fmla="*/ 13 w 112"/>
                <a:gd name="T9" fmla="*/ 121 h 173"/>
                <a:gd name="T10" fmla="*/ 4 w 112"/>
                <a:gd name="T11" fmla="*/ 103 h 173"/>
                <a:gd name="T12" fmla="*/ 10 w 112"/>
                <a:gd name="T13" fmla="*/ 84 h 173"/>
                <a:gd name="T14" fmla="*/ 49 w 112"/>
                <a:gd name="T15" fmla="*/ 39 h 173"/>
                <a:gd name="T16" fmla="*/ 61 w 112"/>
                <a:gd name="T17" fmla="*/ 0 h 173"/>
                <a:gd name="T18" fmla="*/ 72 w 112"/>
                <a:gd name="T19" fmla="*/ 0 h 173"/>
                <a:gd name="T20" fmla="*/ 75 w 112"/>
                <a:gd name="T21" fmla="*/ 12 h 173"/>
                <a:gd name="T22" fmla="*/ 84 w 112"/>
                <a:gd name="T23" fmla="*/ 12 h 173"/>
                <a:gd name="T24" fmla="*/ 99 w 112"/>
                <a:gd name="T25" fmla="*/ 18 h 173"/>
                <a:gd name="T26" fmla="*/ 107 w 112"/>
                <a:gd name="T27" fmla="*/ 30 h 173"/>
                <a:gd name="T28" fmla="*/ 104 w 112"/>
                <a:gd name="T29" fmla="*/ 39 h 173"/>
                <a:gd name="T30" fmla="*/ 111 w 112"/>
                <a:gd name="T31" fmla="*/ 48 h 173"/>
                <a:gd name="T32" fmla="*/ 90 w 112"/>
                <a:gd name="T33" fmla="*/ 57 h 173"/>
                <a:gd name="T34" fmla="*/ 72 w 112"/>
                <a:gd name="T35" fmla="*/ 82 h 173"/>
                <a:gd name="T36" fmla="*/ 72 w 112"/>
                <a:gd name="T37" fmla="*/ 97 h 173"/>
                <a:gd name="T38" fmla="*/ 55 w 112"/>
                <a:gd name="T39" fmla="*/ 93 h 173"/>
                <a:gd name="T40" fmla="*/ 58 w 112"/>
                <a:gd name="T41" fmla="*/ 115 h 173"/>
                <a:gd name="T42" fmla="*/ 55 w 112"/>
                <a:gd name="T43" fmla="*/ 121 h 173"/>
                <a:gd name="T44" fmla="*/ 49 w 112"/>
                <a:gd name="T45" fmla="*/ 124 h 173"/>
                <a:gd name="T46" fmla="*/ 53 w 112"/>
                <a:gd name="T47" fmla="*/ 132 h 173"/>
                <a:gd name="T48" fmla="*/ 43 w 112"/>
                <a:gd name="T49" fmla="*/ 136 h 173"/>
                <a:gd name="T50" fmla="*/ 49 w 112"/>
                <a:gd name="T51" fmla="*/ 148 h 173"/>
                <a:gd name="T52" fmla="*/ 46 w 112"/>
                <a:gd name="T53" fmla="*/ 157 h 173"/>
                <a:gd name="T54" fmla="*/ 37 w 112"/>
                <a:gd name="T55" fmla="*/ 157 h 173"/>
                <a:gd name="T56" fmla="*/ 40 w 112"/>
                <a:gd name="T57" fmla="*/ 163 h 173"/>
                <a:gd name="T58" fmla="*/ 37 w 112"/>
                <a:gd name="T59" fmla="*/ 170 h 173"/>
                <a:gd name="T60" fmla="*/ 37 w 112"/>
                <a:gd name="T61" fmla="*/ 172 h 173"/>
                <a:gd name="T62" fmla="*/ 37 w 112"/>
                <a:gd name="T63" fmla="*/ 17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73">
                  <a:moveTo>
                    <a:pt x="37" y="172"/>
                  </a:moveTo>
                  <a:lnTo>
                    <a:pt x="25" y="172"/>
                  </a:lnTo>
                  <a:lnTo>
                    <a:pt x="13" y="166"/>
                  </a:lnTo>
                  <a:lnTo>
                    <a:pt x="0" y="160"/>
                  </a:lnTo>
                  <a:lnTo>
                    <a:pt x="13" y="121"/>
                  </a:lnTo>
                  <a:lnTo>
                    <a:pt x="4" y="103"/>
                  </a:lnTo>
                  <a:lnTo>
                    <a:pt x="10" y="84"/>
                  </a:lnTo>
                  <a:lnTo>
                    <a:pt x="49" y="39"/>
                  </a:lnTo>
                  <a:lnTo>
                    <a:pt x="61" y="0"/>
                  </a:lnTo>
                  <a:lnTo>
                    <a:pt x="72" y="0"/>
                  </a:lnTo>
                  <a:lnTo>
                    <a:pt x="75" y="12"/>
                  </a:lnTo>
                  <a:lnTo>
                    <a:pt x="84" y="12"/>
                  </a:lnTo>
                  <a:lnTo>
                    <a:pt x="99" y="18"/>
                  </a:lnTo>
                  <a:lnTo>
                    <a:pt x="107" y="30"/>
                  </a:lnTo>
                  <a:lnTo>
                    <a:pt x="104" y="39"/>
                  </a:lnTo>
                  <a:lnTo>
                    <a:pt x="111" y="48"/>
                  </a:lnTo>
                  <a:lnTo>
                    <a:pt x="90" y="57"/>
                  </a:lnTo>
                  <a:lnTo>
                    <a:pt x="72" y="82"/>
                  </a:lnTo>
                  <a:lnTo>
                    <a:pt x="72" y="97"/>
                  </a:lnTo>
                  <a:lnTo>
                    <a:pt x="55" y="93"/>
                  </a:lnTo>
                  <a:lnTo>
                    <a:pt x="58" y="115"/>
                  </a:lnTo>
                  <a:lnTo>
                    <a:pt x="55" y="121"/>
                  </a:lnTo>
                  <a:lnTo>
                    <a:pt x="49" y="124"/>
                  </a:lnTo>
                  <a:lnTo>
                    <a:pt x="53" y="132"/>
                  </a:lnTo>
                  <a:lnTo>
                    <a:pt x="43" y="136"/>
                  </a:lnTo>
                  <a:lnTo>
                    <a:pt x="49" y="148"/>
                  </a:lnTo>
                  <a:lnTo>
                    <a:pt x="46" y="157"/>
                  </a:lnTo>
                  <a:lnTo>
                    <a:pt x="37" y="157"/>
                  </a:lnTo>
                  <a:lnTo>
                    <a:pt x="40" y="163"/>
                  </a:lnTo>
                  <a:lnTo>
                    <a:pt x="37" y="170"/>
                  </a:lnTo>
                  <a:lnTo>
                    <a:pt x="37" y="172"/>
                  </a:lnTo>
                  <a:lnTo>
                    <a:pt x="37" y="17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8" name="Freeform 74"/>
            <p:cNvSpPr>
              <a:spLocks/>
            </p:cNvSpPr>
            <p:nvPr/>
          </p:nvSpPr>
          <p:spPr bwMode="auto">
            <a:xfrm>
              <a:off x="2465" y="1689"/>
              <a:ext cx="210" cy="211"/>
            </a:xfrm>
            <a:custGeom>
              <a:avLst/>
              <a:gdLst>
                <a:gd name="T0" fmla="*/ 118 w 280"/>
                <a:gd name="T1" fmla="*/ 259 h 282"/>
                <a:gd name="T2" fmla="*/ 115 w 280"/>
                <a:gd name="T3" fmla="*/ 275 h 282"/>
                <a:gd name="T4" fmla="*/ 100 w 280"/>
                <a:gd name="T5" fmla="*/ 281 h 282"/>
                <a:gd name="T6" fmla="*/ 77 w 280"/>
                <a:gd name="T7" fmla="*/ 275 h 282"/>
                <a:gd name="T8" fmla="*/ 68 w 280"/>
                <a:gd name="T9" fmla="*/ 262 h 282"/>
                <a:gd name="T10" fmla="*/ 65 w 280"/>
                <a:gd name="T11" fmla="*/ 268 h 282"/>
                <a:gd name="T12" fmla="*/ 47 w 280"/>
                <a:gd name="T13" fmla="*/ 256 h 282"/>
                <a:gd name="T14" fmla="*/ 21 w 280"/>
                <a:gd name="T15" fmla="*/ 227 h 282"/>
                <a:gd name="T16" fmla="*/ 41 w 280"/>
                <a:gd name="T17" fmla="*/ 186 h 282"/>
                <a:gd name="T18" fmla="*/ 47 w 280"/>
                <a:gd name="T19" fmla="*/ 186 h 282"/>
                <a:gd name="T20" fmla="*/ 41 w 280"/>
                <a:gd name="T21" fmla="*/ 181 h 282"/>
                <a:gd name="T22" fmla="*/ 50 w 280"/>
                <a:gd name="T23" fmla="*/ 160 h 282"/>
                <a:gd name="T24" fmla="*/ 59 w 280"/>
                <a:gd name="T25" fmla="*/ 181 h 282"/>
                <a:gd name="T26" fmla="*/ 53 w 280"/>
                <a:gd name="T27" fmla="*/ 154 h 282"/>
                <a:gd name="T28" fmla="*/ 56 w 280"/>
                <a:gd name="T29" fmla="*/ 135 h 282"/>
                <a:gd name="T30" fmla="*/ 41 w 280"/>
                <a:gd name="T31" fmla="*/ 108 h 282"/>
                <a:gd name="T32" fmla="*/ 50 w 280"/>
                <a:gd name="T33" fmla="*/ 99 h 282"/>
                <a:gd name="T34" fmla="*/ 39 w 280"/>
                <a:gd name="T35" fmla="*/ 93 h 282"/>
                <a:gd name="T36" fmla="*/ 41 w 280"/>
                <a:gd name="T37" fmla="*/ 84 h 282"/>
                <a:gd name="T38" fmla="*/ 33 w 280"/>
                <a:gd name="T39" fmla="*/ 79 h 282"/>
                <a:gd name="T40" fmla="*/ 27 w 280"/>
                <a:gd name="T41" fmla="*/ 81 h 282"/>
                <a:gd name="T42" fmla="*/ 27 w 280"/>
                <a:gd name="T43" fmla="*/ 72 h 282"/>
                <a:gd name="T44" fmla="*/ 9 w 280"/>
                <a:gd name="T45" fmla="*/ 60 h 282"/>
                <a:gd name="T46" fmla="*/ 0 w 280"/>
                <a:gd name="T47" fmla="*/ 66 h 282"/>
                <a:gd name="T48" fmla="*/ 3 w 280"/>
                <a:gd name="T49" fmla="*/ 51 h 282"/>
                <a:gd name="T50" fmla="*/ 3 w 280"/>
                <a:gd name="T51" fmla="*/ 45 h 282"/>
                <a:gd name="T52" fmla="*/ 3 w 280"/>
                <a:gd name="T53" fmla="*/ 39 h 282"/>
                <a:gd name="T54" fmla="*/ 24 w 280"/>
                <a:gd name="T55" fmla="*/ 36 h 282"/>
                <a:gd name="T56" fmla="*/ 27 w 280"/>
                <a:gd name="T57" fmla="*/ 42 h 282"/>
                <a:gd name="T58" fmla="*/ 33 w 280"/>
                <a:gd name="T59" fmla="*/ 36 h 282"/>
                <a:gd name="T60" fmla="*/ 41 w 280"/>
                <a:gd name="T61" fmla="*/ 39 h 282"/>
                <a:gd name="T62" fmla="*/ 47 w 280"/>
                <a:gd name="T63" fmla="*/ 51 h 282"/>
                <a:gd name="T64" fmla="*/ 71 w 280"/>
                <a:gd name="T65" fmla="*/ 57 h 282"/>
                <a:gd name="T66" fmla="*/ 74 w 280"/>
                <a:gd name="T67" fmla="*/ 21 h 282"/>
                <a:gd name="T68" fmla="*/ 82 w 280"/>
                <a:gd name="T69" fmla="*/ 24 h 282"/>
                <a:gd name="T70" fmla="*/ 82 w 280"/>
                <a:gd name="T71" fmla="*/ 36 h 282"/>
                <a:gd name="T72" fmla="*/ 103 w 280"/>
                <a:gd name="T73" fmla="*/ 42 h 282"/>
                <a:gd name="T74" fmla="*/ 112 w 280"/>
                <a:gd name="T75" fmla="*/ 36 h 282"/>
                <a:gd name="T76" fmla="*/ 147 w 280"/>
                <a:gd name="T77" fmla="*/ 27 h 282"/>
                <a:gd name="T78" fmla="*/ 153 w 280"/>
                <a:gd name="T79" fmla="*/ 3 h 282"/>
                <a:gd name="T80" fmla="*/ 177 w 280"/>
                <a:gd name="T81" fmla="*/ 0 h 282"/>
                <a:gd name="T82" fmla="*/ 177 w 280"/>
                <a:gd name="T83" fmla="*/ 14 h 282"/>
                <a:gd name="T84" fmla="*/ 194 w 280"/>
                <a:gd name="T85" fmla="*/ 24 h 282"/>
                <a:gd name="T86" fmla="*/ 200 w 280"/>
                <a:gd name="T87" fmla="*/ 33 h 282"/>
                <a:gd name="T88" fmla="*/ 206 w 280"/>
                <a:gd name="T89" fmla="*/ 48 h 282"/>
                <a:gd name="T90" fmla="*/ 209 w 280"/>
                <a:gd name="T91" fmla="*/ 42 h 282"/>
                <a:gd name="T92" fmla="*/ 215 w 280"/>
                <a:gd name="T93" fmla="*/ 57 h 282"/>
                <a:gd name="T94" fmla="*/ 232 w 280"/>
                <a:gd name="T95" fmla="*/ 72 h 282"/>
                <a:gd name="T96" fmla="*/ 238 w 280"/>
                <a:gd name="T97" fmla="*/ 70 h 282"/>
                <a:gd name="T98" fmla="*/ 247 w 280"/>
                <a:gd name="T99" fmla="*/ 79 h 282"/>
                <a:gd name="T100" fmla="*/ 279 w 280"/>
                <a:gd name="T101" fmla="*/ 84 h 282"/>
                <a:gd name="T102" fmla="*/ 262 w 280"/>
                <a:gd name="T103" fmla="*/ 102 h 282"/>
                <a:gd name="T104" fmla="*/ 235 w 280"/>
                <a:gd name="T105" fmla="*/ 132 h 282"/>
                <a:gd name="T106" fmla="*/ 118 w 280"/>
                <a:gd name="T107" fmla="*/ 259 h 282"/>
                <a:gd name="T108" fmla="*/ 118 w 280"/>
                <a:gd name="T109" fmla="*/ 2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282">
                  <a:moveTo>
                    <a:pt x="118" y="259"/>
                  </a:moveTo>
                  <a:lnTo>
                    <a:pt x="115" y="275"/>
                  </a:lnTo>
                  <a:lnTo>
                    <a:pt x="100" y="281"/>
                  </a:lnTo>
                  <a:lnTo>
                    <a:pt x="77" y="275"/>
                  </a:lnTo>
                  <a:lnTo>
                    <a:pt x="68" y="262"/>
                  </a:lnTo>
                  <a:lnTo>
                    <a:pt x="65" y="268"/>
                  </a:lnTo>
                  <a:lnTo>
                    <a:pt x="47" y="256"/>
                  </a:lnTo>
                  <a:lnTo>
                    <a:pt x="21" y="227"/>
                  </a:lnTo>
                  <a:lnTo>
                    <a:pt x="41" y="186"/>
                  </a:lnTo>
                  <a:lnTo>
                    <a:pt x="47" y="186"/>
                  </a:lnTo>
                  <a:lnTo>
                    <a:pt x="41" y="181"/>
                  </a:lnTo>
                  <a:lnTo>
                    <a:pt x="50" y="160"/>
                  </a:lnTo>
                  <a:lnTo>
                    <a:pt x="59" y="181"/>
                  </a:lnTo>
                  <a:lnTo>
                    <a:pt x="53" y="154"/>
                  </a:lnTo>
                  <a:lnTo>
                    <a:pt x="56" y="135"/>
                  </a:lnTo>
                  <a:lnTo>
                    <a:pt x="41" y="108"/>
                  </a:lnTo>
                  <a:lnTo>
                    <a:pt x="50" y="99"/>
                  </a:lnTo>
                  <a:lnTo>
                    <a:pt x="39" y="93"/>
                  </a:lnTo>
                  <a:lnTo>
                    <a:pt x="41" y="84"/>
                  </a:lnTo>
                  <a:lnTo>
                    <a:pt x="33" y="79"/>
                  </a:lnTo>
                  <a:lnTo>
                    <a:pt x="27" y="81"/>
                  </a:lnTo>
                  <a:lnTo>
                    <a:pt x="27" y="72"/>
                  </a:lnTo>
                  <a:lnTo>
                    <a:pt x="9" y="60"/>
                  </a:lnTo>
                  <a:lnTo>
                    <a:pt x="0" y="66"/>
                  </a:lnTo>
                  <a:lnTo>
                    <a:pt x="3" y="51"/>
                  </a:lnTo>
                  <a:lnTo>
                    <a:pt x="3" y="45"/>
                  </a:lnTo>
                  <a:lnTo>
                    <a:pt x="3" y="39"/>
                  </a:lnTo>
                  <a:lnTo>
                    <a:pt x="24" y="36"/>
                  </a:lnTo>
                  <a:lnTo>
                    <a:pt x="27" y="42"/>
                  </a:lnTo>
                  <a:lnTo>
                    <a:pt x="33" y="36"/>
                  </a:lnTo>
                  <a:lnTo>
                    <a:pt x="41" y="39"/>
                  </a:lnTo>
                  <a:lnTo>
                    <a:pt x="47" y="51"/>
                  </a:lnTo>
                  <a:lnTo>
                    <a:pt x="71" y="57"/>
                  </a:lnTo>
                  <a:lnTo>
                    <a:pt x="74" y="21"/>
                  </a:lnTo>
                  <a:lnTo>
                    <a:pt x="82" y="24"/>
                  </a:lnTo>
                  <a:lnTo>
                    <a:pt x="82" y="36"/>
                  </a:lnTo>
                  <a:lnTo>
                    <a:pt x="103" y="42"/>
                  </a:lnTo>
                  <a:lnTo>
                    <a:pt x="112" y="36"/>
                  </a:lnTo>
                  <a:lnTo>
                    <a:pt x="147" y="27"/>
                  </a:lnTo>
                  <a:lnTo>
                    <a:pt x="153" y="3"/>
                  </a:lnTo>
                  <a:lnTo>
                    <a:pt x="177" y="0"/>
                  </a:lnTo>
                  <a:lnTo>
                    <a:pt x="177" y="14"/>
                  </a:lnTo>
                  <a:lnTo>
                    <a:pt x="194" y="24"/>
                  </a:lnTo>
                  <a:lnTo>
                    <a:pt x="200" y="33"/>
                  </a:lnTo>
                  <a:lnTo>
                    <a:pt x="206" y="48"/>
                  </a:lnTo>
                  <a:lnTo>
                    <a:pt x="209" y="42"/>
                  </a:lnTo>
                  <a:lnTo>
                    <a:pt x="215" y="57"/>
                  </a:lnTo>
                  <a:lnTo>
                    <a:pt x="232" y="72"/>
                  </a:lnTo>
                  <a:lnTo>
                    <a:pt x="238" y="70"/>
                  </a:lnTo>
                  <a:lnTo>
                    <a:pt x="247" y="79"/>
                  </a:lnTo>
                  <a:lnTo>
                    <a:pt x="279" y="84"/>
                  </a:lnTo>
                  <a:lnTo>
                    <a:pt x="262" y="102"/>
                  </a:lnTo>
                  <a:lnTo>
                    <a:pt x="235" y="132"/>
                  </a:lnTo>
                  <a:lnTo>
                    <a:pt x="118" y="259"/>
                  </a:lnTo>
                  <a:lnTo>
                    <a:pt x="118" y="25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9" name="Freeform 75"/>
            <p:cNvSpPr>
              <a:spLocks/>
            </p:cNvSpPr>
            <p:nvPr/>
          </p:nvSpPr>
          <p:spPr bwMode="auto">
            <a:xfrm>
              <a:off x="2552" y="1753"/>
              <a:ext cx="123" cy="149"/>
            </a:xfrm>
            <a:custGeom>
              <a:avLst/>
              <a:gdLst>
                <a:gd name="T0" fmla="*/ 164 w 165"/>
                <a:gd name="T1" fmla="*/ 0 h 200"/>
                <a:gd name="T2" fmla="*/ 147 w 165"/>
                <a:gd name="T3" fmla="*/ 18 h 200"/>
                <a:gd name="T4" fmla="*/ 138 w 165"/>
                <a:gd name="T5" fmla="*/ 55 h 200"/>
                <a:gd name="T6" fmla="*/ 126 w 165"/>
                <a:gd name="T7" fmla="*/ 55 h 200"/>
                <a:gd name="T8" fmla="*/ 120 w 165"/>
                <a:gd name="T9" fmla="*/ 57 h 200"/>
                <a:gd name="T10" fmla="*/ 123 w 165"/>
                <a:gd name="T11" fmla="*/ 64 h 200"/>
                <a:gd name="T12" fmla="*/ 103 w 165"/>
                <a:gd name="T13" fmla="*/ 76 h 200"/>
                <a:gd name="T14" fmla="*/ 94 w 165"/>
                <a:gd name="T15" fmla="*/ 94 h 200"/>
                <a:gd name="T16" fmla="*/ 117 w 165"/>
                <a:gd name="T17" fmla="*/ 124 h 200"/>
                <a:gd name="T18" fmla="*/ 108 w 165"/>
                <a:gd name="T19" fmla="*/ 133 h 200"/>
                <a:gd name="T20" fmla="*/ 108 w 165"/>
                <a:gd name="T21" fmla="*/ 145 h 200"/>
                <a:gd name="T22" fmla="*/ 103 w 165"/>
                <a:gd name="T23" fmla="*/ 154 h 200"/>
                <a:gd name="T24" fmla="*/ 108 w 165"/>
                <a:gd name="T25" fmla="*/ 163 h 200"/>
                <a:gd name="T26" fmla="*/ 120 w 165"/>
                <a:gd name="T27" fmla="*/ 163 h 200"/>
                <a:gd name="T28" fmla="*/ 120 w 165"/>
                <a:gd name="T29" fmla="*/ 169 h 200"/>
                <a:gd name="T30" fmla="*/ 114 w 165"/>
                <a:gd name="T31" fmla="*/ 172 h 200"/>
                <a:gd name="T32" fmla="*/ 117 w 165"/>
                <a:gd name="T33" fmla="*/ 178 h 200"/>
                <a:gd name="T34" fmla="*/ 94 w 165"/>
                <a:gd name="T35" fmla="*/ 188 h 200"/>
                <a:gd name="T36" fmla="*/ 82 w 165"/>
                <a:gd name="T37" fmla="*/ 199 h 200"/>
                <a:gd name="T38" fmla="*/ 73 w 165"/>
                <a:gd name="T39" fmla="*/ 194 h 200"/>
                <a:gd name="T40" fmla="*/ 64 w 165"/>
                <a:gd name="T41" fmla="*/ 184 h 200"/>
                <a:gd name="T42" fmla="*/ 46 w 165"/>
                <a:gd name="T43" fmla="*/ 182 h 200"/>
                <a:gd name="T44" fmla="*/ 35 w 165"/>
                <a:gd name="T45" fmla="*/ 172 h 200"/>
                <a:gd name="T46" fmla="*/ 23 w 165"/>
                <a:gd name="T47" fmla="*/ 175 h 200"/>
                <a:gd name="T48" fmla="*/ 11 w 165"/>
                <a:gd name="T49" fmla="*/ 182 h 200"/>
                <a:gd name="T50" fmla="*/ 9 w 165"/>
                <a:gd name="T51" fmla="*/ 194 h 200"/>
                <a:gd name="T52" fmla="*/ 0 w 165"/>
                <a:gd name="T53" fmla="*/ 191 h 200"/>
                <a:gd name="T54" fmla="*/ 3 w 165"/>
                <a:gd name="T55" fmla="*/ 175 h 200"/>
                <a:gd name="T56" fmla="*/ 164 w 165"/>
                <a:gd name="T57" fmla="*/ 0 h 200"/>
                <a:gd name="T58" fmla="*/ 164 w 165"/>
                <a:gd name="T5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00">
                  <a:moveTo>
                    <a:pt x="164" y="0"/>
                  </a:moveTo>
                  <a:lnTo>
                    <a:pt x="147" y="18"/>
                  </a:lnTo>
                  <a:lnTo>
                    <a:pt x="138" y="55"/>
                  </a:lnTo>
                  <a:lnTo>
                    <a:pt x="126" y="55"/>
                  </a:lnTo>
                  <a:lnTo>
                    <a:pt x="120" y="57"/>
                  </a:lnTo>
                  <a:lnTo>
                    <a:pt x="123" y="64"/>
                  </a:lnTo>
                  <a:lnTo>
                    <a:pt x="103" y="76"/>
                  </a:lnTo>
                  <a:lnTo>
                    <a:pt x="94" y="94"/>
                  </a:lnTo>
                  <a:lnTo>
                    <a:pt x="117" y="124"/>
                  </a:lnTo>
                  <a:lnTo>
                    <a:pt x="108" y="133"/>
                  </a:lnTo>
                  <a:lnTo>
                    <a:pt x="108" y="145"/>
                  </a:lnTo>
                  <a:lnTo>
                    <a:pt x="103" y="154"/>
                  </a:lnTo>
                  <a:lnTo>
                    <a:pt x="108" y="163"/>
                  </a:lnTo>
                  <a:lnTo>
                    <a:pt x="120" y="163"/>
                  </a:lnTo>
                  <a:lnTo>
                    <a:pt x="120" y="169"/>
                  </a:lnTo>
                  <a:lnTo>
                    <a:pt x="114" y="172"/>
                  </a:lnTo>
                  <a:lnTo>
                    <a:pt x="117" y="178"/>
                  </a:lnTo>
                  <a:lnTo>
                    <a:pt x="94" y="188"/>
                  </a:lnTo>
                  <a:lnTo>
                    <a:pt x="82" y="199"/>
                  </a:lnTo>
                  <a:lnTo>
                    <a:pt x="73" y="194"/>
                  </a:lnTo>
                  <a:lnTo>
                    <a:pt x="64" y="184"/>
                  </a:lnTo>
                  <a:lnTo>
                    <a:pt x="46" y="182"/>
                  </a:lnTo>
                  <a:lnTo>
                    <a:pt x="35" y="172"/>
                  </a:lnTo>
                  <a:lnTo>
                    <a:pt x="23" y="175"/>
                  </a:lnTo>
                  <a:lnTo>
                    <a:pt x="11" y="182"/>
                  </a:lnTo>
                  <a:lnTo>
                    <a:pt x="9" y="194"/>
                  </a:lnTo>
                  <a:lnTo>
                    <a:pt x="0" y="191"/>
                  </a:lnTo>
                  <a:lnTo>
                    <a:pt x="3" y="175"/>
                  </a:lnTo>
                  <a:lnTo>
                    <a:pt x="164" y="0"/>
                  </a:lnTo>
                  <a:lnTo>
                    <a:pt x="164"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0" name="Freeform 76"/>
            <p:cNvSpPr>
              <a:spLocks/>
            </p:cNvSpPr>
            <p:nvPr/>
          </p:nvSpPr>
          <p:spPr bwMode="auto">
            <a:xfrm>
              <a:off x="2628" y="1821"/>
              <a:ext cx="199" cy="206"/>
            </a:xfrm>
            <a:custGeom>
              <a:avLst/>
              <a:gdLst>
                <a:gd name="T0" fmla="*/ 47 w 265"/>
                <a:gd name="T1" fmla="*/ 54 h 276"/>
                <a:gd name="T2" fmla="*/ 11 w 265"/>
                <a:gd name="T3" fmla="*/ 81 h 276"/>
                <a:gd name="T4" fmla="*/ 17 w 265"/>
                <a:gd name="T5" fmla="*/ 78 h 276"/>
                <a:gd name="T6" fmla="*/ 17 w 265"/>
                <a:gd name="T7" fmla="*/ 72 h 276"/>
                <a:gd name="T8" fmla="*/ 5 w 265"/>
                <a:gd name="T9" fmla="*/ 72 h 276"/>
                <a:gd name="T10" fmla="*/ 0 w 265"/>
                <a:gd name="T11" fmla="*/ 63 h 276"/>
                <a:gd name="T12" fmla="*/ 5 w 265"/>
                <a:gd name="T13" fmla="*/ 54 h 276"/>
                <a:gd name="T14" fmla="*/ 5 w 265"/>
                <a:gd name="T15" fmla="*/ 42 h 276"/>
                <a:gd name="T16" fmla="*/ 14 w 265"/>
                <a:gd name="T17" fmla="*/ 33 h 276"/>
                <a:gd name="T18" fmla="*/ 9 w 265"/>
                <a:gd name="T19" fmla="*/ 24 h 276"/>
                <a:gd name="T20" fmla="*/ 14 w 265"/>
                <a:gd name="T21" fmla="*/ 18 h 276"/>
                <a:gd name="T22" fmla="*/ 32 w 265"/>
                <a:gd name="T23" fmla="*/ 21 h 276"/>
                <a:gd name="T24" fmla="*/ 32 w 265"/>
                <a:gd name="T25" fmla="*/ 11 h 276"/>
                <a:gd name="T26" fmla="*/ 40 w 265"/>
                <a:gd name="T27" fmla="*/ 9 h 276"/>
                <a:gd name="T28" fmla="*/ 40 w 265"/>
                <a:gd name="T29" fmla="*/ 16 h 276"/>
                <a:gd name="T30" fmla="*/ 40 w 265"/>
                <a:gd name="T31" fmla="*/ 18 h 276"/>
                <a:gd name="T32" fmla="*/ 44 w 265"/>
                <a:gd name="T33" fmla="*/ 18 h 276"/>
                <a:gd name="T34" fmla="*/ 53 w 265"/>
                <a:gd name="T35" fmla="*/ 30 h 276"/>
                <a:gd name="T36" fmla="*/ 64 w 265"/>
                <a:gd name="T37" fmla="*/ 11 h 276"/>
                <a:gd name="T38" fmla="*/ 70 w 265"/>
                <a:gd name="T39" fmla="*/ 18 h 276"/>
                <a:gd name="T40" fmla="*/ 88 w 265"/>
                <a:gd name="T41" fmla="*/ 9 h 276"/>
                <a:gd name="T42" fmla="*/ 99 w 265"/>
                <a:gd name="T43" fmla="*/ 0 h 276"/>
                <a:gd name="T44" fmla="*/ 135 w 265"/>
                <a:gd name="T45" fmla="*/ 0 h 276"/>
                <a:gd name="T46" fmla="*/ 161 w 265"/>
                <a:gd name="T47" fmla="*/ 18 h 276"/>
                <a:gd name="T48" fmla="*/ 164 w 265"/>
                <a:gd name="T49" fmla="*/ 27 h 276"/>
                <a:gd name="T50" fmla="*/ 161 w 265"/>
                <a:gd name="T51" fmla="*/ 33 h 276"/>
                <a:gd name="T52" fmla="*/ 169 w 265"/>
                <a:gd name="T53" fmla="*/ 45 h 276"/>
                <a:gd name="T54" fmla="*/ 158 w 265"/>
                <a:gd name="T55" fmla="*/ 57 h 276"/>
                <a:gd name="T56" fmla="*/ 155 w 265"/>
                <a:gd name="T57" fmla="*/ 52 h 276"/>
                <a:gd name="T58" fmla="*/ 164 w 265"/>
                <a:gd name="T59" fmla="*/ 45 h 276"/>
                <a:gd name="T60" fmla="*/ 155 w 265"/>
                <a:gd name="T61" fmla="*/ 42 h 276"/>
                <a:gd name="T62" fmla="*/ 129 w 265"/>
                <a:gd name="T63" fmla="*/ 54 h 276"/>
                <a:gd name="T64" fmla="*/ 131 w 265"/>
                <a:gd name="T65" fmla="*/ 63 h 276"/>
                <a:gd name="T66" fmla="*/ 129 w 265"/>
                <a:gd name="T67" fmla="*/ 76 h 276"/>
                <a:gd name="T68" fmla="*/ 129 w 265"/>
                <a:gd name="T69" fmla="*/ 91 h 276"/>
                <a:gd name="T70" fmla="*/ 155 w 265"/>
                <a:gd name="T71" fmla="*/ 114 h 276"/>
                <a:gd name="T72" fmla="*/ 173 w 265"/>
                <a:gd name="T73" fmla="*/ 160 h 276"/>
                <a:gd name="T74" fmla="*/ 188 w 265"/>
                <a:gd name="T75" fmla="*/ 169 h 276"/>
                <a:gd name="T76" fmla="*/ 211 w 265"/>
                <a:gd name="T77" fmla="*/ 172 h 276"/>
                <a:gd name="T78" fmla="*/ 202 w 265"/>
                <a:gd name="T79" fmla="*/ 181 h 276"/>
                <a:gd name="T80" fmla="*/ 255 w 265"/>
                <a:gd name="T81" fmla="*/ 211 h 276"/>
                <a:gd name="T82" fmla="*/ 264 w 265"/>
                <a:gd name="T83" fmla="*/ 229 h 276"/>
                <a:gd name="T84" fmla="*/ 261 w 265"/>
                <a:gd name="T85" fmla="*/ 242 h 276"/>
                <a:gd name="T86" fmla="*/ 234 w 265"/>
                <a:gd name="T87" fmla="*/ 220 h 276"/>
                <a:gd name="T88" fmla="*/ 232 w 265"/>
                <a:gd name="T89" fmla="*/ 214 h 276"/>
                <a:gd name="T90" fmla="*/ 220 w 265"/>
                <a:gd name="T91" fmla="*/ 244 h 276"/>
                <a:gd name="T92" fmla="*/ 228 w 265"/>
                <a:gd name="T93" fmla="*/ 248 h 276"/>
                <a:gd name="T94" fmla="*/ 232 w 265"/>
                <a:gd name="T95" fmla="*/ 268 h 276"/>
                <a:gd name="T96" fmla="*/ 214 w 265"/>
                <a:gd name="T97" fmla="*/ 275 h 276"/>
                <a:gd name="T98" fmla="*/ 211 w 265"/>
                <a:gd name="T99" fmla="*/ 220 h 276"/>
                <a:gd name="T100" fmla="*/ 47 w 265"/>
                <a:gd name="T101" fmla="*/ 54 h 276"/>
                <a:gd name="T102" fmla="*/ 47 w 265"/>
                <a:gd name="T103" fmla="*/ 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5" h="276">
                  <a:moveTo>
                    <a:pt x="47" y="54"/>
                  </a:moveTo>
                  <a:lnTo>
                    <a:pt x="11" y="81"/>
                  </a:lnTo>
                  <a:lnTo>
                    <a:pt x="17" y="78"/>
                  </a:lnTo>
                  <a:lnTo>
                    <a:pt x="17" y="72"/>
                  </a:lnTo>
                  <a:lnTo>
                    <a:pt x="5" y="72"/>
                  </a:lnTo>
                  <a:lnTo>
                    <a:pt x="0" y="63"/>
                  </a:lnTo>
                  <a:lnTo>
                    <a:pt x="5" y="54"/>
                  </a:lnTo>
                  <a:lnTo>
                    <a:pt x="5" y="42"/>
                  </a:lnTo>
                  <a:lnTo>
                    <a:pt x="14" y="33"/>
                  </a:lnTo>
                  <a:lnTo>
                    <a:pt x="9" y="24"/>
                  </a:lnTo>
                  <a:lnTo>
                    <a:pt x="14" y="18"/>
                  </a:lnTo>
                  <a:lnTo>
                    <a:pt x="32" y="21"/>
                  </a:lnTo>
                  <a:lnTo>
                    <a:pt x="32" y="11"/>
                  </a:lnTo>
                  <a:lnTo>
                    <a:pt x="40" y="9"/>
                  </a:lnTo>
                  <a:lnTo>
                    <a:pt x="40" y="16"/>
                  </a:lnTo>
                  <a:lnTo>
                    <a:pt x="40" y="18"/>
                  </a:lnTo>
                  <a:lnTo>
                    <a:pt x="44" y="18"/>
                  </a:lnTo>
                  <a:lnTo>
                    <a:pt x="53" y="30"/>
                  </a:lnTo>
                  <a:lnTo>
                    <a:pt x="64" y="11"/>
                  </a:lnTo>
                  <a:lnTo>
                    <a:pt x="70" y="18"/>
                  </a:lnTo>
                  <a:lnTo>
                    <a:pt x="88" y="9"/>
                  </a:lnTo>
                  <a:lnTo>
                    <a:pt x="99" y="0"/>
                  </a:lnTo>
                  <a:lnTo>
                    <a:pt x="135" y="0"/>
                  </a:lnTo>
                  <a:lnTo>
                    <a:pt x="161" y="18"/>
                  </a:lnTo>
                  <a:lnTo>
                    <a:pt x="164" y="27"/>
                  </a:lnTo>
                  <a:lnTo>
                    <a:pt x="161" y="33"/>
                  </a:lnTo>
                  <a:lnTo>
                    <a:pt x="169" y="45"/>
                  </a:lnTo>
                  <a:lnTo>
                    <a:pt x="158" y="57"/>
                  </a:lnTo>
                  <a:lnTo>
                    <a:pt x="155" y="52"/>
                  </a:lnTo>
                  <a:lnTo>
                    <a:pt x="164" y="45"/>
                  </a:lnTo>
                  <a:lnTo>
                    <a:pt x="155" y="42"/>
                  </a:lnTo>
                  <a:lnTo>
                    <a:pt x="129" y="54"/>
                  </a:lnTo>
                  <a:lnTo>
                    <a:pt x="131" y="63"/>
                  </a:lnTo>
                  <a:lnTo>
                    <a:pt x="129" y="76"/>
                  </a:lnTo>
                  <a:lnTo>
                    <a:pt x="129" y="91"/>
                  </a:lnTo>
                  <a:lnTo>
                    <a:pt x="155" y="114"/>
                  </a:lnTo>
                  <a:lnTo>
                    <a:pt x="173" y="160"/>
                  </a:lnTo>
                  <a:lnTo>
                    <a:pt x="188" y="169"/>
                  </a:lnTo>
                  <a:lnTo>
                    <a:pt x="211" y="172"/>
                  </a:lnTo>
                  <a:lnTo>
                    <a:pt x="202" y="181"/>
                  </a:lnTo>
                  <a:lnTo>
                    <a:pt x="255" y="211"/>
                  </a:lnTo>
                  <a:lnTo>
                    <a:pt x="264" y="229"/>
                  </a:lnTo>
                  <a:lnTo>
                    <a:pt x="261" y="242"/>
                  </a:lnTo>
                  <a:lnTo>
                    <a:pt x="234" y="220"/>
                  </a:lnTo>
                  <a:lnTo>
                    <a:pt x="232" y="214"/>
                  </a:lnTo>
                  <a:lnTo>
                    <a:pt x="220" y="244"/>
                  </a:lnTo>
                  <a:lnTo>
                    <a:pt x="228" y="248"/>
                  </a:lnTo>
                  <a:lnTo>
                    <a:pt x="232" y="268"/>
                  </a:lnTo>
                  <a:lnTo>
                    <a:pt x="214" y="275"/>
                  </a:lnTo>
                  <a:lnTo>
                    <a:pt x="211" y="220"/>
                  </a:lnTo>
                  <a:lnTo>
                    <a:pt x="47" y="54"/>
                  </a:lnTo>
                  <a:lnTo>
                    <a:pt x="47" y="5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1" name="Freeform 77"/>
            <p:cNvSpPr>
              <a:spLocks/>
            </p:cNvSpPr>
            <p:nvPr/>
          </p:nvSpPr>
          <p:spPr bwMode="auto">
            <a:xfrm>
              <a:off x="2637" y="1859"/>
              <a:ext cx="152" cy="186"/>
            </a:xfrm>
            <a:custGeom>
              <a:avLst/>
              <a:gdLst>
                <a:gd name="T0" fmla="*/ 203 w 204"/>
                <a:gd name="T1" fmla="*/ 223 h 248"/>
                <a:gd name="T2" fmla="*/ 200 w 204"/>
                <a:gd name="T3" fmla="*/ 234 h 248"/>
                <a:gd name="T4" fmla="*/ 180 w 204"/>
                <a:gd name="T5" fmla="*/ 247 h 248"/>
                <a:gd name="T6" fmla="*/ 180 w 204"/>
                <a:gd name="T7" fmla="*/ 241 h 248"/>
                <a:gd name="T8" fmla="*/ 185 w 204"/>
                <a:gd name="T9" fmla="*/ 232 h 248"/>
                <a:gd name="T10" fmla="*/ 185 w 204"/>
                <a:gd name="T11" fmla="*/ 229 h 248"/>
                <a:gd name="T12" fmla="*/ 191 w 204"/>
                <a:gd name="T13" fmla="*/ 223 h 248"/>
                <a:gd name="T14" fmla="*/ 191 w 204"/>
                <a:gd name="T15" fmla="*/ 211 h 248"/>
                <a:gd name="T16" fmla="*/ 191 w 204"/>
                <a:gd name="T17" fmla="*/ 201 h 248"/>
                <a:gd name="T18" fmla="*/ 185 w 204"/>
                <a:gd name="T19" fmla="*/ 177 h 248"/>
                <a:gd name="T20" fmla="*/ 165 w 204"/>
                <a:gd name="T21" fmla="*/ 172 h 248"/>
                <a:gd name="T22" fmla="*/ 165 w 204"/>
                <a:gd name="T23" fmla="*/ 162 h 248"/>
                <a:gd name="T24" fmla="*/ 150 w 204"/>
                <a:gd name="T25" fmla="*/ 156 h 248"/>
                <a:gd name="T26" fmla="*/ 144 w 204"/>
                <a:gd name="T27" fmla="*/ 142 h 248"/>
                <a:gd name="T28" fmla="*/ 124 w 204"/>
                <a:gd name="T29" fmla="*/ 135 h 248"/>
                <a:gd name="T30" fmla="*/ 80 w 204"/>
                <a:gd name="T31" fmla="*/ 90 h 248"/>
                <a:gd name="T32" fmla="*/ 65 w 204"/>
                <a:gd name="T33" fmla="*/ 71 h 248"/>
                <a:gd name="T34" fmla="*/ 62 w 204"/>
                <a:gd name="T35" fmla="*/ 35 h 248"/>
                <a:gd name="T36" fmla="*/ 36 w 204"/>
                <a:gd name="T37" fmla="*/ 20 h 248"/>
                <a:gd name="T38" fmla="*/ 0 w 204"/>
                <a:gd name="T39" fmla="*/ 29 h 248"/>
                <a:gd name="T40" fmla="*/ 9 w 204"/>
                <a:gd name="T41" fmla="*/ 15 h 248"/>
                <a:gd name="T42" fmla="*/ 36 w 204"/>
                <a:gd name="T43" fmla="*/ 0 h 248"/>
                <a:gd name="T44" fmla="*/ 200 w 204"/>
                <a:gd name="T45" fmla="*/ 168 h 248"/>
                <a:gd name="T46" fmla="*/ 203 w 204"/>
                <a:gd name="T47" fmla="*/ 223 h 248"/>
                <a:gd name="T48" fmla="*/ 203 w 204"/>
                <a:gd name="T49" fmla="*/ 2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48">
                  <a:moveTo>
                    <a:pt x="203" y="223"/>
                  </a:moveTo>
                  <a:lnTo>
                    <a:pt x="200" y="234"/>
                  </a:lnTo>
                  <a:lnTo>
                    <a:pt x="180" y="247"/>
                  </a:lnTo>
                  <a:lnTo>
                    <a:pt x="180" y="241"/>
                  </a:lnTo>
                  <a:lnTo>
                    <a:pt x="185" y="232"/>
                  </a:lnTo>
                  <a:lnTo>
                    <a:pt x="185" y="229"/>
                  </a:lnTo>
                  <a:lnTo>
                    <a:pt x="191" y="223"/>
                  </a:lnTo>
                  <a:lnTo>
                    <a:pt x="191" y="211"/>
                  </a:lnTo>
                  <a:lnTo>
                    <a:pt x="191" y="201"/>
                  </a:lnTo>
                  <a:lnTo>
                    <a:pt x="185" y="177"/>
                  </a:lnTo>
                  <a:lnTo>
                    <a:pt x="165" y="172"/>
                  </a:lnTo>
                  <a:lnTo>
                    <a:pt x="165" y="162"/>
                  </a:lnTo>
                  <a:lnTo>
                    <a:pt x="150" y="156"/>
                  </a:lnTo>
                  <a:lnTo>
                    <a:pt x="144" y="142"/>
                  </a:lnTo>
                  <a:lnTo>
                    <a:pt x="124" y="135"/>
                  </a:lnTo>
                  <a:lnTo>
                    <a:pt x="80" y="90"/>
                  </a:lnTo>
                  <a:lnTo>
                    <a:pt x="65" y="71"/>
                  </a:lnTo>
                  <a:lnTo>
                    <a:pt x="62" y="35"/>
                  </a:lnTo>
                  <a:lnTo>
                    <a:pt x="36" y="20"/>
                  </a:lnTo>
                  <a:lnTo>
                    <a:pt x="0" y="29"/>
                  </a:lnTo>
                  <a:lnTo>
                    <a:pt x="9" y="15"/>
                  </a:lnTo>
                  <a:lnTo>
                    <a:pt x="36" y="0"/>
                  </a:lnTo>
                  <a:lnTo>
                    <a:pt x="200" y="168"/>
                  </a:lnTo>
                  <a:lnTo>
                    <a:pt x="203" y="223"/>
                  </a:lnTo>
                  <a:lnTo>
                    <a:pt x="203" y="22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 name="Freeform 78"/>
            <p:cNvSpPr>
              <a:spLocks/>
            </p:cNvSpPr>
            <p:nvPr/>
          </p:nvSpPr>
          <p:spPr bwMode="auto">
            <a:xfrm>
              <a:off x="2709" y="2035"/>
              <a:ext cx="60" cy="42"/>
            </a:xfrm>
            <a:custGeom>
              <a:avLst/>
              <a:gdLst>
                <a:gd name="T0" fmla="*/ 80 w 81"/>
                <a:gd name="T1" fmla="*/ 7 h 56"/>
                <a:gd name="T2" fmla="*/ 71 w 81"/>
                <a:gd name="T3" fmla="*/ 28 h 56"/>
                <a:gd name="T4" fmla="*/ 71 w 81"/>
                <a:gd name="T5" fmla="*/ 40 h 56"/>
                <a:gd name="T6" fmla="*/ 65 w 81"/>
                <a:gd name="T7" fmla="*/ 46 h 56"/>
                <a:gd name="T8" fmla="*/ 68 w 81"/>
                <a:gd name="T9" fmla="*/ 55 h 56"/>
                <a:gd name="T10" fmla="*/ 50 w 81"/>
                <a:gd name="T11" fmla="*/ 49 h 56"/>
                <a:gd name="T12" fmla="*/ 44 w 81"/>
                <a:gd name="T13" fmla="*/ 40 h 56"/>
                <a:gd name="T14" fmla="*/ 23 w 81"/>
                <a:gd name="T15" fmla="*/ 30 h 56"/>
                <a:gd name="T16" fmla="*/ 3 w 81"/>
                <a:gd name="T17" fmla="*/ 22 h 56"/>
                <a:gd name="T18" fmla="*/ 0 w 81"/>
                <a:gd name="T19" fmla="*/ 16 h 56"/>
                <a:gd name="T20" fmla="*/ 10 w 81"/>
                <a:gd name="T21" fmla="*/ 0 h 56"/>
                <a:gd name="T22" fmla="*/ 12 w 81"/>
                <a:gd name="T23" fmla="*/ 7 h 56"/>
                <a:gd name="T24" fmla="*/ 23 w 81"/>
                <a:gd name="T25" fmla="*/ 4 h 56"/>
                <a:gd name="T26" fmla="*/ 36 w 81"/>
                <a:gd name="T27" fmla="*/ 13 h 56"/>
                <a:gd name="T28" fmla="*/ 80 w 81"/>
                <a:gd name="T29" fmla="*/ 7 h 56"/>
                <a:gd name="T30" fmla="*/ 80 w 81"/>
                <a:gd name="T31"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56">
                  <a:moveTo>
                    <a:pt x="80" y="7"/>
                  </a:moveTo>
                  <a:lnTo>
                    <a:pt x="71" y="28"/>
                  </a:lnTo>
                  <a:lnTo>
                    <a:pt x="71" y="40"/>
                  </a:lnTo>
                  <a:lnTo>
                    <a:pt x="65" y="46"/>
                  </a:lnTo>
                  <a:lnTo>
                    <a:pt x="68" y="55"/>
                  </a:lnTo>
                  <a:lnTo>
                    <a:pt x="50" y="49"/>
                  </a:lnTo>
                  <a:lnTo>
                    <a:pt x="44" y="40"/>
                  </a:lnTo>
                  <a:lnTo>
                    <a:pt x="23" y="30"/>
                  </a:lnTo>
                  <a:lnTo>
                    <a:pt x="3" y="22"/>
                  </a:lnTo>
                  <a:lnTo>
                    <a:pt x="0" y="16"/>
                  </a:lnTo>
                  <a:lnTo>
                    <a:pt x="10" y="0"/>
                  </a:lnTo>
                  <a:lnTo>
                    <a:pt x="12" y="7"/>
                  </a:lnTo>
                  <a:lnTo>
                    <a:pt x="23" y="4"/>
                  </a:lnTo>
                  <a:lnTo>
                    <a:pt x="36" y="13"/>
                  </a:lnTo>
                  <a:lnTo>
                    <a:pt x="80" y="7"/>
                  </a:lnTo>
                  <a:lnTo>
                    <a:pt x="80" y="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3" name="Freeform 79"/>
            <p:cNvSpPr>
              <a:spLocks/>
            </p:cNvSpPr>
            <p:nvPr/>
          </p:nvSpPr>
          <p:spPr bwMode="auto">
            <a:xfrm>
              <a:off x="2622" y="1794"/>
              <a:ext cx="81" cy="50"/>
            </a:xfrm>
            <a:custGeom>
              <a:avLst/>
              <a:gdLst>
                <a:gd name="T0" fmla="*/ 0 w 109"/>
                <a:gd name="T1" fmla="*/ 39 h 67"/>
                <a:gd name="T2" fmla="*/ 9 w 109"/>
                <a:gd name="T3" fmla="*/ 21 h 67"/>
                <a:gd name="T4" fmla="*/ 29 w 109"/>
                <a:gd name="T5" fmla="*/ 9 h 67"/>
                <a:gd name="T6" fmla="*/ 26 w 109"/>
                <a:gd name="T7" fmla="*/ 2 h 67"/>
                <a:gd name="T8" fmla="*/ 32 w 109"/>
                <a:gd name="T9" fmla="*/ 0 h 67"/>
                <a:gd name="T10" fmla="*/ 73 w 109"/>
                <a:gd name="T11" fmla="*/ 0 h 67"/>
                <a:gd name="T12" fmla="*/ 89 w 109"/>
                <a:gd name="T13" fmla="*/ 9 h 67"/>
                <a:gd name="T14" fmla="*/ 85 w 109"/>
                <a:gd name="T15" fmla="*/ 18 h 67"/>
                <a:gd name="T16" fmla="*/ 94 w 109"/>
                <a:gd name="T17" fmla="*/ 30 h 67"/>
                <a:gd name="T18" fmla="*/ 108 w 109"/>
                <a:gd name="T19" fmla="*/ 36 h 67"/>
                <a:gd name="T20" fmla="*/ 97 w 109"/>
                <a:gd name="T21" fmla="*/ 45 h 67"/>
                <a:gd name="T22" fmla="*/ 79 w 109"/>
                <a:gd name="T23" fmla="*/ 54 h 67"/>
                <a:gd name="T24" fmla="*/ 73 w 109"/>
                <a:gd name="T25" fmla="*/ 47 h 67"/>
                <a:gd name="T26" fmla="*/ 62 w 109"/>
                <a:gd name="T27" fmla="*/ 66 h 67"/>
                <a:gd name="T28" fmla="*/ 53 w 109"/>
                <a:gd name="T29" fmla="*/ 54 h 67"/>
                <a:gd name="T30" fmla="*/ 49 w 109"/>
                <a:gd name="T31" fmla="*/ 54 h 67"/>
                <a:gd name="T32" fmla="*/ 49 w 109"/>
                <a:gd name="T33" fmla="*/ 52 h 67"/>
                <a:gd name="T34" fmla="*/ 49 w 109"/>
                <a:gd name="T35" fmla="*/ 45 h 67"/>
                <a:gd name="T36" fmla="*/ 41 w 109"/>
                <a:gd name="T37" fmla="*/ 47 h 67"/>
                <a:gd name="T38" fmla="*/ 41 w 109"/>
                <a:gd name="T39" fmla="*/ 57 h 67"/>
                <a:gd name="T40" fmla="*/ 23 w 109"/>
                <a:gd name="T41" fmla="*/ 54 h 67"/>
                <a:gd name="T42" fmla="*/ 18 w 109"/>
                <a:gd name="T43" fmla="*/ 60 h 67"/>
                <a:gd name="T44" fmla="*/ 0 w 109"/>
                <a:gd name="T45" fmla="*/ 39 h 67"/>
                <a:gd name="T46" fmla="*/ 0 w 109"/>
                <a:gd name="T4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67">
                  <a:moveTo>
                    <a:pt x="0" y="39"/>
                  </a:moveTo>
                  <a:lnTo>
                    <a:pt x="9" y="21"/>
                  </a:lnTo>
                  <a:lnTo>
                    <a:pt x="29" y="9"/>
                  </a:lnTo>
                  <a:lnTo>
                    <a:pt x="26" y="2"/>
                  </a:lnTo>
                  <a:lnTo>
                    <a:pt x="32" y="0"/>
                  </a:lnTo>
                  <a:lnTo>
                    <a:pt x="73" y="0"/>
                  </a:lnTo>
                  <a:lnTo>
                    <a:pt x="89" y="9"/>
                  </a:lnTo>
                  <a:lnTo>
                    <a:pt x="85" y="18"/>
                  </a:lnTo>
                  <a:lnTo>
                    <a:pt x="94" y="30"/>
                  </a:lnTo>
                  <a:lnTo>
                    <a:pt x="108" y="36"/>
                  </a:lnTo>
                  <a:lnTo>
                    <a:pt x="97" y="45"/>
                  </a:lnTo>
                  <a:lnTo>
                    <a:pt x="79" y="54"/>
                  </a:lnTo>
                  <a:lnTo>
                    <a:pt x="73" y="47"/>
                  </a:lnTo>
                  <a:lnTo>
                    <a:pt x="62" y="66"/>
                  </a:lnTo>
                  <a:lnTo>
                    <a:pt x="53" y="54"/>
                  </a:lnTo>
                  <a:lnTo>
                    <a:pt x="49" y="54"/>
                  </a:lnTo>
                  <a:lnTo>
                    <a:pt x="49" y="52"/>
                  </a:lnTo>
                  <a:lnTo>
                    <a:pt x="49" y="45"/>
                  </a:lnTo>
                  <a:lnTo>
                    <a:pt x="41" y="47"/>
                  </a:lnTo>
                  <a:lnTo>
                    <a:pt x="41" y="57"/>
                  </a:lnTo>
                  <a:lnTo>
                    <a:pt x="23" y="54"/>
                  </a:lnTo>
                  <a:lnTo>
                    <a:pt x="18" y="60"/>
                  </a:lnTo>
                  <a:lnTo>
                    <a:pt x="0" y="39"/>
                  </a:lnTo>
                  <a:lnTo>
                    <a:pt x="0" y="3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4" name="Freeform 80"/>
            <p:cNvSpPr>
              <a:spLocks/>
            </p:cNvSpPr>
            <p:nvPr/>
          </p:nvSpPr>
          <p:spPr bwMode="auto">
            <a:xfrm>
              <a:off x="2637" y="1951"/>
              <a:ext cx="32" cy="60"/>
            </a:xfrm>
            <a:custGeom>
              <a:avLst/>
              <a:gdLst>
                <a:gd name="T0" fmla="*/ 33 w 43"/>
                <a:gd name="T1" fmla="*/ 0 h 80"/>
                <a:gd name="T2" fmla="*/ 42 w 43"/>
                <a:gd name="T3" fmla="*/ 29 h 80"/>
                <a:gd name="T4" fmla="*/ 36 w 43"/>
                <a:gd name="T5" fmla="*/ 31 h 80"/>
                <a:gd name="T6" fmla="*/ 36 w 43"/>
                <a:gd name="T7" fmla="*/ 40 h 80"/>
                <a:gd name="T8" fmla="*/ 29 w 43"/>
                <a:gd name="T9" fmla="*/ 64 h 80"/>
                <a:gd name="T10" fmla="*/ 29 w 43"/>
                <a:gd name="T11" fmla="*/ 74 h 80"/>
                <a:gd name="T12" fmla="*/ 21 w 43"/>
                <a:gd name="T13" fmla="*/ 70 h 80"/>
                <a:gd name="T14" fmla="*/ 18 w 43"/>
                <a:gd name="T15" fmla="*/ 77 h 80"/>
                <a:gd name="T16" fmla="*/ 3 w 43"/>
                <a:gd name="T17" fmla="*/ 79 h 80"/>
                <a:gd name="T18" fmla="*/ 3 w 43"/>
                <a:gd name="T19" fmla="*/ 70 h 80"/>
                <a:gd name="T20" fmla="*/ 0 w 43"/>
                <a:gd name="T21" fmla="*/ 68 h 80"/>
                <a:gd name="T22" fmla="*/ 3 w 43"/>
                <a:gd name="T23" fmla="*/ 46 h 80"/>
                <a:gd name="T24" fmla="*/ 3 w 43"/>
                <a:gd name="T25" fmla="*/ 37 h 80"/>
                <a:gd name="T26" fmla="*/ 6 w 43"/>
                <a:gd name="T27" fmla="*/ 31 h 80"/>
                <a:gd name="T28" fmla="*/ 6 w 43"/>
                <a:gd name="T29" fmla="*/ 22 h 80"/>
                <a:gd name="T30" fmla="*/ 0 w 43"/>
                <a:gd name="T31" fmla="*/ 20 h 80"/>
                <a:gd name="T32" fmla="*/ 3 w 43"/>
                <a:gd name="T33" fmla="*/ 7 h 80"/>
                <a:gd name="T34" fmla="*/ 9 w 43"/>
                <a:gd name="T35" fmla="*/ 13 h 80"/>
                <a:gd name="T36" fmla="*/ 33 w 43"/>
                <a:gd name="T37" fmla="*/ 0 h 80"/>
                <a:gd name="T38" fmla="*/ 33 w 43"/>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80">
                  <a:moveTo>
                    <a:pt x="33" y="0"/>
                  </a:moveTo>
                  <a:lnTo>
                    <a:pt x="42" y="29"/>
                  </a:lnTo>
                  <a:lnTo>
                    <a:pt x="36" y="31"/>
                  </a:lnTo>
                  <a:lnTo>
                    <a:pt x="36" y="40"/>
                  </a:lnTo>
                  <a:lnTo>
                    <a:pt x="29" y="64"/>
                  </a:lnTo>
                  <a:lnTo>
                    <a:pt x="29" y="74"/>
                  </a:lnTo>
                  <a:lnTo>
                    <a:pt x="21" y="70"/>
                  </a:lnTo>
                  <a:lnTo>
                    <a:pt x="18" y="77"/>
                  </a:lnTo>
                  <a:lnTo>
                    <a:pt x="3" y="79"/>
                  </a:lnTo>
                  <a:lnTo>
                    <a:pt x="3" y="70"/>
                  </a:lnTo>
                  <a:lnTo>
                    <a:pt x="0" y="68"/>
                  </a:lnTo>
                  <a:lnTo>
                    <a:pt x="3" y="46"/>
                  </a:lnTo>
                  <a:lnTo>
                    <a:pt x="3" y="37"/>
                  </a:lnTo>
                  <a:lnTo>
                    <a:pt x="6" y="31"/>
                  </a:lnTo>
                  <a:lnTo>
                    <a:pt x="6" y="22"/>
                  </a:lnTo>
                  <a:lnTo>
                    <a:pt x="0" y="20"/>
                  </a:lnTo>
                  <a:lnTo>
                    <a:pt x="3" y="7"/>
                  </a:lnTo>
                  <a:lnTo>
                    <a:pt x="9" y="13"/>
                  </a:lnTo>
                  <a:lnTo>
                    <a:pt x="33" y="0"/>
                  </a:lnTo>
                  <a:lnTo>
                    <a:pt x="33"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5" name="Freeform 81"/>
            <p:cNvSpPr>
              <a:spLocks/>
            </p:cNvSpPr>
            <p:nvPr/>
          </p:nvSpPr>
          <p:spPr bwMode="auto">
            <a:xfrm>
              <a:off x="2652" y="1908"/>
              <a:ext cx="17" cy="42"/>
            </a:xfrm>
            <a:custGeom>
              <a:avLst/>
              <a:gdLst>
                <a:gd name="T0" fmla="*/ 8 w 22"/>
                <a:gd name="T1" fmla="*/ 55 h 56"/>
                <a:gd name="T2" fmla="*/ 0 w 22"/>
                <a:gd name="T3" fmla="*/ 48 h 56"/>
                <a:gd name="T4" fmla="*/ 0 w 22"/>
                <a:gd name="T5" fmla="*/ 19 h 56"/>
                <a:gd name="T6" fmla="*/ 15 w 22"/>
                <a:gd name="T7" fmla="*/ 10 h 56"/>
                <a:gd name="T8" fmla="*/ 18 w 22"/>
                <a:gd name="T9" fmla="*/ 13 h 56"/>
                <a:gd name="T10" fmla="*/ 21 w 22"/>
                <a:gd name="T11" fmla="*/ 0 h 56"/>
                <a:gd name="T12" fmla="*/ 21 w 22"/>
                <a:gd name="T13" fmla="*/ 15 h 56"/>
                <a:gd name="T14" fmla="*/ 21 w 22"/>
                <a:gd name="T15" fmla="*/ 34 h 56"/>
                <a:gd name="T16" fmla="*/ 15 w 22"/>
                <a:gd name="T17" fmla="*/ 39 h 56"/>
                <a:gd name="T18" fmla="*/ 15 w 22"/>
                <a:gd name="T19" fmla="*/ 48 h 56"/>
                <a:gd name="T20" fmla="*/ 12 w 22"/>
                <a:gd name="T21" fmla="*/ 48 h 56"/>
                <a:gd name="T22" fmla="*/ 8 w 22"/>
                <a:gd name="T23" fmla="*/ 55 h 56"/>
                <a:gd name="T24" fmla="*/ 8 w 22"/>
                <a:gd name="T25"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6">
                  <a:moveTo>
                    <a:pt x="8" y="55"/>
                  </a:moveTo>
                  <a:lnTo>
                    <a:pt x="0" y="48"/>
                  </a:lnTo>
                  <a:lnTo>
                    <a:pt x="0" y="19"/>
                  </a:lnTo>
                  <a:lnTo>
                    <a:pt x="15" y="10"/>
                  </a:lnTo>
                  <a:lnTo>
                    <a:pt x="18" y="13"/>
                  </a:lnTo>
                  <a:lnTo>
                    <a:pt x="21" y="0"/>
                  </a:lnTo>
                  <a:lnTo>
                    <a:pt x="21" y="15"/>
                  </a:lnTo>
                  <a:lnTo>
                    <a:pt x="21" y="34"/>
                  </a:lnTo>
                  <a:lnTo>
                    <a:pt x="15" y="39"/>
                  </a:lnTo>
                  <a:lnTo>
                    <a:pt x="15" y="48"/>
                  </a:lnTo>
                  <a:lnTo>
                    <a:pt x="12" y="48"/>
                  </a:lnTo>
                  <a:lnTo>
                    <a:pt x="8" y="55"/>
                  </a:lnTo>
                  <a:lnTo>
                    <a:pt x="8" y="5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 name="Freeform 82"/>
            <p:cNvSpPr>
              <a:spLocks/>
            </p:cNvSpPr>
            <p:nvPr/>
          </p:nvSpPr>
          <p:spPr bwMode="auto">
            <a:xfrm>
              <a:off x="2529" y="1963"/>
              <a:ext cx="21" cy="16"/>
            </a:xfrm>
            <a:custGeom>
              <a:avLst/>
              <a:gdLst>
                <a:gd name="T0" fmla="*/ 27 w 28"/>
                <a:gd name="T1" fmla="*/ 9 h 22"/>
                <a:gd name="T2" fmla="*/ 18 w 28"/>
                <a:gd name="T3" fmla="*/ 21 h 22"/>
                <a:gd name="T4" fmla="*/ 12 w 28"/>
                <a:gd name="T5" fmla="*/ 15 h 22"/>
                <a:gd name="T6" fmla="*/ 6 w 28"/>
                <a:gd name="T7" fmla="*/ 9 h 22"/>
                <a:gd name="T8" fmla="*/ 4 w 28"/>
                <a:gd name="T9" fmla="*/ 9 h 22"/>
                <a:gd name="T10" fmla="*/ 0 w 28"/>
                <a:gd name="T11" fmla="*/ 4 h 22"/>
                <a:gd name="T12" fmla="*/ 21 w 28"/>
                <a:gd name="T13" fmla="*/ 0 h 22"/>
                <a:gd name="T14" fmla="*/ 21 w 28"/>
                <a:gd name="T15" fmla="*/ 6 h 22"/>
                <a:gd name="T16" fmla="*/ 27 w 28"/>
                <a:gd name="T17" fmla="*/ 6 h 22"/>
                <a:gd name="T18" fmla="*/ 27 w 28"/>
                <a:gd name="T19" fmla="*/ 9 h 22"/>
                <a:gd name="T20" fmla="*/ 27 w 28"/>
                <a:gd name="T2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2">
                  <a:moveTo>
                    <a:pt x="27" y="9"/>
                  </a:moveTo>
                  <a:lnTo>
                    <a:pt x="18" y="21"/>
                  </a:lnTo>
                  <a:lnTo>
                    <a:pt x="12" y="15"/>
                  </a:lnTo>
                  <a:lnTo>
                    <a:pt x="6" y="9"/>
                  </a:lnTo>
                  <a:lnTo>
                    <a:pt x="4" y="9"/>
                  </a:lnTo>
                  <a:lnTo>
                    <a:pt x="0" y="4"/>
                  </a:lnTo>
                  <a:lnTo>
                    <a:pt x="21" y="0"/>
                  </a:lnTo>
                  <a:lnTo>
                    <a:pt x="21" y="6"/>
                  </a:lnTo>
                  <a:lnTo>
                    <a:pt x="27" y="6"/>
                  </a:lnTo>
                  <a:lnTo>
                    <a:pt x="27" y="9"/>
                  </a:lnTo>
                  <a:lnTo>
                    <a:pt x="27" y="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7" name="Freeform 83"/>
            <p:cNvSpPr>
              <a:spLocks/>
            </p:cNvSpPr>
            <p:nvPr/>
          </p:nvSpPr>
          <p:spPr bwMode="auto">
            <a:xfrm>
              <a:off x="2559" y="1960"/>
              <a:ext cx="9" cy="11"/>
            </a:xfrm>
            <a:custGeom>
              <a:avLst/>
              <a:gdLst>
                <a:gd name="T0" fmla="*/ 0 w 11"/>
                <a:gd name="T1" fmla="*/ 0 h 13"/>
                <a:gd name="T2" fmla="*/ 10 w 11"/>
                <a:gd name="T3" fmla="*/ 3 h 13"/>
                <a:gd name="T4" fmla="*/ 10 w 11"/>
                <a:gd name="T5" fmla="*/ 9 h 13"/>
                <a:gd name="T6" fmla="*/ 6 w 11"/>
                <a:gd name="T7" fmla="*/ 12 h 13"/>
                <a:gd name="T8" fmla="*/ 4 w 11"/>
                <a:gd name="T9" fmla="*/ 7 h 13"/>
                <a:gd name="T10" fmla="*/ 0 w 11"/>
                <a:gd name="T11" fmla="*/ 7 h 13"/>
                <a:gd name="T12" fmla="*/ 0 w 11"/>
                <a:gd name="T13" fmla="*/ 0 h 13"/>
                <a:gd name="T14" fmla="*/ 0 w 1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3">
                  <a:moveTo>
                    <a:pt x="0" y="0"/>
                  </a:moveTo>
                  <a:lnTo>
                    <a:pt x="10" y="3"/>
                  </a:lnTo>
                  <a:lnTo>
                    <a:pt x="10" y="9"/>
                  </a:lnTo>
                  <a:lnTo>
                    <a:pt x="6" y="12"/>
                  </a:lnTo>
                  <a:lnTo>
                    <a:pt x="4" y="7"/>
                  </a:lnTo>
                  <a:lnTo>
                    <a:pt x="0" y="7"/>
                  </a:lnTo>
                  <a:lnTo>
                    <a:pt x="0" y="0"/>
                  </a:lnTo>
                  <a:lnTo>
                    <a:pt x="0"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 name="Freeform 84"/>
            <p:cNvSpPr>
              <a:spLocks/>
            </p:cNvSpPr>
            <p:nvPr/>
          </p:nvSpPr>
          <p:spPr bwMode="auto">
            <a:xfrm>
              <a:off x="2505" y="1977"/>
              <a:ext cx="7" cy="6"/>
            </a:xfrm>
            <a:custGeom>
              <a:avLst/>
              <a:gdLst>
                <a:gd name="T0" fmla="*/ 9 w 10"/>
                <a:gd name="T1" fmla="*/ 0 h 10"/>
                <a:gd name="T2" fmla="*/ 9 w 10"/>
                <a:gd name="T3" fmla="*/ 6 h 10"/>
                <a:gd name="T4" fmla="*/ 3 w 10"/>
                <a:gd name="T5" fmla="*/ 9 h 10"/>
                <a:gd name="T6" fmla="*/ 0 w 10"/>
                <a:gd name="T7" fmla="*/ 6 h 10"/>
                <a:gd name="T8" fmla="*/ 9 w 10"/>
                <a:gd name="T9" fmla="*/ 0 h 10"/>
                <a:gd name="T10" fmla="*/ 9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9" y="0"/>
                  </a:moveTo>
                  <a:lnTo>
                    <a:pt x="9" y="6"/>
                  </a:lnTo>
                  <a:lnTo>
                    <a:pt x="3" y="9"/>
                  </a:lnTo>
                  <a:lnTo>
                    <a:pt x="0" y="6"/>
                  </a:lnTo>
                  <a:lnTo>
                    <a:pt x="9" y="0"/>
                  </a:lnTo>
                  <a:lnTo>
                    <a:pt x="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9" name="Freeform 85"/>
            <p:cNvSpPr>
              <a:spLocks/>
            </p:cNvSpPr>
            <p:nvPr/>
          </p:nvSpPr>
          <p:spPr bwMode="auto">
            <a:xfrm>
              <a:off x="2746" y="1833"/>
              <a:ext cx="171" cy="142"/>
            </a:xfrm>
            <a:custGeom>
              <a:avLst/>
              <a:gdLst>
                <a:gd name="T0" fmla="*/ 0 w 228"/>
                <a:gd name="T1" fmla="*/ 41 h 190"/>
                <a:gd name="T2" fmla="*/ 11 w 228"/>
                <a:gd name="T3" fmla="*/ 29 h 190"/>
                <a:gd name="T4" fmla="*/ 3 w 228"/>
                <a:gd name="T5" fmla="*/ 17 h 190"/>
                <a:gd name="T6" fmla="*/ 3 w 228"/>
                <a:gd name="T7" fmla="*/ 2 h 190"/>
                <a:gd name="T8" fmla="*/ 9 w 228"/>
                <a:gd name="T9" fmla="*/ 0 h 190"/>
                <a:gd name="T10" fmla="*/ 27 w 228"/>
                <a:gd name="T11" fmla="*/ 11 h 190"/>
                <a:gd name="T12" fmla="*/ 44 w 228"/>
                <a:gd name="T13" fmla="*/ 5 h 190"/>
                <a:gd name="T14" fmla="*/ 56 w 228"/>
                <a:gd name="T15" fmla="*/ 2 h 190"/>
                <a:gd name="T16" fmla="*/ 62 w 228"/>
                <a:gd name="T17" fmla="*/ 0 h 190"/>
                <a:gd name="T18" fmla="*/ 68 w 228"/>
                <a:gd name="T19" fmla="*/ 0 h 190"/>
                <a:gd name="T20" fmla="*/ 79 w 228"/>
                <a:gd name="T21" fmla="*/ 20 h 190"/>
                <a:gd name="T22" fmla="*/ 103 w 228"/>
                <a:gd name="T23" fmla="*/ 29 h 190"/>
                <a:gd name="T24" fmla="*/ 127 w 228"/>
                <a:gd name="T25" fmla="*/ 23 h 190"/>
                <a:gd name="T26" fmla="*/ 135 w 228"/>
                <a:gd name="T27" fmla="*/ 20 h 190"/>
                <a:gd name="T28" fmla="*/ 159 w 228"/>
                <a:gd name="T29" fmla="*/ 20 h 190"/>
                <a:gd name="T30" fmla="*/ 168 w 228"/>
                <a:gd name="T31" fmla="*/ 36 h 190"/>
                <a:gd name="T32" fmla="*/ 173 w 228"/>
                <a:gd name="T33" fmla="*/ 51 h 190"/>
                <a:gd name="T34" fmla="*/ 188 w 228"/>
                <a:gd name="T35" fmla="*/ 65 h 190"/>
                <a:gd name="T36" fmla="*/ 205 w 228"/>
                <a:gd name="T37" fmla="*/ 81 h 190"/>
                <a:gd name="T38" fmla="*/ 202 w 228"/>
                <a:gd name="T39" fmla="*/ 92 h 190"/>
                <a:gd name="T40" fmla="*/ 218 w 228"/>
                <a:gd name="T41" fmla="*/ 111 h 190"/>
                <a:gd name="T42" fmla="*/ 205 w 228"/>
                <a:gd name="T43" fmla="*/ 126 h 190"/>
                <a:gd name="T44" fmla="*/ 205 w 228"/>
                <a:gd name="T45" fmla="*/ 144 h 190"/>
                <a:gd name="T46" fmla="*/ 220 w 228"/>
                <a:gd name="T47" fmla="*/ 149 h 190"/>
                <a:gd name="T48" fmla="*/ 220 w 228"/>
                <a:gd name="T49" fmla="*/ 158 h 190"/>
                <a:gd name="T50" fmla="*/ 227 w 228"/>
                <a:gd name="T51" fmla="*/ 168 h 190"/>
                <a:gd name="T52" fmla="*/ 227 w 228"/>
                <a:gd name="T53" fmla="*/ 180 h 190"/>
                <a:gd name="T54" fmla="*/ 197 w 228"/>
                <a:gd name="T55" fmla="*/ 189 h 190"/>
                <a:gd name="T56" fmla="*/ 180 w 228"/>
                <a:gd name="T57" fmla="*/ 189 h 190"/>
                <a:gd name="T58" fmla="*/ 173 w 228"/>
                <a:gd name="T59" fmla="*/ 174 h 190"/>
                <a:gd name="T60" fmla="*/ 173 w 228"/>
                <a:gd name="T61" fmla="*/ 149 h 190"/>
                <a:gd name="T62" fmla="*/ 176 w 228"/>
                <a:gd name="T63" fmla="*/ 135 h 190"/>
                <a:gd name="T64" fmla="*/ 168 w 228"/>
                <a:gd name="T65" fmla="*/ 123 h 190"/>
                <a:gd name="T66" fmla="*/ 150 w 228"/>
                <a:gd name="T67" fmla="*/ 138 h 190"/>
                <a:gd name="T68" fmla="*/ 135 w 228"/>
                <a:gd name="T69" fmla="*/ 138 h 190"/>
                <a:gd name="T70" fmla="*/ 129 w 228"/>
                <a:gd name="T71" fmla="*/ 156 h 190"/>
                <a:gd name="T72" fmla="*/ 97 w 228"/>
                <a:gd name="T73" fmla="*/ 126 h 190"/>
                <a:gd name="T74" fmla="*/ 68 w 228"/>
                <a:gd name="T75" fmla="*/ 123 h 190"/>
                <a:gd name="T76" fmla="*/ 65 w 228"/>
                <a:gd name="T77" fmla="*/ 120 h 190"/>
                <a:gd name="T78" fmla="*/ 91 w 228"/>
                <a:gd name="T79" fmla="*/ 123 h 190"/>
                <a:gd name="T80" fmla="*/ 62 w 228"/>
                <a:gd name="T81" fmla="*/ 98 h 190"/>
                <a:gd name="T82" fmla="*/ 50 w 228"/>
                <a:gd name="T83" fmla="*/ 101 h 190"/>
                <a:gd name="T84" fmla="*/ 47 w 228"/>
                <a:gd name="T85" fmla="*/ 90 h 190"/>
                <a:gd name="T86" fmla="*/ 41 w 228"/>
                <a:gd name="T87" fmla="*/ 92 h 190"/>
                <a:gd name="T88" fmla="*/ 33 w 228"/>
                <a:gd name="T89" fmla="*/ 77 h 190"/>
                <a:gd name="T90" fmla="*/ 41 w 228"/>
                <a:gd name="T91" fmla="*/ 77 h 190"/>
                <a:gd name="T92" fmla="*/ 30 w 228"/>
                <a:gd name="T93" fmla="*/ 53 h 190"/>
                <a:gd name="T94" fmla="*/ 21 w 228"/>
                <a:gd name="T95" fmla="*/ 38 h 190"/>
                <a:gd name="T96" fmla="*/ 6 w 228"/>
                <a:gd name="T97" fmla="*/ 60 h 190"/>
                <a:gd name="T98" fmla="*/ 0 w 228"/>
                <a:gd name="T99" fmla="*/ 41 h 190"/>
                <a:gd name="T100" fmla="*/ 0 w 228"/>
                <a:gd name="T101" fmla="*/ 4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90">
                  <a:moveTo>
                    <a:pt x="0" y="41"/>
                  </a:moveTo>
                  <a:lnTo>
                    <a:pt x="11" y="29"/>
                  </a:lnTo>
                  <a:lnTo>
                    <a:pt x="3" y="17"/>
                  </a:lnTo>
                  <a:lnTo>
                    <a:pt x="3" y="2"/>
                  </a:lnTo>
                  <a:lnTo>
                    <a:pt x="9" y="0"/>
                  </a:lnTo>
                  <a:lnTo>
                    <a:pt x="27" y="11"/>
                  </a:lnTo>
                  <a:lnTo>
                    <a:pt x="44" y="5"/>
                  </a:lnTo>
                  <a:lnTo>
                    <a:pt x="56" y="2"/>
                  </a:lnTo>
                  <a:lnTo>
                    <a:pt x="62" y="0"/>
                  </a:lnTo>
                  <a:lnTo>
                    <a:pt x="68" y="0"/>
                  </a:lnTo>
                  <a:lnTo>
                    <a:pt x="79" y="20"/>
                  </a:lnTo>
                  <a:lnTo>
                    <a:pt x="103" y="29"/>
                  </a:lnTo>
                  <a:lnTo>
                    <a:pt x="127" y="23"/>
                  </a:lnTo>
                  <a:lnTo>
                    <a:pt x="135" y="20"/>
                  </a:lnTo>
                  <a:lnTo>
                    <a:pt x="159" y="20"/>
                  </a:lnTo>
                  <a:lnTo>
                    <a:pt x="168" y="36"/>
                  </a:lnTo>
                  <a:lnTo>
                    <a:pt x="173" y="51"/>
                  </a:lnTo>
                  <a:lnTo>
                    <a:pt x="188" y="65"/>
                  </a:lnTo>
                  <a:lnTo>
                    <a:pt x="205" y="81"/>
                  </a:lnTo>
                  <a:lnTo>
                    <a:pt x="202" y="92"/>
                  </a:lnTo>
                  <a:lnTo>
                    <a:pt x="218" y="111"/>
                  </a:lnTo>
                  <a:lnTo>
                    <a:pt x="205" y="126"/>
                  </a:lnTo>
                  <a:lnTo>
                    <a:pt x="205" y="144"/>
                  </a:lnTo>
                  <a:lnTo>
                    <a:pt x="220" y="149"/>
                  </a:lnTo>
                  <a:lnTo>
                    <a:pt x="220" y="158"/>
                  </a:lnTo>
                  <a:lnTo>
                    <a:pt x="227" y="168"/>
                  </a:lnTo>
                  <a:lnTo>
                    <a:pt x="227" y="180"/>
                  </a:lnTo>
                  <a:lnTo>
                    <a:pt x="197" y="189"/>
                  </a:lnTo>
                  <a:lnTo>
                    <a:pt x="180" y="189"/>
                  </a:lnTo>
                  <a:lnTo>
                    <a:pt x="173" y="174"/>
                  </a:lnTo>
                  <a:lnTo>
                    <a:pt x="173" y="149"/>
                  </a:lnTo>
                  <a:lnTo>
                    <a:pt x="176" y="135"/>
                  </a:lnTo>
                  <a:lnTo>
                    <a:pt x="168" y="123"/>
                  </a:lnTo>
                  <a:lnTo>
                    <a:pt x="150" y="138"/>
                  </a:lnTo>
                  <a:lnTo>
                    <a:pt x="135" y="138"/>
                  </a:lnTo>
                  <a:lnTo>
                    <a:pt x="129" y="156"/>
                  </a:lnTo>
                  <a:lnTo>
                    <a:pt x="97" y="126"/>
                  </a:lnTo>
                  <a:lnTo>
                    <a:pt x="68" y="123"/>
                  </a:lnTo>
                  <a:lnTo>
                    <a:pt x="65" y="120"/>
                  </a:lnTo>
                  <a:lnTo>
                    <a:pt x="91" y="123"/>
                  </a:lnTo>
                  <a:lnTo>
                    <a:pt x="62" y="98"/>
                  </a:lnTo>
                  <a:lnTo>
                    <a:pt x="50" y="101"/>
                  </a:lnTo>
                  <a:lnTo>
                    <a:pt x="47" y="90"/>
                  </a:lnTo>
                  <a:lnTo>
                    <a:pt x="41" y="92"/>
                  </a:lnTo>
                  <a:lnTo>
                    <a:pt x="33" y="77"/>
                  </a:lnTo>
                  <a:lnTo>
                    <a:pt x="41" y="77"/>
                  </a:lnTo>
                  <a:lnTo>
                    <a:pt x="30" y="53"/>
                  </a:lnTo>
                  <a:lnTo>
                    <a:pt x="21" y="38"/>
                  </a:lnTo>
                  <a:lnTo>
                    <a:pt x="6" y="60"/>
                  </a:lnTo>
                  <a:lnTo>
                    <a:pt x="0" y="41"/>
                  </a:lnTo>
                  <a:lnTo>
                    <a:pt x="0" y="4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0" name="Freeform 86"/>
            <p:cNvSpPr>
              <a:spLocks/>
            </p:cNvSpPr>
            <p:nvPr/>
          </p:nvSpPr>
          <p:spPr bwMode="auto">
            <a:xfrm>
              <a:off x="2685" y="1771"/>
              <a:ext cx="120" cy="71"/>
            </a:xfrm>
            <a:custGeom>
              <a:avLst/>
              <a:gdLst>
                <a:gd name="T0" fmla="*/ 4 w 159"/>
                <a:gd name="T1" fmla="*/ 40 h 95"/>
                <a:gd name="T2" fmla="*/ 12 w 159"/>
                <a:gd name="T3" fmla="*/ 40 h 95"/>
                <a:gd name="T4" fmla="*/ 17 w 159"/>
                <a:gd name="T5" fmla="*/ 43 h 95"/>
                <a:gd name="T6" fmla="*/ 30 w 159"/>
                <a:gd name="T7" fmla="*/ 43 h 95"/>
                <a:gd name="T8" fmla="*/ 42 w 159"/>
                <a:gd name="T9" fmla="*/ 49 h 95"/>
                <a:gd name="T10" fmla="*/ 55 w 159"/>
                <a:gd name="T11" fmla="*/ 49 h 95"/>
                <a:gd name="T12" fmla="*/ 59 w 159"/>
                <a:gd name="T13" fmla="*/ 40 h 95"/>
                <a:gd name="T14" fmla="*/ 74 w 159"/>
                <a:gd name="T15" fmla="*/ 43 h 95"/>
                <a:gd name="T16" fmla="*/ 79 w 159"/>
                <a:gd name="T17" fmla="*/ 49 h 95"/>
                <a:gd name="T18" fmla="*/ 85 w 159"/>
                <a:gd name="T19" fmla="*/ 43 h 95"/>
                <a:gd name="T20" fmla="*/ 85 w 159"/>
                <a:gd name="T21" fmla="*/ 33 h 95"/>
                <a:gd name="T22" fmla="*/ 82 w 159"/>
                <a:gd name="T23" fmla="*/ 27 h 95"/>
                <a:gd name="T24" fmla="*/ 97 w 159"/>
                <a:gd name="T25" fmla="*/ 4 h 95"/>
                <a:gd name="T26" fmla="*/ 109 w 159"/>
                <a:gd name="T27" fmla="*/ 16 h 95"/>
                <a:gd name="T28" fmla="*/ 126 w 159"/>
                <a:gd name="T29" fmla="*/ 0 h 95"/>
                <a:gd name="T30" fmla="*/ 126 w 159"/>
                <a:gd name="T31" fmla="*/ 7 h 95"/>
                <a:gd name="T32" fmla="*/ 138 w 159"/>
                <a:gd name="T33" fmla="*/ 7 h 95"/>
                <a:gd name="T34" fmla="*/ 158 w 159"/>
                <a:gd name="T35" fmla="*/ 16 h 95"/>
                <a:gd name="T36" fmla="*/ 158 w 159"/>
                <a:gd name="T37" fmla="*/ 31 h 95"/>
                <a:gd name="T38" fmla="*/ 158 w 159"/>
                <a:gd name="T39" fmla="*/ 43 h 95"/>
                <a:gd name="T40" fmla="*/ 156 w 159"/>
                <a:gd name="T41" fmla="*/ 49 h 95"/>
                <a:gd name="T42" fmla="*/ 150 w 159"/>
                <a:gd name="T43" fmla="*/ 49 h 95"/>
                <a:gd name="T44" fmla="*/ 150 w 159"/>
                <a:gd name="T45" fmla="*/ 58 h 95"/>
                <a:gd name="T46" fmla="*/ 152 w 159"/>
                <a:gd name="T47" fmla="*/ 58 h 95"/>
                <a:gd name="T48" fmla="*/ 152 w 159"/>
                <a:gd name="T49" fmla="*/ 67 h 95"/>
                <a:gd name="T50" fmla="*/ 147 w 159"/>
                <a:gd name="T51" fmla="*/ 70 h 95"/>
                <a:gd name="T52" fmla="*/ 147 w 159"/>
                <a:gd name="T53" fmla="*/ 76 h 95"/>
                <a:gd name="T54" fmla="*/ 150 w 159"/>
                <a:gd name="T55" fmla="*/ 83 h 95"/>
                <a:gd name="T56" fmla="*/ 144 w 159"/>
                <a:gd name="T57" fmla="*/ 83 h 95"/>
                <a:gd name="T58" fmla="*/ 138 w 159"/>
                <a:gd name="T59" fmla="*/ 85 h 95"/>
                <a:gd name="T60" fmla="*/ 126 w 159"/>
                <a:gd name="T61" fmla="*/ 88 h 95"/>
                <a:gd name="T62" fmla="*/ 109 w 159"/>
                <a:gd name="T63" fmla="*/ 94 h 95"/>
                <a:gd name="T64" fmla="*/ 91 w 159"/>
                <a:gd name="T65" fmla="*/ 83 h 95"/>
                <a:gd name="T66" fmla="*/ 85 w 159"/>
                <a:gd name="T67" fmla="*/ 85 h 95"/>
                <a:gd name="T68" fmla="*/ 59 w 159"/>
                <a:gd name="T69" fmla="*/ 67 h 95"/>
                <a:gd name="T70" fmla="*/ 23 w 159"/>
                <a:gd name="T71" fmla="*/ 67 h 95"/>
                <a:gd name="T72" fmla="*/ 9 w 159"/>
                <a:gd name="T73" fmla="*/ 61 h 95"/>
                <a:gd name="T74" fmla="*/ 0 w 159"/>
                <a:gd name="T75" fmla="*/ 49 h 95"/>
                <a:gd name="T76" fmla="*/ 4 w 159"/>
                <a:gd name="T77" fmla="*/ 40 h 95"/>
                <a:gd name="T78" fmla="*/ 4 w 159"/>
                <a:gd name="T79" fmla="*/ 4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95">
                  <a:moveTo>
                    <a:pt x="4" y="40"/>
                  </a:moveTo>
                  <a:lnTo>
                    <a:pt x="12" y="40"/>
                  </a:lnTo>
                  <a:lnTo>
                    <a:pt x="17" y="43"/>
                  </a:lnTo>
                  <a:lnTo>
                    <a:pt x="30" y="43"/>
                  </a:lnTo>
                  <a:lnTo>
                    <a:pt x="42" y="49"/>
                  </a:lnTo>
                  <a:lnTo>
                    <a:pt x="55" y="49"/>
                  </a:lnTo>
                  <a:lnTo>
                    <a:pt x="59" y="40"/>
                  </a:lnTo>
                  <a:lnTo>
                    <a:pt x="74" y="43"/>
                  </a:lnTo>
                  <a:lnTo>
                    <a:pt x="79" y="49"/>
                  </a:lnTo>
                  <a:lnTo>
                    <a:pt x="85" y="43"/>
                  </a:lnTo>
                  <a:lnTo>
                    <a:pt x="85" y="33"/>
                  </a:lnTo>
                  <a:lnTo>
                    <a:pt x="82" y="27"/>
                  </a:lnTo>
                  <a:lnTo>
                    <a:pt x="97" y="4"/>
                  </a:lnTo>
                  <a:lnTo>
                    <a:pt x="109" y="16"/>
                  </a:lnTo>
                  <a:lnTo>
                    <a:pt x="126" y="0"/>
                  </a:lnTo>
                  <a:lnTo>
                    <a:pt x="126" y="7"/>
                  </a:lnTo>
                  <a:lnTo>
                    <a:pt x="138" y="7"/>
                  </a:lnTo>
                  <a:lnTo>
                    <a:pt x="158" y="16"/>
                  </a:lnTo>
                  <a:lnTo>
                    <a:pt x="158" y="31"/>
                  </a:lnTo>
                  <a:lnTo>
                    <a:pt x="158" y="43"/>
                  </a:lnTo>
                  <a:lnTo>
                    <a:pt x="156" y="49"/>
                  </a:lnTo>
                  <a:lnTo>
                    <a:pt x="150" y="49"/>
                  </a:lnTo>
                  <a:lnTo>
                    <a:pt x="150" y="58"/>
                  </a:lnTo>
                  <a:lnTo>
                    <a:pt x="152" y="58"/>
                  </a:lnTo>
                  <a:lnTo>
                    <a:pt x="152" y="67"/>
                  </a:lnTo>
                  <a:lnTo>
                    <a:pt x="147" y="70"/>
                  </a:lnTo>
                  <a:lnTo>
                    <a:pt x="147" y="76"/>
                  </a:lnTo>
                  <a:lnTo>
                    <a:pt x="150" y="83"/>
                  </a:lnTo>
                  <a:lnTo>
                    <a:pt x="144" y="83"/>
                  </a:lnTo>
                  <a:lnTo>
                    <a:pt x="138" y="85"/>
                  </a:lnTo>
                  <a:lnTo>
                    <a:pt x="126" y="88"/>
                  </a:lnTo>
                  <a:lnTo>
                    <a:pt x="109" y="94"/>
                  </a:lnTo>
                  <a:lnTo>
                    <a:pt x="91" y="83"/>
                  </a:lnTo>
                  <a:lnTo>
                    <a:pt x="85" y="85"/>
                  </a:lnTo>
                  <a:lnTo>
                    <a:pt x="59" y="67"/>
                  </a:lnTo>
                  <a:lnTo>
                    <a:pt x="23" y="67"/>
                  </a:lnTo>
                  <a:lnTo>
                    <a:pt x="9" y="61"/>
                  </a:lnTo>
                  <a:lnTo>
                    <a:pt x="0" y="49"/>
                  </a:lnTo>
                  <a:lnTo>
                    <a:pt x="4" y="40"/>
                  </a:lnTo>
                  <a:lnTo>
                    <a:pt x="4" y="4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1" name="Freeform 87"/>
            <p:cNvSpPr>
              <a:spLocks/>
            </p:cNvSpPr>
            <p:nvPr/>
          </p:nvSpPr>
          <p:spPr bwMode="auto">
            <a:xfrm>
              <a:off x="2598" y="1689"/>
              <a:ext cx="53" cy="55"/>
            </a:xfrm>
            <a:custGeom>
              <a:avLst/>
              <a:gdLst>
                <a:gd name="T0" fmla="*/ 0 w 71"/>
                <a:gd name="T1" fmla="*/ 0 h 73"/>
                <a:gd name="T2" fmla="*/ 14 w 71"/>
                <a:gd name="T3" fmla="*/ 0 h 73"/>
                <a:gd name="T4" fmla="*/ 17 w 71"/>
                <a:gd name="T5" fmla="*/ 5 h 73"/>
                <a:gd name="T6" fmla="*/ 32 w 71"/>
                <a:gd name="T7" fmla="*/ 5 h 73"/>
                <a:gd name="T8" fmla="*/ 41 w 71"/>
                <a:gd name="T9" fmla="*/ 3 h 73"/>
                <a:gd name="T10" fmla="*/ 52 w 71"/>
                <a:gd name="T11" fmla="*/ 9 h 73"/>
                <a:gd name="T12" fmla="*/ 58 w 71"/>
                <a:gd name="T13" fmla="*/ 12 h 73"/>
                <a:gd name="T14" fmla="*/ 64 w 71"/>
                <a:gd name="T15" fmla="*/ 12 h 73"/>
                <a:gd name="T16" fmla="*/ 61 w 71"/>
                <a:gd name="T17" fmla="*/ 24 h 73"/>
                <a:gd name="T18" fmla="*/ 67 w 71"/>
                <a:gd name="T19" fmla="*/ 30 h 73"/>
                <a:gd name="T20" fmla="*/ 70 w 71"/>
                <a:gd name="T21" fmla="*/ 39 h 73"/>
                <a:gd name="T22" fmla="*/ 61 w 71"/>
                <a:gd name="T23" fmla="*/ 48 h 73"/>
                <a:gd name="T24" fmla="*/ 52 w 71"/>
                <a:gd name="T25" fmla="*/ 54 h 73"/>
                <a:gd name="T26" fmla="*/ 55 w 71"/>
                <a:gd name="T27" fmla="*/ 60 h 73"/>
                <a:gd name="T28" fmla="*/ 50 w 71"/>
                <a:gd name="T29" fmla="*/ 64 h 73"/>
                <a:gd name="T30" fmla="*/ 55 w 71"/>
                <a:gd name="T31" fmla="*/ 72 h 73"/>
                <a:gd name="T32" fmla="*/ 38 w 71"/>
                <a:gd name="T33" fmla="*/ 57 h 73"/>
                <a:gd name="T34" fmla="*/ 32 w 71"/>
                <a:gd name="T35" fmla="*/ 42 h 73"/>
                <a:gd name="T36" fmla="*/ 29 w 71"/>
                <a:gd name="T37" fmla="*/ 48 h 73"/>
                <a:gd name="T38" fmla="*/ 23 w 71"/>
                <a:gd name="T39" fmla="*/ 33 h 73"/>
                <a:gd name="T40" fmla="*/ 17 w 71"/>
                <a:gd name="T41" fmla="*/ 24 h 73"/>
                <a:gd name="T42" fmla="*/ 0 w 71"/>
                <a:gd name="T43" fmla="*/ 14 h 73"/>
                <a:gd name="T44" fmla="*/ 0 w 71"/>
                <a:gd name="T45" fmla="*/ 0 h 73"/>
                <a:gd name="T46" fmla="*/ 0 w 71"/>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3">
                  <a:moveTo>
                    <a:pt x="0" y="0"/>
                  </a:moveTo>
                  <a:lnTo>
                    <a:pt x="14" y="0"/>
                  </a:lnTo>
                  <a:lnTo>
                    <a:pt x="17" y="5"/>
                  </a:lnTo>
                  <a:lnTo>
                    <a:pt x="32" y="5"/>
                  </a:lnTo>
                  <a:lnTo>
                    <a:pt x="41" y="3"/>
                  </a:lnTo>
                  <a:lnTo>
                    <a:pt x="52" y="9"/>
                  </a:lnTo>
                  <a:lnTo>
                    <a:pt x="58" y="12"/>
                  </a:lnTo>
                  <a:lnTo>
                    <a:pt x="64" y="12"/>
                  </a:lnTo>
                  <a:lnTo>
                    <a:pt x="61" y="24"/>
                  </a:lnTo>
                  <a:lnTo>
                    <a:pt x="67" y="30"/>
                  </a:lnTo>
                  <a:lnTo>
                    <a:pt x="70" y="39"/>
                  </a:lnTo>
                  <a:lnTo>
                    <a:pt x="61" y="48"/>
                  </a:lnTo>
                  <a:lnTo>
                    <a:pt x="52" y="54"/>
                  </a:lnTo>
                  <a:lnTo>
                    <a:pt x="55" y="60"/>
                  </a:lnTo>
                  <a:lnTo>
                    <a:pt x="50" y="64"/>
                  </a:lnTo>
                  <a:lnTo>
                    <a:pt x="55" y="72"/>
                  </a:lnTo>
                  <a:lnTo>
                    <a:pt x="38" y="57"/>
                  </a:lnTo>
                  <a:lnTo>
                    <a:pt x="32" y="42"/>
                  </a:lnTo>
                  <a:lnTo>
                    <a:pt x="29" y="48"/>
                  </a:lnTo>
                  <a:lnTo>
                    <a:pt x="23" y="33"/>
                  </a:lnTo>
                  <a:lnTo>
                    <a:pt x="17" y="24"/>
                  </a:lnTo>
                  <a:lnTo>
                    <a:pt x="0" y="14"/>
                  </a:lnTo>
                  <a:lnTo>
                    <a:pt x="0" y="0"/>
                  </a:lnTo>
                  <a:lnTo>
                    <a:pt x="0"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 name="Freeform 88"/>
            <p:cNvSpPr>
              <a:spLocks/>
            </p:cNvSpPr>
            <p:nvPr/>
          </p:nvSpPr>
          <p:spPr bwMode="auto">
            <a:xfrm>
              <a:off x="2608" y="1647"/>
              <a:ext cx="63" cy="61"/>
            </a:xfrm>
            <a:custGeom>
              <a:avLst/>
              <a:gdLst>
                <a:gd name="T0" fmla="*/ 0 w 84"/>
                <a:gd name="T1" fmla="*/ 57 h 82"/>
                <a:gd name="T2" fmla="*/ 15 w 84"/>
                <a:gd name="T3" fmla="*/ 60 h 82"/>
                <a:gd name="T4" fmla="*/ 18 w 84"/>
                <a:gd name="T5" fmla="*/ 57 h 82"/>
                <a:gd name="T6" fmla="*/ 6 w 84"/>
                <a:gd name="T7" fmla="*/ 54 h 82"/>
                <a:gd name="T8" fmla="*/ 12 w 84"/>
                <a:gd name="T9" fmla="*/ 51 h 82"/>
                <a:gd name="T10" fmla="*/ 15 w 84"/>
                <a:gd name="T11" fmla="*/ 47 h 82"/>
                <a:gd name="T12" fmla="*/ 24 w 84"/>
                <a:gd name="T13" fmla="*/ 47 h 82"/>
                <a:gd name="T14" fmla="*/ 18 w 84"/>
                <a:gd name="T15" fmla="*/ 39 h 82"/>
                <a:gd name="T16" fmla="*/ 32 w 84"/>
                <a:gd name="T17" fmla="*/ 9 h 82"/>
                <a:gd name="T18" fmla="*/ 41 w 84"/>
                <a:gd name="T19" fmla="*/ 15 h 82"/>
                <a:gd name="T20" fmla="*/ 44 w 84"/>
                <a:gd name="T21" fmla="*/ 20 h 82"/>
                <a:gd name="T22" fmla="*/ 38 w 84"/>
                <a:gd name="T23" fmla="*/ 27 h 82"/>
                <a:gd name="T24" fmla="*/ 41 w 84"/>
                <a:gd name="T25" fmla="*/ 35 h 82"/>
                <a:gd name="T26" fmla="*/ 50 w 84"/>
                <a:gd name="T27" fmla="*/ 33 h 82"/>
                <a:gd name="T28" fmla="*/ 59 w 84"/>
                <a:gd name="T29" fmla="*/ 24 h 82"/>
                <a:gd name="T30" fmla="*/ 50 w 84"/>
                <a:gd name="T31" fmla="*/ 24 h 82"/>
                <a:gd name="T32" fmla="*/ 50 w 84"/>
                <a:gd name="T33" fmla="*/ 2 h 82"/>
                <a:gd name="T34" fmla="*/ 65 w 84"/>
                <a:gd name="T35" fmla="*/ 0 h 82"/>
                <a:gd name="T36" fmla="*/ 67 w 84"/>
                <a:gd name="T37" fmla="*/ 6 h 82"/>
                <a:gd name="T38" fmla="*/ 77 w 84"/>
                <a:gd name="T39" fmla="*/ 2 h 82"/>
                <a:gd name="T40" fmla="*/ 83 w 84"/>
                <a:gd name="T41" fmla="*/ 11 h 82"/>
                <a:gd name="T42" fmla="*/ 77 w 84"/>
                <a:gd name="T43" fmla="*/ 29 h 82"/>
                <a:gd name="T44" fmla="*/ 77 w 84"/>
                <a:gd name="T45" fmla="*/ 42 h 82"/>
                <a:gd name="T46" fmla="*/ 71 w 84"/>
                <a:gd name="T47" fmla="*/ 54 h 82"/>
                <a:gd name="T48" fmla="*/ 56 w 84"/>
                <a:gd name="T49" fmla="*/ 57 h 82"/>
                <a:gd name="T50" fmla="*/ 59 w 84"/>
                <a:gd name="T51" fmla="*/ 71 h 82"/>
                <a:gd name="T52" fmla="*/ 47 w 84"/>
                <a:gd name="T53" fmla="*/ 81 h 82"/>
                <a:gd name="T54" fmla="*/ 50 w 84"/>
                <a:gd name="T55" fmla="*/ 69 h 82"/>
                <a:gd name="T56" fmla="*/ 44 w 84"/>
                <a:gd name="T57" fmla="*/ 69 h 82"/>
                <a:gd name="T58" fmla="*/ 38 w 84"/>
                <a:gd name="T59" fmla="*/ 66 h 82"/>
                <a:gd name="T60" fmla="*/ 27 w 84"/>
                <a:gd name="T61" fmla="*/ 60 h 82"/>
                <a:gd name="T62" fmla="*/ 18 w 84"/>
                <a:gd name="T63" fmla="*/ 62 h 82"/>
                <a:gd name="T64" fmla="*/ 3 w 84"/>
                <a:gd name="T65" fmla="*/ 62 h 82"/>
                <a:gd name="T66" fmla="*/ 0 w 84"/>
                <a:gd name="T67" fmla="*/ 57 h 82"/>
                <a:gd name="T68" fmla="*/ 0 w 84"/>
                <a:gd name="T69" fmla="*/ 5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82">
                  <a:moveTo>
                    <a:pt x="0" y="57"/>
                  </a:moveTo>
                  <a:lnTo>
                    <a:pt x="15" y="60"/>
                  </a:lnTo>
                  <a:lnTo>
                    <a:pt x="18" y="57"/>
                  </a:lnTo>
                  <a:lnTo>
                    <a:pt x="6" y="54"/>
                  </a:lnTo>
                  <a:lnTo>
                    <a:pt x="12" y="51"/>
                  </a:lnTo>
                  <a:lnTo>
                    <a:pt x="15" y="47"/>
                  </a:lnTo>
                  <a:lnTo>
                    <a:pt x="24" y="47"/>
                  </a:lnTo>
                  <a:lnTo>
                    <a:pt x="18" y="39"/>
                  </a:lnTo>
                  <a:lnTo>
                    <a:pt x="32" y="9"/>
                  </a:lnTo>
                  <a:lnTo>
                    <a:pt x="41" y="15"/>
                  </a:lnTo>
                  <a:lnTo>
                    <a:pt x="44" y="20"/>
                  </a:lnTo>
                  <a:lnTo>
                    <a:pt x="38" y="27"/>
                  </a:lnTo>
                  <a:lnTo>
                    <a:pt x="41" y="35"/>
                  </a:lnTo>
                  <a:lnTo>
                    <a:pt x="50" y="33"/>
                  </a:lnTo>
                  <a:lnTo>
                    <a:pt x="59" y="24"/>
                  </a:lnTo>
                  <a:lnTo>
                    <a:pt x="50" y="24"/>
                  </a:lnTo>
                  <a:lnTo>
                    <a:pt x="50" y="2"/>
                  </a:lnTo>
                  <a:lnTo>
                    <a:pt x="65" y="0"/>
                  </a:lnTo>
                  <a:lnTo>
                    <a:pt x="67" y="6"/>
                  </a:lnTo>
                  <a:lnTo>
                    <a:pt x="77" y="2"/>
                  </a:lnTo>
                  <a:lnTo>
                    <a:pt x="83" y="11"/>
                  </a:lnTo>
                  <a:lnTo>
                    <a:pt x="77" y="29"/>
                  </a:lnTo>
                  <a:lnTo>
                    <a:pt x="77" y="42"/>
                  </a:lnTo>
                  <a:lnTo>
                    <a:pt x="71" y="54"/>
                  </a:lnTo>
                  <a:lnTo>
                    <a:pt x="56" y="57"/>
                  </a:lnTo>
                  <a:lnTo>
                    <a:pt x="59" y="71"/>
                  </a:lnTo>
                  <a:lnTo>
                    <a:pt x="47" y="81"/>
                  </a:lnTo>
                  <a:lnTo>
                    <a:pt x="50" y="69"/>
                  </a:lnTo>
                  <a:lnTo>
                    <a:pt x="44" y="69"/>
                  </a:lnTo>
                  <a:lnTo>
                    <a:pt x="38" y="66"/>
                  </a:lnTo>
                  <a:lnTo>
                    <a:pt x="27" y="60"/>
                  </a:lnTo>
                  <a:lnTo>
                    <a:pt x="18" y="62"/>
                  </a:lnTo>
                  <a:lnTo>
                    <a:pt x="3" y="62"/>
                  </a:lnTo>
                  <a:lnTo>
                    <a:pt x="0" y="57"/>
                  </a:lnTo>
                  <a:lnTo>
                    <a:pt x="0" y="5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3" name="Freeform 89"/>
            <p:cNvSpPr>
              <a:spLocks/>
            </p:cNvSpPr>
            <p:nvPr/>
          </p:nvSpPr>
          <p:spPr bwMode="auto">
            <a:xfrm>
              <a:off x="2465" y="1560"/>
              <a:ext cx="124" cy="130"/>
            </a:xfrm>
            <a:custGeom>
              <a:avLst/>
              <a:gdLst>
                <a:gd name="T0" fmla="*/ 153 w 166"/>
                <a:gd name="T1" fmla="*/ 158 h 174"/>
                <a:gd name="T2" fmla="*/ 121 w 166"/>
                <a:gd name="T3" fmla="*/ 173 h 174"/>
                <a:gd name="T4" fmla="*/ 112 w 166"/>
                <a:gd name="T5" fmla="*/ 167 h 174"/>
                <a:gd name="T6" fmla="*/ 103 w 166"/>
                <a:gd name="T7" fmla="*/ 170 h 174"/>
                <a:gd name="T8" fmla="*/ 103 w 166"/>
                <a:gd name="T9" fmla="*/ 163 h 174"/>
                <a:gd name="T10" fmla="*/ 94 w 166"/>
                <a:gd name="T11" fmla="*/ 158 h 174"/>
                <a:gd name="T12" fmla="*/ 89 w 166"/>
                <a:gd name="T13" fmla="*/ 163 h 174"/>
                <a:gd name="T14" fmla="*/ 71 w 166"/>
                <a:gd name="T15" fmla="*/ 163 h 174"/>
                <a:gd name="T16" fmla="*/ 65 w 166"/>
                <a:gd name="T17" fmla="*/ 155 h 174"/>
                <a:gd name="T18" fmla="*/ 53 w 166"/>
                <a:gd name="T19" fmla="*/ 149 h 174"/>
                <a:gd name="T20" fmla="*/ 41 w 166"/>
                <a:gd name="T21" fmla="*/ 163 h 174"/>
                <a:gd name="T22" fmla="*/ 39 w 166"/>
                <a:gd name="T23" fmla="*/ 158 h 174"/>
                <a:gd name="T24" fmla="*/ 15 w 166"/>
                <a:gd name="T25" fmla="*/ 155 h 174"/>
                <a:gd name="T26" fmla="*/ 15 w 166"/>
                <a:gd name="T27" fmla="*/ 161 h 174"/>
                <a:gd name="T28" fmla="*/ 0 w 166"/>
                <a:gd name="T29" fmla="*/ 155 h 174"/>
                <a:gd name="T30" fmla="*/ 12 w 166"/>
                <a:gd name="T31" fmla="*/ 149 h 174"/>
                <a:gd name="T32" fmla="*/ 29 w 166"/>
                <a:gd name="T33" fmla="*/ 143 h 174"/>
                <a:gd name="T34" fmla="*/ 36 w 166"/>
                <a:gd name="T35" fmla="*/ 131 h 174"/>
                <a:gd name="T36" fmla="*/ 41 w 166"/>
                <a:gd name="T37" fmla="*/ 134 h 174"/>
                <a:gd name="T38" fmla="*/ 45 w 166"/>
                <a:gd name="T39" fmla="*/ 131 h 174"/>
                <a:gd name="T40" fmla="*/ 65 w 166"/>
                <a:gd name="T41" fmla="*/ 136 h 174"/>
                <a:gd name="T42" fmla="*/ 82 w 166"/>
                <a:gd name="T43" fmla="*/ 127 h 174"/>
                <a:gd name="T44" fmla="*/ 62 w 166"/>
                <a:gd name="T45" fmla="*/ 127 h 174"/>
                <a:gd name="T46" fmla="*/ 53 w 166"/>
                <a:gd name="T47" fmla="*/ 118 h 174"/>
                <a:gd name="T48" fmla="*/ 47 w 166"/>
                <a:gd name="T49" fmla="*/ 109 h 174"/>
                <a:gd name="T50" fmla="*/ 33 w 166"/>
                <a:gd name="T51" fmla="*/ 112 h 174"/>
                <a:gd name="T52" fmla="*/ 29 w 166"/>
                <a:gd name="T53" fmla="*/ 100 h 174"/>
                <a:gd name="T54" fmla="*/ 53 w 166"/>
                <a:gd name="T55" fmla="*/ 94 h 174"/>
                <a:gd name="T56" fmla="*/ 59 w 166"/>
                <a:gd name="T57" fmla="*/ 76 h 174"/>
                <a:gd name="T58" fmla="*/ 50 w 166"/>
                <a:gd name="T59" fmla="*/ 73 h 174"/>
                <a:gd name="T60" fmla="*/ 59 w 166"/>
                <a:gd name="T61" fmla="*/ 66 h 174"/>
                <a:gd name="T62" fmla="*/ 56 w 166"/>
                <a:gd name="T63" fmla="*/ 61 h 174"/>
                <a:gd name="T64" fmla="*/ 62 w 166"/>
                <a:gd name="T65" fmla="*/ 55 h 174"/>
                <a:gd name="T66" fmla="*/ 68 w 166"/>
                <a:gd name="T67" fmla="*/ 64 h 174"/>
                <a:gd name="T68" fmla="*/ 62 w 166"/>
                <a:gd name="T69" fmla="*/ 71 h 174"/>
                <a:gd name="T70" fmla="*/ 91 w 166"/>
                <a:gd name="T71" fmla="*/ 71 h 174"/>
                <a:gd name="T72" fmla="*/ 97 w 166"/>
                <a:gd name="T73" fmla="*/ 43 h 174"/>
                <a:gd name="T74" fmla="*/ 89 w 166"/>
                <a:gd name="T75" fmla="*/ 47 h 174"/>
                <a:gd name="T76" fmla="*/ 89 w 166"/>
                <a:gd name="T77" fmla="*/ 28 h 174"/>
                <a:gd name="T78" fmla="*/ 106 w 166"/>
                <a:gd name="T79" fmla="*/ 19 h 174"/>
                <a:gd name="T80" fmla="*/ 136 w 166"/>
                <a:gd name="T81" fmla="*/ 0 h 174"/>
                <a:gd name="T82" fmla="*/ 132 w 166"/>
                <a:gd name="T83" fmla="*/ 43 h 174"/>
                <a:gd name="T84" fmla="*/ 147 w 166"/>
                <a:gd name="T85" fmla="*/ 80 h 174"/>
                <a:gd name="T86" fmla="*/ 138 w 166"/>
                <a:gd name="T87" fmla="*/ 73 h 174"/>
                <a:gd name="T88" fmla="*/ 144 w 166"/>
                <a:gd name="T89" fmla="*/ 94 h 174"/>
                <a:gd name="T90" fmla="*/ 138 w 166"/>
                <a:gd name="T91" fmla="*/ 103 h 174"/>
                <a:gd name="T92" fmla="*/ 144 w 166"/>
                <a:gd name="T93" fmla="*/ 106 h 174"/>
                <a:gd name="T94" fmla="*/ 156 w 166"/>
                <a:gd name="T95" fmla="*/ 103 h 174"/>
                <a:gd name="T96" fmla="*/ 165 w 166"/>
                <a:gd name="T97" fmla="*/ 131 h 174"/>
                <a:gd name="T98" fmla="*/ 153 w 166"/>
                <a:gd name="T99" fmla="*/ 136 h 174"/>
                <a:gd name="T100" fmla="*/ 136 w 166"/>
                <a:gd name="T101" fmla="*/ 155 h 174"/>
                <a:gd name="T102" fmla="*/ 153 w 166"/>
                <a:gd name="T103" fmla="*/ 158 h 174"/>
                <a:gd name="T104" fmla="*/ 153 w 166"/>
                <a:gd name="T105" fmla="*/ 1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4">
                  <a:moveTo>
                    <a:pt x="153" y="158"/>
                  </a:moveTo>
                  <a:lnTo>
                    <a:pt x="121" y="173"/>
                  </a:lnTo>
                  <a:lnTo>
                    <a:pt x="112" y="167"/>
                  </a:lnTo>
                  <a:lnTo>
                    <a:pt x="103" y="170"/>
                  </a:lnTo>
                  <a:lnTo>
                    <a:pt x="103" y="163"/>
                  </a:lnTo>
                  <a:lnTo>
                    <a:pt x="94" y="158"/>
                  </a:lnTo>
                  <a:lnTo>
                    <a:pt x="89" y="163"/>
                  </a:lnTo>
                  <a:lnTo>
                    <a:pt x="71" y="163"/>
                  </a:lnTo>
                  <a:lnTo>
                    <a:pt x="65" y="155"/>
                  </a:lnTo>
                  <a:lnTo>
                    <a:pt x="53" y="149"/>
                  </a:lnTo>
                  <a:lnTo>
                    <a:pt x="41" y="163"/>
                  </a:lnTo>
                  <a:lnTo>
                    <a:pt x="39" y="158"/>
                  </a:lnTo>
                  <a:lnTo>
                    <a:pt x="15" y="155"/>
                  </a:lnTo>
                  <a:lnTo>
                    <a:pt x="15" y="161"/>
                  </a:lnTo>
                  <a:lnTo>
                    <a:pt x="0" y="155"/>
                  </a:lnTo>
                  <a:lnTo>
                    <a:pt x="12" y="149"/>
                  </a:lnTo>
                  <a:lnTo>
                    <a:pt x="29" y="143"/>
                  </a:lnTo>
                  <a:lnTo>
                    <a:pt x="36" y="131"/>
                  </a:lnTo>
                  <a:lnTo>
                    <a:pt x="41" y="134"/>
                  </a:lnTo>
                  <a:lnTo>
                    <a:pt x="45" y="131"/>
                  </a:lnTo>
                  <a:lnTo>
                    <a:pt x="65" y="136"/>
                  </a:lnTo>
                  <a:lnTo>
                    <a:pt x="82" y="127"/>
                  </a:lnTo>
                  <a:lnTo>
                    <a:pt x="62" y="127"/>
                  </a:lnTo>
                  <a:lnTo>
                    <a:pt x="53" y="118"/>
                  </a:lnTo>
                  <a:lnTo>
                    <a:pt x="47" y="109"/>
                  </a:lnTo>
                  <a:lnTo>
                    <a:pt x="33" y="112"/>
                  </a:lnTo>
                  <a:lnTo>
                    <a:pt x="29" y="100"/>
                  </a:lnTo>
                  <a:lnTo>
                    <a:pt x="53" y="94"/>
                  </a:lnTo>
                  <a:lnTo>
                    <a:pt x="59" y="76"/>
                  </a:lnTo>
                  <a:lnTo>
                    <a:pt x="50" y="73"/>
                  </a:lnTo>
                  <a:lnTo>
                    <a:pt x="59" y="66"/>
                  </a:lnTo>
                  <a:lnTo>
                    <a:pt x="56" y="61"/>
                  </a:lnTo>
                  <a:lnTo>
                    <a:pt x="62" y="55"/>
                  </a:lnTo>
                  <a:lnTo>
                    <a:pt x="68" y="64"/>
                  </a:lnTo>
                  <a:lnTo>
                    <a:pt x="62" y="71"/>
                  </a:lnTo>
                  <a:lnTo>
                    <a:pt x="91" y="71"/>
                  </a:lnTo>
                  <a:lnTo>
                    <a:pt x="97" y="43"/>
                  </a:lnTo>
                  <a:lnTo>
                    <a:pt x="89" y="47"/>
                  </a:lnTo>
                  <a:lnTo>
                    <a:pt x="89" y="28"/>
                  </a:lnTo>
                  <a:lnTo>
                    <a:pt x="106" y="19"/>
                  </a:lnTo>
                  <a:lnTo>
                    <a:pt x="136" y="0"/>
                  </a:lnTo>
                  <a:lnTo>
                    <a:pt x="132" y="43"/>
                  </a:lnTo>
                  <a:lnTo>
                    <a:pt x="147" y="80"/>
                  </a:lnTo>
                  <a:lnTo>
                    <a:pt x="138" y="73"/>
                  </a:lnTo>
                  <a:lnTo>
                    <a:pt x="144" y="94"/>
                  </a:lnTo>
                  <a:lnTo>
                    <a:pt x="138" y="103"/>
                  </a:lnTo>
                  <a:lnTo>
                    <a:pt x="144" y="106"/>
                  </a:lnTo>
                  <a:lnTo>
                    <a:pt x="156" y="103"/>
                  </a:lnTo>
                  <a:lnTo>
                    <a:pt x="165" y="131"/>
                  </a:lnTo>
                  <a:lnTo>
                    <a:pt x="153" y="136"/>
                  </a:lnTo>
                  <a:lnTo>
                    <a:pt x="136" y="155"/>
                  </a:lnTo>
                  <a:lnTo>
                    <a:pt x="153" y="158"/>
                  </a:lnTo>
                  <a:lnTo>
                    <a:pt x="153" y="15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4" name="Freeform 90"/>
            <p:cNvSpPr>
              <a:spLocks/>
            </p:cNvSpPr>
            <p:nvPr/>
          </p:nvSpPr>
          <p:spPr bwMode="auto">
            <a:xfrm>
              <a:off x="2514" y="1479"/>
              <a:ext cx="67" cy="96"/>
            </a:xfrm>
            <a:custGeom>
              <a:avLst/>
              <a:gdLst>
                <a:gd name="T0" fmla="*/ 38 w 89"/>
                <a:gd name="T1" fmla="*/ 127 h 128"/>
                <a:gd name="T2" fmla="*/ 32 w 89"/>
                <a:gd name="T3" fmla="*/ 121 h 128"/>
                <a:gd name="T4" fmla="*/ 20 w 89"/>
                <a:gd name="T5" fmla="*/ 123 h 128"/>
                <a:gd name="T6" fmla="*/ 15 w 89"/>
                <a:gd name="T7" fmla="*/ 117 h 128"/>
                <a:gd name="T8" fmla="*/ 3 w 89"/>
                <a:gd name="T9" fmla="*/ 123 h 128"/>
                <a:gd name="T10" fmla="*/ 0 w 89"/>
                <a:gd name="T11" fmla="*/ 112 h 128"/>
                <a:gd name="T12" fmla="*/ 15 w 89"/>
                <a:gd name="T13" fmla="*/ 97 h 128"/>
                <a:gd name="T14" fmla="*/ 20 w 89"/>
                <a:gd name="T15" fmla="*/ 85 h 128"/>
                <a:gd name="T16" fmla="*/ 0 w 89"/>
                <a:gd name="T17" fmla="*/ 94 h 128"/>
                <a:gd name="T18" fmla="*/ 12 w 89"/>
                <a:gd name="T19" fmla="*/ 60 h 128"/>
                <a:gd name="T20" fmla="*/ 6 w 89"/>
                <a:gd name="T21" fmla="*/ 51 h 128"/>
                <a:gd name="T22" fmla="*/ 20 w 89"/>
                <a:gd name="T23" fmla="*/ 43 h 128"/>
                <a:gd name="T24" fmla="*/ 24 w 89"/>
                <a:gd name="T25" fmla="*/ 27 h 128"/>
                <a:gd name="T26" fmla="*/ 29 w 89"/>
                <a:gd name="T27" fmla="*/ 18 h 128"/>
                <a:gd name="T28" fmla="*/ 41 w 89"/>
                <a:gd name="T29" fmla="*/ 18 h 128"/>
                <a:gd name="T30" fmla="*/ 47 w 89"/>
                <a:gd name="T31" fmla="*/ 0 h 128"/>
                <a:gd name="T32" fmla="*/ 61 w 89"/>
                <a:gd name="T33" fmla="*/ 5 h 128"/>
                <a:gd name="T34" fmla="*/ 79 w 89"/>
                <a:gd name="T35" fmla="*/ 12 h 128"/>
                <a:gd name="T36" fmla="*/ 59 w 89"/>
                <a:gd name="T37" fmla="*/ 27 h 128"/>
                <a:gd name="T38" fmla="*/ 50 w 89"/>
                <a:gd name="T39" fmla="*/ 27 h 128"/>
                <a:gd name="T40" fmla="*/ 56 w 89"/>
                <a:gd name="T41" fmla="*/ 36 h 128"/>
                <a:gd name="T42" fmla="*/ 47 w 89"/>
                <a:gd name="T43" fmla="*/ 45 h 128"/>
                <a:gd name="T44" fmla="*/ 71 w 89"/>
                <a:gd name="T45" fmla="*/ 45 h 128"/>
                <a:gd name="T46" fmla="*/ 88 w 89"/>
                <a:gd name="T47" fmla="*/ 51 h 128"/>
                <a:gd name="T48" fmla="*/ 65 w 89"/>
                <a:gd name="T49" fmla="*/ 78 h 128"/>
                <a:gd name="T50" fmla="*/ 56 w 89"/>
                <a:gd name="T51" fmla="*/ 78 h 128"/>
                <a:gd name="T52" fmla="*/ 61 w 89"/>
                <a:gd name="T53" fmla="*/ 91 h 128"/>
                <a:gd name="T54" fmla="*/ 44 w 89"/>
                <a:gd name="T55" fmla="*/ 91 h 128"/>
                <a:gd name="T56" fmla="*/ 59 w 89"/>
                <a:gd name="T57" fmla="*/ 97 h 128"/>
                <a:gd name="T58" fmla="*/ 71 w 89"/>
                <a:gd name="T59" fmla="*/ 108 h 128"/>
                <a:gd name="T60" fmla="*/ 38 w 89"/>
                <a:gd name="T61" fmla="*/ 127 h 128"/>
                <a:gd name="T62" fmla="*/ 38 w 89"/>
                <a:gd name="T63"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128">
                  <a:moveTo>
                    <a:pt x="38" y="127"/>
                  </a:moveTo>
                  <a:lnTo>
                    <a:pt x="32" y="121"/>
                  </a:lnTo>
                  <a:lnTo>
                    <a:pt x="20" y="123"/>
                  </a:lnTo>
                  <a:lnTo>
                    <a:pt x="15" y="117"/>
                  </a:lnTo>
                  <a:lnTo>
                    <a:pt x="3" y="123"/>
                  </a:lnTo>
                  <a:lnTo>
                    <a:pt x="0" y="112"/>
                  </a:lnTo>
                  <a:lnTo>
                    <a:pt x="15" y="97"/>
                  </a:lnTo>
                  <a:lnTo>
                    <a:pt x="20" y="85"/>
                  </a:lnTo>
                  <a:lnTo>
                    <a:pt x="0" y="94"/>
                  </a:lnTo>
                  <a:lnTo>
                    <a:pt x="12" y="60"/>
                  </a:lnTo>
                  <a:lnTo>
                    <a:pt x="6" y="51"/>
                  </a:lnTo>
                  <a:lnTo>
                    <a:pt x="20" y="43"/>
                  </a:lnTo>
                  <a:lnTo>
                    <a:pt x="24" y="27"/>
                  </a:lnTo>
                  <a:lnTo>
                    <a:pt x="29" y="18"/>
                  </a:lnTo>
                  <a:lnTo>
                    <a:pt x="41" y="18"/>
                  </a:lnTo>
                  <a:lnTo>
                    <a:pt x="47" y="0"/>
                  </a:lnTo>
                  <a:lnTo>
                    <a:pt x="61" y="5"/>
                  </a:lnTo>
                  <a:lnTo>
                    <a:pt x="79" y="12"/>
                  </a:lnTo>
                  <a:lnTo>
                    <a:pt x="59" y="27"/>
                  </a:lnTo>
                  <a:lnTo>
                    <a:pt x="50" y="27"/>
                  </a:lnTo>
                  <a:lnTo>
                    <a:pt x="56" y="36"/>
                  </a:lnTo>
                  <a:lnTo>
                    <a:pt x="47" y="45"/>
                  </a:lnTo>
                  <a:lnTo>
                    <a:pt x="71" y="45"/>
                  </a:lnTo>
                  <a:lnTo>
                    <a:pt x="88" y="51"/>
                  </a:lnTo>
                  <a:lnTo>
                    <a:pt x="65" y="78"/>
                  </a:lnTo>
                  <a:lnTo>
                    <a:pt x="56" y="78"/>
                  </a:lnTo>
                  <a:lnTo>
                    <a:pt x="61" y="91"/>
                  </a:lnTo>
                  <a:lnTo>
                    <a:pt x="44" y="91"/>
                  </a:lnTo>
                  <a:lnTo>
                    <a:pt x="59" y="97"/>
                  </a:lnTo>
                  <a:lnTo>
                    <a:pt x="71" y="108"/>
                  </a:lnTo>
                  <a:lnTo>
                    <a:pt x="38" y="127"/>
                  </a:lnTo>
                  <a:lnTo>
                    <a:pt x="38" y="12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5" name="Freeform 91"/>
            <p:cNvSpPr>
              <a:spLocks/>
            </p:cNvSpPr>
            <p:nvPr/>
          </p:nvSpPr>
          <p:spPr bwMode="auto">
            <a:xfrm>
              <a:off x="2475" y="1552"/>
              <a:ext cx="33" cy="30"/>
            </a:xfrm>
            <a:custGeom>
              <a:avLst/>
              <a:gdLst>
                <a:gd name="T0" fmla="*/ 29 w 45"/>
                <a:gd name="T1" fmla="*/ 0 h 40"/>
                <a:gd name="T2" fmla="*/ 44 w 45"/>
                <a:gd name="T3" fmla="*/ 6 h 40"/>
                <a:gd name="T4" fmla="*/ 38 w 45"/>
                <a:gd name="T5" fmla="*/ 20 h 40"/>
                <a:gd name="T6" fmla="*/ 41 w 45"/>
                <a:gd name="T7" fmla="*/ 24 h 40"/>
                <a:gd name="T8" fmla="*/ 41 w 45"/>
                <a:gd name="T9" fmla="*/ 26 h 40"/>
                <a:gd name="T10" fmla="*/ 35 w 45"/>
                <a:gd name="T11" fmla="*/ 26 h 40"/>
                <a:gd name="T12" fmla="*/ 38 w 45"/>
                <a:gd name="T13" fmla="*/ 39 h 40"/>
                <a:gd name="T14" fmla="*/ 21 w 45"/>
                <a:gd name="T15" fmla="*/ 39 h 40"/>
                <a:gd name="T16" fmla="*/ 12 w 45"/>
                <a:gd name="T17" fmla="*/ 26 h 40"/>
                <a:gd name="T18" fmla="*/ 3 w 45"/>
                <a:gd name="T19" fmla="*/ 26 h 40"/>
                <a:gd name="T20" fmla="*/ 0 w 45"/>
                <a:gd name="T21" fmla="*/ 15 h 40"/>
                <a:gd name="T22" fmla="*/ 6 w 45"/>
                <a:gd name="T23" fmla="*/ 11 h 40"/>
                <a:gd name="T24" fmla="*/ 15 w 45"/>
                <a:gd name="T25" fmla="*/ 11 h 40"/>
                <a:gd name="T26" fmla="*/ 21 w 45"/>
                <a:gd name="T27" fmla="*/ 0 h 40"/>
                <a:gd name="T28" fmla="*/ 29 w 45"/>
                <a:gd name="T29" fmla="*/ 0 h 40"/>
                <a:gd name="T30" fmla="*/ 29 w 45"/>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0">
                  <a:moveTo>
                    <a:pt x="29" y="0"/>
                  </a:moveTo>
                  <a:lnTo>
                    <a:pt x="44" y="6"/>
                  </a:lnTo>
                  <a:lnTo>
                    <a:pt x="38" y="20"/>
                  </a:lnTo>
                  <a:lnTo>
                    <a:pt x="41" y="24"/>
                  </a:lnTo>
                  <a:lnTo>
                    <a:pt x="41" y="26"/>
                  </a:lnTo>
                  <a:lnTo>
                    <a:pt x="35" y="26"/>
                  </a:lnTo>
                  <a:lnTo>
                    <a:pt x="38" y="39"/>
                  </a:lnTo>
                  <a:lnTo>
                    <a:pt x="21" y="39"/>
                  </a:lnTo>
                  <a:lnTo>
                    <a:pt x="12" y="26"/>
                  </a:lnTo>
                  <a:lnTo>
                    <a:pt x="3" y="26"/>
                  </a:lnTo>
                  <a:lnTo>
                    <a:pt x="0" y="15"/>
                  </a:lnTo>
                  <a:lnTo>
                    <a:pt x="6" y="11"/>
                  </a:lnTo>
                  <a:lnTo>
                    <a:pt x="15" y="11"/>
                  </a:lnTo>
                  <a:lnTo>
                    <a:pt x="21" y="0"/>
                  </a:lnTo>
                  <a:lnTo>
                    <a:pt x="29" y="0"/>
                  </a:lnTo>
                  <a:lnTo>
                    <a:pt x="2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6" name="Freeform 92"/>
            <p:cNvSpPr>
              <a:spLocks/>
            </p:cNvSpPr>
            <p:nvPr/>
          </p:nvSpPr>
          <p:spPr bwMode="auto">
            <a:xfrm>
              <a:off x="2417" y="1543"/>
              <a:ext cx="76" cy="85"/>
            </a:xfrm>
            <a:custGeom>
              <a:avLst/>
              <a:gdLst>
                <a:gd name="T0" fmla="*/ 97 w 101"/>
                <a:gd name="T1" fmla="*/ 51 h 113"/>
                <a:gd name="T2" fmla="*/ 97 w 101"/>
                <a:gd name="T3" fmla="*/ 63 h 113"/>
                <a:gd name="T4" fmla="*/ 85 w 101"/>
                <a:gd name="T5" fmla="*/ 94 h 113"/>
                <a:gd name="T6" fmla="*/ 79 w 101"/>
                <a:gd name="T7" fmla="*/ 103 h 113"/>
                <a:gd name="T8" fmla="*/ 76 w 101"/>
                <a:gd name="T9" fmla="*/ 112 h 113"/>
                <a:gd name="T10" fmla="*/ 64 w 101"/>
                <a:gd name="T11" fmla="*/ 99 h 113"/>
                <a:gd name="T12" fmla="*/ 50 w 101"/>
                <a:gd name="T13" fmla="*/ 105 h 113"/>
                <a:gd name="T14" fmla="*/ 47 w 101"/>
                <a:gd name="T15" fmla="*/ 103 h 113"/>
                <a:gd name="T16" fmla="*/ 44 w 101"/>
                <a:gd name="T17" fmla="*/ 105 h 113"/>
                <a:gd name="T18" fmla="*/ 38 w 101"/>
                <a:gd name="T19" fmla="*/ 99 h 113"/>
                <a:gd name="T20" fmla="*/ 35 w 101"/>
                <a:gd name="T21" fmla="*/ 105 h 113"/>
                <a:gd name="T22" fmla="*/ 17 w 101"/>
                <a:gd name="T23" fmla="*/ 105 h 113"/>
                <a:gd name="T24" fmla="*/ 6 w 101"/>
                <a:gd name="T25" fmla="*/ 103 h 113"/>
                <a:gd name="T26" fmla="*/ 14 w 101"/>
                <a:gd name="T27" fmla="*/ 99 h 113"/>
                <a:gd name="T28" fmla="*/ 0 w 101"/>
                <a:gd name="T29" fmla="*/ 96 h 113"/>
                <a:gd name="T30" fmla="*/ 12 w 101"/>
                <a:gd name="T31" fmla="*/ 94 h 113"/>
                <a:gd name="T32" fmla="*/ 3 w 101"/>
                <a:gd name="T33" fmla="*/ 87 h 113"/>
                <a:gd name="T34" fmla="*/ 3 w 101"/>
                <a:gd name="T35" fmla="*/ 84 h 113"/>
                <a:gd name="T36" fmla="*/ 8 w 101"/>
                <a:gd name="T37" fmla="*/ 84 h 113"/>
                <a:gd name="T38" fmla="*/ 3 w 101"/>
                <a:gd name="T39" fmla="*/ 78 h 113"/>
                <a:gd name="T40" fmla="*/ 8 w 101"/>
                <a:gd name="T41" fmla="*/ 75 h 113"/>
                <a:gd name="T42" fmla="*/ 14 w 101"/>
                <a:gd name="T43" fmla="*/ 75 h 113"/>
                <a:gd name="T44" fmla="*/ 42 w 101"/>
                <a:gd name="T45" fmla="*/ 78 h 113"/>
                <a:gd name="T46" fmla="*/ 20 w 101"/>
                <a:gd name="T47" fmla="*/ 70 h 113"/>
                <a:gd name="T48" fmla="*/ 26 w 101"/>
                <a:gd name="T49" fmla="*/ 63 h 113"/>
                <a:gd name="T50" fmla="*/ 35 w 101"/>
                <a:gd name="T51" fmla="*/ 60 h 113"/>
                <a:gd name="T52" fmla="*/ 32 w 101"/>
                <a:gd name="T53" fmla="*/ 51 h 113"/>
                <a:gd name="T54" fmla="*/ 23 w 101"/>
                <a:gd name="T55" fmla="*/ 42 h 113"/>
                <a:gd name="T56" fmla="*/ 26 w 101"/>
                <a:gd name="T57" fmla="*/ 36 h 113"/>
                <a:gd name="T58" fmla="*/ 38 w 101"/>
                <a:gd name="T59" fmla="*/ 29 h 113"/>
                <a:gd name="T60" fmla="*/ 35 w 101"/>
                <a:gd name="T61" fmla="*/ 21 h 113"/>
                <a:gd name="T62" fmla="*/ 44 w 101"/>
                <a:gd name="T63" fmla="*/ 15 h 113"/>
                <a:gd name="T64" fmla="*/ 52 w 101"/>
                <a:gd name="T65" fmla="*/ 27 h 113"/>
                <a:gd name="T66" fmla="*/ 58 w 101"/>
                <a:gd name="T67" fmla="*/ 23 h 113"/>
                <a:gd name="T68" fmla="*/ 62 w 101"/>
                <a:gd name="T69" fmla="*/ 29 h 113"/>
                <a:gd name="T70" fmla="*/ 64 w 101"/>
                <a:gd name="T71" fmla="*/ 21 h 113"/>
                <a:gd name="T72" fmla="*/ 76 w 101"/>
                <a:gd name="T73" fmla="*/ 18 h 113"/>
                <a:gd name="T74" fmla="*/ 67 w 101"/>
                <a:gd name="T75" fmla="*/ 9 h 113"/>
                <a:gd name="T76" fmla="*/ 73 w 101"/>
                <a:gd name="T77" fmla="*/ 2 h 113"/>
                <a:gd name="T78" fmla="*/ 82 w 101"/>
                <a:gd name="T79" fmla="*/ 0 h 113"/>
                <a:gd name="T80" fmla="*/ 91 w 101"/>
                <a:gd name="T81" fmla="*/ 2 h 113"/>
                <a:gd name="T82" fmla="*/ 91 w 101"/>
                <a:gd name="T83" fmla="*/ 9 h 113"/>
                <a:gd name="T84" fmla="*/ 97 w 101"/>
                <a:gd name="T85" fmla="*/ 12 h 113"/>
                <a:gd name="T86" fmla="*/ 93 w 101"/>
                <a:gd name="T87" fmla="*/ 2 h 113"/>
                <a:gd name="T88" fmla="*/ 100 w 101"/>
                <a:gd name="T89" fmla="*/ 2 h 113"/>
                <a:gd name="T90" fmla="*/ 93 w 101"/>
                <a:gd name="T91" fmla="*/ 18 h 113"/>
                <a:gd name="T92" fmla="*/ 97 w 101"/>
                <a:gd name="T93" fmla="*/ 12 h 113"/>
                <a:gd name="T94" fmla="*/ 91 w 101"/>
                <a:gd name="T95" fmla="*/ 23 h 113"/>
                <a:gd name="T96" fmla="*/ 82 w 101"/>
                <a:gd name="T97" fmla="*/ 23 h 113"/>
                <a:gd name="T98" fmla="*/ 76 w 101"/>
                <a:gd name="T99" fmla="*/ 27 h 113"/>
                <a:gd name="T100" fmla="*/ 79 w 101"/>
                <a:gd name="T101" fmla="*/ 38 h 113"/>
                <a:gd name="T102" fmla="*/ 88 w 101"/>
                <a:gd name="T103" fmla="*/ 38 h 113"/>
                <a:gd name="T104" fmla="*/ 97 w 101"/>
                <a:gd name="T105" fmla="*/ 51 h 113"/>
                <a:gd name="T106" fmla="*/ 97 w 101"/>
                <a:gd name="T107" fmla="*/ 5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13">
                  <a:moveTo>
                    <a:pt x="97" y="51"/>
                  </a:moveTo>
                  <a:lnTo>
                    <a:pt x="97" y="63"/>
                  </a:lnTo>
                  <a:lnTo>
                    <a:pt x="85" y="94"/>
                  </a:lnTo>
                  <a:lnTo>
                    <a:pt x="79" y="103"/>
                  </a:lnTo>
                  <a:lnTo>
                    <a:pt x="76" y="112"/>
                  </a:lnTo>
                  <a:lnTo>
                    <a:pt x="64" y="99"/>
                  </a:lnTo>
                  <a:lnTo>
                    <a:pt x="50" y="105"/>
                  </a:lnTo>
                  <a:lnTo>
                    <a:pt x="47" y="103"/>
                  </a:lnTo>
                  <a:lnTo>
                    <a:pt x="44" y="105"/>
                  </a:lnTo>
                  <a:lnTo>
                    <a:pt x="38" y="99"/>
                  </a:lnTo>
                  <a:lnTo>
                    <a:pt x="35" y="105"/>
                  </a:lnTo>
                  <a:lnTo>
                    <a:pt x="17" y="105"/>
                  </a:lnTo>
                  <a:lnTo>
                    <a:pt x="6" y="103"/>
                  </a:lnTo>
                  <a:lnTo>
                    <a:pt x="14" y="99"/>
                  </a:lnTo>
                  <a:lnTo>
                    <a:pt x="0" y="96"/>
                  </a:lnTo>
                  <a:lnTo>
                    <a:pt x="12" y="94"/>
                  </a:lnTo>
                  <a:lnTo>
                    <a:pt x="3" y="87"/>
                  </a:lnTo>
                  <a:lnTo>
                    <a:pt x="3" y="84"/>
                  </a:lnTo>
                  <a:lnTo>
                    <a:pt x="8" y="84"/>
                  </a:lnTo>
                  <a:lnTo>
                    <a:pt x="3" y="78"/>
                  </a:lnTo>
                  <a:lnTo>
                    <a:pt x="8" y="75"/>
                  </a:lnTo>
                  <a:lnTo>
                    <a:pt x="14" y="75"/>
                  </a:lnTo>
                  <a:lnTo>
                    <a:pt x="42" y="78"/>
                  </a:lnTo>
                  <a:lnTo>
                    <a:pt x="20" y="70"/>
                  </a:lnTo>
                  <a:lnTo>
                    <a:pt x="26" y="63"/>
                  </a:lnTo>
                  <a:lnTo>
                    <a:pt x="35" y="60"/>
                  </a:lnTo>
                  <a:lnTo>
                    <a:pt x="32" y="51"/>
                  </a:lnTo>
                  <a:lnTo>
                    <a:pt x="23" y="42"/>
                  </a:lnTo>
                  <a:lnTo>
                    <a:pt x="26" y="36"/>
                  </a:lnTo>
                  <a:lnTo>
                    <a:pt x="38" y="29"/>
                  </a:lnTo>
                  <a:lnTo>
                    <a:pt x="35" y="21"/>
                  </a:lnTo>
                  <a:lnTo>
                    <a:pt x="44" y="15"/>
                  </a:lnTo>
                  <a:lnTo>
                    <a:pt x="52" y="27"/>
                  </a:lnTo>
                  <a:lnTo>
                    <a:pt x="58" y="23"/>
                  </a:lnTo>
                  <a:lnTo>
                    <a:pt x="62" y="29"/>
                  </a:lnTo>
                  <a:lnTo>
                    <a:pt x="64" y="21"/>
                  </a:lnTo>
                  <a:lnTo>
                    <a:pt x="76" y="18"/>
                  </a:lnTo>
                  <a:lnTo>
                    <a:pt x="67" y="9"/>
                  </a:lnTo>
                  <a:lnTo>
                    <a:pt x="73" y="2"/>
                  </a:lnTo>
                  <a:lnTo>
                    <a:pt x="82" y="0"/>
                  </a:lnTo>
                  <a:lnTo>
                    <a:pt x="91" y="2"/>
                  </a:lnTo>
                  <a:lnTo>
                    <a:pt x="91" y="9"/>
                  </a:lnTo>
                  <a:lnTo>
                    <a:pt x="97" y="12"/>
                  </a:lnTo>
                  <a:lnTo>
                    <a:pt x="93" y="2"/>
                  </a:lnTo>
                  <a:lnTo>
                    <a:pt x="100" y="2"/>
                  </a:lnTo>
                  <a:lnTo>
                    <a:pt x="93" y="18"/>
                  </a:lnTo>
                  <a:lnTo>
                    <a:pt x="97" y="12"/>
                  </a:lnTo>
                  <a:lnTo>
                    <a:pt x="91" y="23"/>
                  </a:lnTo>
                  <a:lnTo>
                    <a:pt x="82" y="23"/>
                  </a:lnTo>
                  <a:lnTo>
                    <a:pt x="76" y="27"/>
                  </a:lnTo>
                  <a:lnTo>
                    <a:pt x="79" y="38"/>
                  </a:lnTo>
                  <a:lnTo>
                    <a:pt x="88" y="38"/>
                  </a:lnTo>
                  <a:lnTo>
                    <a:pt x="97" y="51"/>
                  </a:lnTo>
                  <a:lnTo>
                    <a:pt x="97" y="5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7" name="Freeform 93"/>
            <p:cNvSpPr>
              <a:spLocks/>
            </p:cNvSpPr>
            <p:nvPr/>
          </p:nvSpPr>
          <p:spPr bwMode="auto">
            <a:xfrm>
              <a:off x="2694" y="1570"/>
              <a:ext cx="33" cy="51"/>
            </a:xfrm>
            <a:custGeom>
              <a:avLst/>
              <a:gdLst>
                <a:gd name="T0" fmla="*/ 3 w 44"/>
                <a:gd name="T1" fmla="*/ 60 h 68"/>
                <a:gd name="T2" fmla="*/ 5 w 44"/>
                <a:gd name="T3" fmla="*/ 51 h 68"/>
                <a:gd name="T4" fmla="*/ 3 w 44"/>
                <a:gd name="T5" fmla="*/ 39 h 68"/>
                <a:gd name="T6" fmla="*/ 0 w 44"/>
                <a:gd name="T7" fmla="*/ 42 h 68"/>
                <a:gd name="T8" fmla="*/ 3 w 44"/>
                <a:gd name="T9" fmla="*/ 30 h 68"/>
                <a:gd name="T10" fmla="*/ 5 w 44"/>
                <a:gd name="T11" fmla="*/ 27 h 68"/>
                <a:gd name="T12" fmla="*/ 5 w 44"/>
                <a:gd name="T13" fmla="*/ 21 h 68"/>
                <a:gd name="T14" fmla="*/ 0 w 44"/>
                <a:gd name="T15" fmla="*/ 30 h 68"/>
                <a:gd name="T16" fmla="*/ 5 w 44"/>
                <a:gd name="T17" fmla="*/ 2 h 68"/>
                <a:gd name="T18" fmla="*/ 14 w 44"/>
                <a:gd name="T19" fmla="*/ 9 h 68"/>
                <a:gd name="T20" fmla="*/ 20 w 44"/>
                <a:gd name="T21" fmla="*/ 2 h 68"/>
                <a:gd name="T22" fmla="*/ 23 w 44"/>
                <a:gd name="T23" fmla="*/ 9 h 68"/>
                <a:gd name="T24" fmla="*/ 26 w 44"/>
                <a:gd name="T25" fmla="*/ 12 h 68"/>
                <a:gd name="T26" fmla="*/ 26 w 44"/>
                <a:gd name="T27" fmla="*/ 0 h 68"/>
                <a:gd name="T28" fmla="*/ 43 w 44"/>
                <a:gd name="T29" fmla="*/ 0 h 68"/>
                <a:gd name="T30" fmla="*/ 41 w 44"/>
                <a:gd name="T31" fmla="*/ 12 h 68"/>
                <a:gd name="T32" fmla="*/ 41 w 44"/>
                <a:gd name="T33" fmla="*/ 34 h 68"/>
                <a:gd name="T34" fmla="*/ 35 w 44"/>
                <a:gd name="T35" fmla="*/ 34 h 68"/>
                <a:gd name="T36" fmla="*/ 32 w 44"/>
                <a:gd name="T37" fmla="*/ 42 h 68"/>
                <a:gd name="T38" fmla="*/ 26 w 44"/>
                <a:gd name="T39" fmla="*/ 42 h 68"/>
                <a:gd name="T40" fmla="*/ 23 w 44"/>
                <a:gd name="T41" fmla="*/ 60 h 68"/>
                <a:gd name="T42" fmla="*/ 32 w 44"/>
                <a:gd name="T43" fmla="*/ 63 h 68"/>
                <a:gd name="T44" fmla="*/ 20 w 44"/>
                <a:gd name="T45" fmla="*/ 67 h 68"/>
                <a:gd name="T46" fmla="*/ 14 w 44"/>
                <a:gd name="T47" fmla="*/ 63 h 68"/>
                <a:gd name="T48" fmla="*/ 11 w 44"/>
                <a:gd name="T49" fmla="*/ 63 h 68"/>
                <a:gd name="T50" fmla="*/ 3 w 44"/>
                <a:gd name="T51" fmla="*/ 60 h 68"/>
                <a:gd name="T52" fmla="*/ 3 w 44"/>
                <a:gd name="T53"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68">
                  <a:moveTo>
                    <a:pt x="3" y="60"/>
                  </a:moveTo>
                  <a:lnTo>
                    <a:pt x="5" y="51"/>
                  </a:lnTo>
                  <a:lnTo>
                    <a:pt x="3" y="39"/>
                  </a:lnTo>
                  <a:lnTo>
                    <a:pt x="0" y="42"/>
                  </a:lnTo>
                  <a:lnTo>
                    <a:pt x="3" y="30"/>
                  </a:lnTo>
                  <a:lnTo>
                    <a:pt x="5" y="27"/>
                  </a:lnTo>
                  <a:lnTo>
                    <a:pt x="5" y="21"/>
                  </a:lnTo>
                  <a:lnTo>
                    <a:pt x="0" y="30"/>
                  </a:lnTo>
                  <a:lnTo>
                    <a:pt x="5" y="2"/>
                  </a:lnTo>
                  <a:lnTo>
                    <a:pt x="14" y="9"/>
                  </a:lnTo>
                  <a:lnTo>
                    <a:pt x="20" y="2"/>
                  </a:lnTo>
                  <a:lnTo>
                    <a:pt x="23" y="9"/>
                  </a:lnTo>
                  <a:lnTo>
                    <a:pt x="26" y="12"/>
                  </a:lnTo>
                  <a:lnTo>
                    <a:pt x="26" y="0"/>
                  </a:lnTo>
                  <a:lnTo>
                    <a:pt x="43" y="0"/>
                  </a:lnTo>
                  <a:lnTo>
                    <a:pt x="41" y="12"/>
                  </a:lnTo>
                  <a:lnTo>
                    <a:pt x="41" y="34"/>
                  </a:lnTo>
                  <a:lnTo>
                    <a:pt x="35" y="34"/>
                  </a:lnTo>
                  <a:lnTo>
                    <a:pt x="32" y="42"/>
                  </a:lnTo>
                  <a:lnTo>
                    <a:pt x="26" y="42"/>
                  </a:lnTo>
                  <a:lnTo>
                    <a:pt x="23" y="60"/>
                  </a:lnTo>
                  <a:lnTo>
                    <a:pt x="32" y="63"/>
                  </a:lnTo>
                  <a:lnTo>
                    <a:pt x="20" y="67"/>
                  </a:lnTo>
                  <a:lnTo>
                    <a:pt x="14" y="63"/>
                  </a:lnTo>
                  <a:lnTo>
                    <a:pt x="11" y="63"/>
                  </a:lnTo>
                  <a:lnTo>
                    <a:pt x="3" y="60"/>
                  </a:lnTo>
                  <a:lnTo>
                    <a:pt x="3" y="6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8" name="Freeform 94"/>
            <p:cNvSpPr>
              <a:spLocks/>
            </p:cNvSpPr>
            <p:nvPr/>
          </p:nvSpPr>
          <p:spPr bwMode="auto">
            <a:xfrm>
              <a:off x="2725" y="1581"/>
              <a:ext cx="9" cy="10"/>
            </a:xfrm>
            <a:custGeom>
              <a:avLst/>
              <a:gdLst>
                <a:gd name="T0" fmla="*/ 9 w 12"/>
                <a:gd name="T1" fmla="*/ 0 h 13"/>
                <a:gd name="T2" fmla="*/ 11 w 12"/>
                <a:gd name="T3" fmla="*/ 6 h 13"/>
                <a:gd name="T4" fmla="*/ 9 w 12"/>
                <a:gd name="T5" fmla="*/ 12 h 13"/>
                <a:gd name="T6" fmla="*/ 2 w 12"/>
                <a:gd name="T7" fmla="*/ 12 h 13"/>
                <a:gd name="T8" fmla="*/ 6 w 12"/>
                <a:gd name="T9" fmla="*/ 6 h 13"/>
                <a:gd name="T10" fmla="*/ 0 w 12"/>
                <a:gd name="T11" fmla="*/ 3 h 13"/>
                <a:gd name="T12" fmla="*/ 9 w 12"/>
                <a:gd name="T13" fmla="*/ 0 h 13"/>
                <a:gd name="T14" fmla="*/ 9 w 12"/>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3">
                  <a:moveTo>
                    <a:pt x="9" y="0"/>
                  </a:moveTo>
                  <a:lnTo>
                    <a:pt x="11" y="6"/>
                  </a:lnTo>
                  <a:lnTo>
                    <a:pt x="9" y="12"/>
                  </a:lnTo>
                  <a:lnTo>
                    <a:pt x="2" y="12"/>
                  </a:lnTo>
                  <a:lnTo>
                    <a:pt x="6" y="6"/>
                  </a:lnTo>
                  <a:lnTo>
                    <a:pt x="0" y="3"/>
                  </a:lnTo>
                  <a:lnTo>
                    <a:pt x="9" y="0"/>
                  </a:lnTo>
                  <a:lnTo>
                    <a:pt x="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9" name="Freeform 95"/>
            <p:cNvSpPr>
              <a:spLocks/>
            </p:cNvSpPr>
            <p:nvPr/>
          </p:nvSpPr>
          <p:spPr bwMode="auto">
            <a:xfrm>
              <a:off x="2698" y="1550"/>
              <a:ext cx="39" cy="22"/>
            </a:xfrm>
            <a:custGeom>
              <a:avLst/>
              <a:gdLst>
                <a:gd name="T0" fmla="*/ 51 w 52"/>
                <a:gd name="T1" fmla="*/ 0 h 30"/>
                <a:gd name="T2" fmla="*/ 47 w 52"/>
                <a:gd name="T3" fmla="*/ 9 h 30"/>
                <a:gd name="T4" fmla="*/ 47 w 52"/>
                <a:gd name="T5" fmla="*/ 12 h 30"/>
                <a:gd name="T6" fmla="*/ 42 w 52"/>
                <a:gd name="T7" fmla="*/ 20 h 30"/>
                <a:gd name="T8" fmla="*/ 15 w 52"/>
                <a:gd name="T9" fmla="*/ 20 h 30"/>
                <a:gd name="T10" fmla="*/ 6 w 52"/>
                <a:gd name="T11" fmla="*/ 29 h 30"/>
                <a:gd name="T12" fmla="*/ 0 w 52"/>
                <a:gd name="T13" fmla="*/ 27 h 30"/>
                <a:gd name="T14" fmla="*/ 9 w 52"/>
                <a:gd name="T15" fmla="*/ 14 h 30"/>
                <a:gd name="T16" fmla="*/ 27 w 52"/>
                <a:gd name="T17" fmla="*/ 14 h 30"/>
                <a:gd name="T18" fmla="*/ 38 w 52"/>
                <a:gd name="T19" fmla="*/ 3 h 30"/>
                <a:gd name="T20" fmla="*/ 45 w 52"/>
                <a:gd name="T21" fmla="*/ 3 h 30"/>
                <a:gd name="T22" fmla="*/ 47 w 52"/>
                <a:gd name="T23" fmla="*/ 0 h 30"/>
                <a:gd name="T24" fmla="*/ 51 w 52"/>
                <a:gd name="T25" fmla="*/ 0 h 30"/>
                <a:gd name="T26" fmla="*/ 51 w 52"/>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30">
                  <a:moveTo>
                    <a:pt x="51" y="0"/>
                  </a:moveTo>
                  <a:lnTo>
                    <a:pt x="47" y="9"/>
                  </a:lnTo>
                  <a:lnTo>
                    <a:pt x="47" y="12"/>
                  </a:lnTo>
                  <a:lnTo>
                    <a:pt x="42" y="20"/>
                  </a:lnTo>
                  <a:lnTo>
                    <a:pt x="15" y="20"/>
                  </a:lnTo>
                  <a:lnTo>
                    <a:pt x="6" y="29"/>
                  </a:lnTo>
                  <a:lnTo>
                    <a:pt x="0" y="27"/>
                  </a:lnTo>
                  <a:lnTo>
                    <a:pt x="9" y="14"/>
                  </a:lnTo>
                  <a:lnTo>
                    <a:pt x="27" y="14"/>
                  </a:lnTo>
                  <a:lnTo>
                    <a:pt x="38" y="3"/>
                  </a:lnTo>
                  <a:lnTo>
                    <a:pt x="45" y="3"/>
                  </a:lnTo>
                  <a:lnTo>
                    <a:pt x="47" y="0"/>
                  </a:lnTo>
                  <a:lnTo>
                    <a:pt x="51" y="0"/>
                  </a:lnTo>
                  <a:lnTo>
                    <a:pt x="51"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0" name="Freeform 96"/>
            <p:cNvSpPr>
              <a:spLocks/>
            </p:cNvSpPr>
            <p:nvPr/>
          </p:nvSpPr>
          <p:spPr bwMode="auto">
            <a:xfrm>
              <a:off x="2841" y="1924"/>
              <a:ext cx="41" cy="83"/>
            </a:xfrm>
            <a:custGeom>
              <a:avLst/>
              <a:gdLst>
                <a:gd name="T0" fmla="*/ 53 w 54"/>
                <a:gd name="T1" fmla="*/ 66 h 110"/>
                <a:gd name="T2" fmla="*/ 41 w 54"/>
                <a:gd name="T3" fmla="*/ 75 h 110"/>
                <a:gd name="T4" fmla="*/ 34 w 54"/>
                <a:gd name="T5" fmla="*/ 87 h 110"/>
                <a:gd name="T6" fmla="*/ 32 w 54"/>
                <a:gd name="T7" fmla="*/ 103 h 110"/>
                <a:gd name="T8" fmla="*/ 20 w 54"/>
                <a:gd name="T9" fmla="*/ 109 h 110"/>
                <a:gd name="T10" fmla="*/ 16 w 54"/>
                <a:gd name="T11" fmla="*/ 96 h 110"/>
                <a:gd name="T12" fmla="*/ 5 w 54"/>
                <a:gd name="T13" fmla="*/ 90 h 110"/>
                <a:gd name="T14" fmla="*/ 0 w 54"/>
                <a:gd name="T15" fmla="*/ 81 h 110"/>
                <a:gd name="T16" fmla="*/ 5 w 54"/>
                <a:gd name="T17" fmla="*/ 78 h 110"/>
                <a:gd name="T18" fmla="*/ 0 w 54"/>
                <a:gd name="T19" fmla="*/ 72 h 110"/>
                <a:gd name="T20" fmla="*/ 2 w 54"/>
                <a:gd name="T21" fmla="*/ 69 h 110"/>
                <a:gd name="T22" fmla="*/ 8 w 54"/>
                <a:gd name="T23" fmla="*/ 72 h 110"/>
                <a:gd name="T24" fmla="*/ 5 w 54"/>
                <a:gd name="T25" fmla="*/ 60 h 110"/>
                <a:gd name="T26" fmla="*/ 5 w 54"/>
                <a:gd name="T27" fmla="*/ 55 h 110"/>
                <a:gd name="T28" fmla="*/ 5 w 54"/>
                <a:gd name="T29" fmla="*/ 48 h 110"/>
                <a:gd name="T30" fmla="*/ 8 w 54"/>
                <a:gd name="T31" fmla="*/ 39 h 110"/>
                <a:gd name="T32" fmla="*/ 2 w 54"/>
                <a:gd name="T33" fmla="*/ 33 h 110"/>
                <a:gd name="T34" fmla="*/ 8 w 54"/>
                <a:gd name="T35" fmla="*/ 15 h 110"/>
                <a:gd name="T36" fmla="*/ 23 w 54"/>
                <a:gd name="T37" fmla="*/ 15 h 110"/>
                <a:gd name="T38" fmla="*/ 41 w 54"/>
                <a:gd name="T39" fmla="*/ 0 h 110"/>
                <a:gd name="T40" fmla="*/ 49 w 54"/>
                <a:gd name="T41" fmla="*/ 12 h 110"/>
                <a:gd name="T42" fmla="*/ 46 w 54"/>
                <a:gd name="T43" fmla="*/ 26 h 110"/>
                <a:gd name="T44" fmla="*/ 46 w 54"/>
                <a:gd name="T45" fmla="*/ 51 h 110"/>
                <a:gd name="T46" fmla="*/ 53 w 54"/>
                <a:gd name="T47" fmla="*/ 66 h 110"/>
                <a:gd name="T48" fmla="*/ 53 w 54"/>
                <a:gd name="T49" fmla="*/ 6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110">
                  <a:moveTo>
                    <a:pt x="53" y="66"/>
                  </a:moveTo>
                  <a:lnTo>
                    <a:pt x="41" y="75"/>
                  </a:lnTo>
                  <a:lnTo>
                    <a:pt x="34" y="87"/>
                  </a:lnTo>
                  <a:lnTo>
                    <a:pt x="32" y="103"/>
                  </a:lnTo>
                  <a:lnTo>
                    <a:pt x="20" y="109"/>
                  </a:lnTo>
                  <a:lnTo>
                    <a:pt x="16" y="96"/>
                  </a:lnTo>
                  <a:lnTo>
                    <a:pt x="5" y="90"/>
                  </a:lnTo>
                  <a:lnTo>
                    <a:pt x="0" y="81"/>
                  </a:lnTo>
                  <a:lnTo>
                    <a:pt x="5" y="78"/>
                  </a:lnTo>
                  <a:lnTo>
                    <a:pt x="0" y="72"/>
                  </a:lnTo>
                  <a:lnTo>
                    <a:pt x="2" y="69"/>
                  </a:lnTo>
                  <a:lnTo>
                    <a:pt x="8" y="72"/>
                  </a:lnTo>
                  <a:lnTo>
                    <a:pt x="5" y="60"/>
                  </a:lnTo>
                  <a:lnTo>
                    <a:pt x="5" y="55"/>
                  </a:lnTo>
                  <a:lnTo>
                    <a:pt x="5" y="48"/>
                  </a:lnTo>
                  <a:lnTo>
                    <a:pt x="8" y="39"/>
                  </a:lnTo>
                  <a:lnTo>
                    <a:pt x="2" y="33"/>
                  </a:lnTo>
                  <a:lnTo>
                    <a:pt x="8" y="15"/>
                  </a:lnTo>
                  <a:lnTo>
                    <a:pt x="23" y="15"/>
                  </a:lnTo>
                  <a:lnTo>
                    <a:pt x="41" y="0"/>
                  </a:lnTo>
                  <a:lnTo>
                    <a:pt x="49" y="12"/>
                  </a:lnTo>
                  <a:lnTo>
                    <a:pt x="46" y="26"/>
                  </a:lnTo>
                  <a:lnTo>
                    <a:pt x="46" y="51"/>
                  </a:lnTo>
                  <a:lnTo>
                    <a:pt x="53" y="66"/>
                  </a:lnTo>
                  <a:lnTo>
                    <a:pt x="53" y="6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1" name="Freeform 97"/>
            <p:cNvSpPr>
              <a:spLocks/>
            </p:cNvSpPr>
            <p:nvPr/>
          </p:nvSpPr>
          <p:spPr bwMode="auto">
            <a:xfrm>
              <a:off x="2643" y="1610"/>
              <a:ext cx="91" cy="179"/>
            </a:xfrm>
            <a:custGeom>
              <a:avLst/>
              <a:gdLst>
                <a:gd name="T0" fmla="*/ 15 w 121"/>
                <a:gd name="T1" fmla="*/ 239 h 240"/>
                <a:gd name="T2" fmla="*/ 24 w 121"/>
                <a:gd name="T3" fmla="*/ 209 h 240"/>
                <a:gd name="T4" fmla="*/ 41 w 121"/>
                <a:gd name="T5" fmla="*/ 191 h 240"/>
                <a:gd name="T6" fmla="*/ 9 w 121"/>
                <a:gd name="T7" fmla="*/ 186 h 240"/>
                <a:gd name="T8" fmla="*/ 0 w 121"/>
                <a:gd name="T9" fmla="*/ 177 h 240"/>
                <a:gd name="T10" fmla="*/ 6 w 121"/>
                <a:gd name="T11" fmla="*/ 171 h 240"/>
                <a:gd name="T12" fmla="*/ 0 w 121"/>
                <a:gd name="T13" fmla="*/ 164 h 240"/>
                <a:gd name="T14" fmla="*/ 0 w 121"/>
                <a:gd name="T15" fmla="*/ 155 h 240"/>
                <a:gd name="T16" fmla="*/ 9 w 121"/>
                <a:gd name="T17" fmla="*/ 146 h 240"/>
                <a:gd name="T18" fmla="*/ 6 w 121"/>
                <a:gd name="T19" fmla="*/ 137 h 240"/>
                <a:gd name="T20" fmla="*/ 0 w 121"/>
                <a:gd name="T21" fmla="*/ 131 h 240"/>
                <a:gd name="T22" fmla="*/ 12 w 121"/>
                <a:gd name="T23" fmla="*/ 121 h 240"/>
                <a:gd name="T24" fmla="*/ 9 w 121"/>
                <a:gd name="T25" fmla="*/ 107 h 240"/>
                <a:gd name="T26" fmla="*/ 24 w 121"/>
                <a:gd name="T27" fmla="*/ 104 h 240"/>
                <a:gd name="T28" fmla="*/ 30 w 121"/>
                <a:gd name="T29" fmla="*/ 92 h 240"/>
                <a:gd name="T30" fmla="*/ 30 w 121"/>
                <a:gd name="T31" fmla="*/ 79 h 240"/>
                <a:gd name="T32" fmla="*/ 36 w 121"/>
                <a:gd name="T33" fmla="*/ 61 h 240"/>
                <a:gd name="T34" fmla="*/ 30 w 121"/>
                <a:gd name="T35" fmla="*/ 52 h 240"/>
                <a:gd name="T36" fmla="*/ 41 w 121"/>
                <a:gd name="T37" fmla="*/ 43 h 240"/>
                <a:gd name="T38" fmla="*/ 56 w 121"/>
                <a:gd name="T39" fmla="*/ 46 h 240"/>
                <a:gd name="T40" fmla="*/ 60 w 121"/>
                <a:gd name="T41" fmla="*/ 59 h 240"/>
                <a:gd name="T42" fmla="*/ 65 w 121"/>
                <a:gd name="T43" fmla="*/ 50 h 240"/>
                <a:gd name="T44" fmla="*/ 68 w 121"/>
                <a:gd name="T45" fmla="*/ 43 h 240"/>
                <a:gd name="T46" fmla="*/ 79 w 121"/>
                <a:gd name="T47" fmla="*/ 46 h 240"/>
                <a:gd name="T48" fmla="*/ 73 w 121"/>
                <a:gd name="T49" fmla="*/ 40 h 240"/>
                <a:gd name="T50" fmla="*/ 77 w 121"/>
                <a:gd name="T51" fmla="*/ 31 h 240"/>
                <a:gd name="T52" fmla="*/ 71 w 121"/>
                <a:gd name="T53" fmla="*/ 28 h 240"/>
                <a:gd name="T54" fmla="*/ 77 w 121"/>
                <a:gd name="T55" fmla="*/ 23 h 240"/>
                <a:gd name="T56" fmla="*/ 77 w 121"/>
                <a:gd name="T57" fmla="*/ 20 h 240"/>
                <a:gd name="T58" fmla="*/ 73 w 121"/>
                <a:gd name="T59" fmla="*/ 14 h 240"/>
                <a:gd name="T60" fmla="*/ 68 w 121"/>
                <a:gd name="T61" fmla="*/ 10 h 240"/>
                <a:gd name="T62" fmla="*/ 65 w 121"/>
                <a:gd name="T63" fmla="*/ 16 h 240"/>
                <a:gd name="T64" fmla="*/ 65 w 121"/>
                <a:gd name="T65" fmla="*/ 7 h 240"/>
                <a:gd name="T66" fmla="*/ 68 w 121"/>
                <a:gd name="T67" fmla="*/ 0 h 240"/>
                <a:gd name="T68" fmla="*/ 68 w 121"/>
                <a:gd name="T69" fmla="*/ 7 h 240"/>
                <a:gd name="T70" fmla="*/ 71 w 121"/>
                <a:gd name="T71" fmla="*/ 10 h 240"/>
                <a:gd name="T72" fmla="*/ 73 w 121"/>
                <a:gd name="T73" fmla="*/ 7 h 240"/>
                <a:gd name="T74" fmla="*/ 82 w 121"/>
                <a:gd name="T75" fmla="*/ 10 h 240"/>
                <a:gd name="T76" fmla="*/ 88 w 121"/>
                <a:gd name="T77" fmla="*/ 14 h 240"/>
                <a:gd name="T78" fmla="*/ 98 w 121"/>
                <a:gd name="T79" fmla="*/ 10 h 240"/>
                <a:gd name="T80" fmla="*/ 98 w 121"/>
                <a:gd name="T81" fmla="*/ 16 h 240"/>
                <a:gd name="T82" fmla="*/ 100 w 121"/>
                <a:gd name="T83" fmla="*/ 31 h 240"/>
                <a:gd name="T84" fmla="*/ 111 w 121"/>
                <a:gd name="T85" fmla="*/ 34 h 240"/>
                <a:gd name="T86" fmla="*/ 106 w 121"/>
                <a:gd name="T87" fmla="*/ 50 h 240"/>
                <a:gd name="T88" fmla="*/ 111 w 121"/>
                <a:gd name="T89" fmla="*/ 50 h 240"/>
                <a:gd name="T90" fmla="*/ 106 w 121"/>
                <a:gd name="T91" fmla="*/ 61 h 240"/>
                <a:gd name="T92" fmla="*/ 120 w 121"/>
                <a:gd name="T93" fmla="*/ 79 h 240"/>
                <a:gd name="T94" fmla="*/ 111 w 121"/>
                <a:gd name="T95" fmla="*/ 77 h 240"/>
                <a:gd name="T96" fmla="*/ 100 w 121"/>
                <a:gd name="T97" fmla="*/ 95 h 240"/>
                <a:gd name="T98" fmla="*/ 106 w 121"/>
                <a:gd name="T99" fmla="*/ 101 h 240"/>
                <a:gd name="T100" fmla="*/ 100 w 121"/>
                <a:gd name="T101" fmla="*/ 112 h 240"/>
                <a:gd name="T102" fmla="*/ 91 w 121"/>
                <a:gd name="T103" fmla="*/ 112 h 240"/>
                <a:gd name="T104" fmla="*/ 86 w 121"/>
                <a:gd name="T105" fmla="*/ 143 h 240"/>
                <a:gd name="T106" fmla="*/ 94 w 121"/>
                <a:gd name="T107" fmla="*/ 149 h 240"/>
                <a:gd name="T108" fmla="*/ 100 w 121"/>
                <a:gd name="T109" fmla="*/ 155 h 240"/>
                <a:gd name="T110" fmla="*/ 15 w 121"/>
                <a:gd name="T111" fmla="*/ 239 h 240"/>
                <a:gd name="T112" fmla="*/ 15 w 121"/>
                <a:gd name="T11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240">
                  <a:moveTo>
                    <a:pt x="15" y="239"/>
                  </a:moveTo>
                  <a:lnTo>
                    <a:pt x="24" y="209"/>
                  </a:lnTo>
                  <a:lnTo>
                    <a:pt x="41" y="191"/>
                  </a:lnTo>
                  <a:lnTo>
                    <a:pt x="9" y="186"/>
                  </a:lnTo>
                  <a:lnTo>
                    <a:pt x="0" y="177"/>
                  </a:lnTo>
                  <a:lnTo>
                    <a:pt x="6" y="171"/>
                  </a:lnTo>
                  <a:lnTo>
                    <a:pt x="0" y="164"/>
                  </a:lnTo>
                  <a:lnTo>
                    <a:pt x="0" y="155"/>
                  </a:lnTo>
                  <a:lnTo>
                    <a:pt x="9" y="146"/>
                  </a:lnTo>
                  <a:lnTo>
                    <a:pt x="6" y="137"/>
                  </a:lnTo>
                  <a:lnTo>
                    <a:pt x="0" y="131"/>
                  </a:lnTo>
                  <a:lnTo>
                    <a:pt x="12" y="121"/>
                  </a:lnTo>
                  <a:lnTo>
                    <a:pt x="9" y="107"/>
                  </a:lnTo>
                  <a:lnTo>
                    <a:pt x="24" y="104"/>
                  </a:lnTo>
                  <a:lnTo>
                    <a:pt x="30" y="92"/>
                  </a:lnTo>
                  <a:lnTo>
                    <a:pt x="30" y="79"/>
                  </a:lnTo>
                  <a:lnTo>
                    <a:pt x="36" y="61"/>
                  </a:lnTo>
                  <a:lnTo>
                    <a:pt x="30" y="52"/>
                  </a:lnTo>
                  <a:lnTo>
                    <a:pt x="41" y="43"/>
                  </a:lnTo>
                  <a:lnTo>
                    <a:pt x="56" y="46"/>
                  </a:lnTo>
                  <a:lnTo>
                    <a:pt x="60" y="59"/>
                  </a:lnTo>
                  <a:lnTo>
                    <a:pt x="65" y="50"/>
                  </a:lnTo>
                  <a:lnTo>
                    <a:pt x="68" y="43"/>
                  </a:lnTo>
                  <a:lnTo>
                    <a:pt x="79" y="46"/>
                  </a:lnTo>
                  <a:lnTo>
                    <a:pt x="73" y="40"/>
                  </a:lnTo>
                  <a:lnTo>
                    <a:pt x="77" y="31"/>
                  </a:lnTo>
                  <a:lnTo>
                    <a:pt x="71" y="28"/>
                  </a:lnTo>
                  <a:lnTo>
                    <a:pt x="77" y="23"/>
                  </a:lnTo>
                  <a:lnTo>
                    <a:pt x="77" y="20"/>
                  </a:lnTo>
                  <a:lnTo>
                    <a:pt x="73" y="14"/>
                  </a:lnTo>
                  <a:lnTo>
                    <a:pt x="68" y="10"/>
                  </a:lnTo>
                  <a:lnTo>
                    <a:pt x="65" y="16"/>
                  </a:lnTo>
                  <a:lnTo>
                    <a:pt x="65" y="7"/>
                  </a:lnTo>
                  <a:lnTo>
                    <a:pt x="68" y="0"/>
                  </a:lnTo>
                  <a:lnTo>
                    <a:pt x="68" y="7"/>
                  </a:lnTo>
                  <a:lnTo>
                    <a:pt x="71" y="10"/>
                  </a:lnTo>
                  <a:lnTo>
                    <a:pt x="73" y="7"/>
                  </a:lnTo>
                  <a:lnTo>
                    <a:pt x="82" y="10"/>
                  </a:lnTo>
                  <a:lnTo>
                    <a:pt x="88" y="14"/>
                  </a:lnTo>
                  <a:lnTo>
                    <a:pt x="98" y="10"/>
                  </a:lnTo>
                  <a:lnTo>
                    <a:pt x="98" y="16"/>
                  </a:lnTo>
                  <a:lnTo>
                    <a:pt x="100" y="31"/>
                  </a:lnTo>
                  <a:lnTo>
                    <a:pt x="111" y="34"/>
                  </a:lnTo>
                  <a:lnTo>
                    <a:pt x="106" y="50"/>
                  </a:lnTo>
                  <a:lnTo>
                    <a:pt x="111" y="50"/>
                  </a:lnTo>
                  <a:lnTo>
                    <a:pt x="106" y="61"/>
                  </a:lnTo>
                  <a:lnTo>
                    <a:pt x="120" y="79"/>
                  </a:lnTo>
                  <a:lnTo>
                    <a:pt x="111" y="77"/>
                  </a:lnTo>
                  <a:lnTo>
                    <a:pt x="100" y="95"/>
                  </a:lnTo>
                  <a:lnTo>
                    <a:pt x="106" y="101"/>
                  </a:lnTo>
                  <a:lnTo>
                    <a:pt x="100" y="112"/>
                  </a:lnTo>
                  <a:lnTo>
                    <a:pt x="91" y="112"/>
                  </a:lnTo>
                  <a:lnTo>
                    <a:pt x="86" y="143"/>
                  </a:lnTo>
                  <a:lnTo>
                    <a:pt x="94" y="149"/>
                  </a:lnTo>
                  <a:lnTo>
                    <a:pt x="100" y="155"/>
                  </a:lnTo>
                  <a:lnTo>
                    <a:pt x="15" y="239"/>
                  </a:lnTo>
                  <a:lnTo>
                    <a:pt x="15" y="23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 name="Freeform 98"/>
            <p:cNvSpPr>
              <a:spLocks/>
            </p:cNvSpPr>
            <p:nvPr/>
          </p:nvSpPr>
          <p:spPr bwMode="auto">
            <a:xfrm>
              <a:off x="2655" y="1725"/>
              <a:ext cx="103" cy="83"/>
            </a:xfrm>
            <a:custGeom>
              <a:avLst/>
              <a:gdLst>
                <a:gd name="T0" fmla="*/ 85 w 139"/>
                <a:gd name="T1" fmla="*/ 0 h 110"/>
                <a:gd name="T2" fmla="*/ 96 w 139"/>
                <a:gd name="T3" fmla="*/ 3 h 110"/>
                <a:gd name="T4" fmla="*/ 100 w 139"/>
                <a:gd name="T5" fmla="*/ 16 h 110"/>
                <a:gd name="T6" fmla="*/ 115 w 139"/>
                <a:gd name="T7" fmla="*/ 16 h 110"/>
                <a:gd name="T8" fmla="*/ 115 w 139"/>
                <a:gd name="T9" fmla="*/ 27 h 110"/>
                <a:gd name="T10" fmla="*/ 120 w 139"/>
                <a:gd name="T11" fmla="*/ 33 h 110"/>
                <a:gd name="T12" fmla="*/ 117 w 139"/>
                <a:gd name="T13" fmla="*/ 36 h 110"/>
                <a:gd name="T14" fmla="*/ 129 w 139"/>
                <a:gd name="T15" fmla="*/ 51 h 110"/>
                <a:gd name="T16" fmla="*/ 138 w 139"/>
                <a:gd name="T17" fmla="*/ 64 h 110"/>
                <a:gd name="T18" fmla="*/ 123 w 139"/>
                <a:gd name="T19" fmla="*/ 87 h 110"/>
                <a:gd name="T20" fmla="*/ 126 w 139"/>
                <a:gd name="T21" fmla="*/ 93 h 110"/>
                <a:gd name="T22" fmla="*/ 126 w 139"/>
                <a:gd name="T23" fmla="*/ 103 h 110"/>
                <a:gd name="T24" fmla="*/ 120 w 139"/>
                <a:gd name="T25" fmla="*/ 109 h 110"/>
                <a:gd name="T26" fmla="*/ 115 w 139"/>
                <a:gd name="T27" fmla="*/ 103 h 110"/>
                <a:gd name="T28" fmla="*/ 100 w 139"/>
                <a:gd name="T29" fmla="*/ 100 h 110"/>
                <a:gd name="T30" fmla="*/ 96 w 139"/>
                <a:gd name="T31" fmla="*/ 109 h 110"/>
                <a:gd name="T32" fmla="*/ 83 w 139"/>
                <a:gd name="T33" fmla="*/ 109 h 110"/>
                <a:gd name="T34" fmla="*/ 71 w 139"/>
                <a:gd name="T35" fmla="*/ 103 h 110"/>
                <a:gd name="T36" fmla="*/ 58 w 139"/>
                <a:gd name="T37" fmla="*/ 103 h 110"/>
                <a:gd name="T38" fmla="*/ 53 w 139"/>
                <a:gd name="T39" fmla="*/ 100 h 110"/>
                <a:gd name="T40" fmla="*/ 45 w 139"/>
                <a:gd name="T41" fmla="*/ 100 h 110"/>
                <a:gd name="T42" fmla="*/ 29 w 139"/>
                <a:gd name="T43" fmla="*/ 91 h 110"/>
                <a:gd name="T44" fmla="*/ 0 w 139"/>
                <a:gd name="T45" fmla="*/ 91 h 110"/>
                <a:gd name="T46" fmla="*/ 9 w 139"/>
                <a:gd name="T47" fmla="*/ 54 h 110"/>
                <a:gd name="T48" fmla="*/ 26 w 139"/>
                <a:gd name="T49" fmla="*/ 36 h 110"/>
                <a:gd name="T50" fmla="*/ 85 w 139"/>
                <a:gd name="T51" fmla="*/ 0 h 110"/>
                <a:gd name="T52" fmla="*/ 85 w 139"/>
                <a:gd name="T5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10">
                  <a:moveTo>
                    <a:pt x="85" y="0"/>
                  </a:moveTo>
                  <a:lnTo>
                    <a:pt x="96" y="3"/>
                  </a:lnTo>
                  <a:lnTo>
                    <a:pt x="100" y="16"/>
                  </a:lnTo>
                  <a:lnTo>
                    <a:pt x="115" y="16"/>
                  </a:lnTo>
                  <a:lnTo>
                    <a:pt x="115" y="27"/>
                  </a:lnTo>
                  <a:lnTo>
                    <a:pt x="120" y="33"/>
                  </a:lnTo>
                  <a:lnTo>
                    <a:pt x="117" y="36"/>
                  </a:lnTo>
                  <a:lnTo>
                    <a:pt x="129" y="51"/>
                  </a:lnTo>
                  <a:lnTo>
                    <a:pt x="138" y="64"/>
                  </a:lnTo>
                  <a:lnTo>
                    <a:pt x="123" y="87"/>
                  </a:lnTo>
                  <a:lnTo>
                    <a:pt x="126" y="93"/>
                  </a:lnTo>
                  <a:lnTo>
                    <a:pt x="126" y="103"/>
                  </a:lnTo>
                  <a:lnTo>
                    <a:pt x="120" y="109"/>
                  </a:lnTo>
                  <a:lnTo>
                    <a:pt x="115" y="103"/>
                  </a:lnTo>
                  <a:lnTo>
                    <a:pt x="100" y="100"/>
                  </a:lnTo>
                  <a:lnTo>
                    <a:pt x="96" y="109"/>
                  </a:lnTo>
                  <a:lnTo>
                    <a:pt x="83" y="109"/>
                  </a:lnTo>
                  <a:lnTo>
                    <a:pt x="71" y="103"/>
                  </a:lnTo>
                  <a:lnTo>
                    <a:pt x="58" y="103"/>
                  </a:lnTo>
                  <a:lnTo>
                    <a:pt x="53" y="100"/>
                  </a:lnTo>
                  <a:lnTo>
                    <a:pt x="45" y="100"/>
                  </a:lnTo>
                  <a:lnTo>
                    <a:pt x="29" y="91"/>
                  </a:lnTo>
                  <a:lnTo>
                    <a:pt x="0" y="91"/>
                  </a:lnTo>
                  <a:lnTo>
                    <a:pt x="9" y="54"/>
                  </a:lnTo>
                  <a:lnTo>
                    <a:pt x="26" y="36"/>
                  </a:lnTo>
                  <a:lnTo>
                    <a:pt x="85" y="0"/>
                  </a:lnTo>
                  <a:lnTo>
                    <a:pt x="85"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 name="Freeform 99"/>
            <p:cNvSpPr>
              <a:spLocks/>
            </p:cNvSpPr>
            <p:nvPr/>
          </p:nvSpPr>
          <p:spPr bwMode="auto">
            <a:xfrm>
              <a:off x="2708" y="1630"/>
              <a:ext cx="73" cy="110"/>
            </a:xfrm>
            <a:custGeom>
              <a:avLst/>
              <a:gdLst>
                <a:gd name="T0" fmla="*/ 25 w 97"/>
                <a:gd name="T1" fmla="*/ 22 h 146"/>
                <a:gd name="T2" fmla="*/ 29 w 97"/>
                <a:gd name="T3" fmla="*/ 15 h 146"/>
                <a:gd name="T4" fmla="*/ 38 w 97"/>
                <a:gd name="T5" fmla="*/ 18 h 146"/>
                <a:gd name="T6" fmla="*/ 38 w 97"/>
                <a:gd name="T7" fmla="*/ 12 h 146"/>
                <a:gd name="T8" fmla="*/ 46 w 97"/>
                <a:gd name="T9" fmla="*/ 12 h 146"/>
                <a:gd name="T10" fmla="*/ 49 w 97"/>
                <a:gd name="T11" fmla="*/ 15 h 146"/>
                <a:gd name="T12" fmla="*/ 55 w 97"/>
                <a:gd name="T13" fmla="*/ 6 h 146"/>
                <a:gd name="T14" fmla="*/ 67 w 97"/>
                <a:gd name="T15" fmla="*/ 6 h 146"/>
                <a:gd name="T16" fmla="*/ 70 w 97"/>
                <a:gd name="T17" fmla="*/ 0 h 146"/>
                <a:gd name="T18" fmla="*/ 79 w 97"/>
                <a:gd name="T19" fmla="*/ 0 h 146"/>
                <a:gd name="T20" fmla="*/ 82 w 97"/>
                <a:gd name="T21" fmla="*/ 9 h 146"/>
                <a:gd name="T22" fmla="*/ 76 w 97"/>
                <a:gd name="T23" fmla="*/ 9 h 146"/>
                <a:gd name="T24" fmla="*/ 70 w 97"/>
                <a:gd name="T25" fmla="*/ 15 h 146"/>
                <a:gd name="T26" fmla="*/ 79 w 97"/>
                <a:gd name="T27" fmla="*/ 15 h 146"/>
                <a:gd name="T28" fmla="*/ 85 w 97"/>
                <a:gd name="T29" fmla="*/ 22 h 146"/>
                <a:gd name="T30" fmla="*/ 76 w 97"/>
                <a:gd name="T31" fmla="*/ 24 h 146"/>
                <a:gd name="T32" fmla="*/ 85 w 97"/>
                <a:gd name="T33" fmla="*/ 33 h 146"/>
                <a:gd name="T34" fmla="*/ 88 w 97"/>
                <a:gd name="T35" fmla="*/ 49 h 146"/>
                <a:gd name="T36" fmla="*/ 82 w 97"/>
                <a:gd name="T37" fmla="*/ 61 h 146"/>
                <a:gd name="T38" fmla="*/ 93 w 97"/>
                <a:gd name="T39" fmla="*/ 88 h 146"/>
                <a:gd name="T40" fmla="*/ 96 w 97"/>
                <a:gd name="T41" fmla="*/ 127 h 146"/>
                <a:gd name="T42" fmla="*/ 85 w 97"/>
                <a:gd name="T43" fmla="*/ 121 h 146"/>
                <a:gd name="T44" fmla="*/ 82 w 97"/>
                <a:gd name="T45" fmla="*/ 127 h 146"/>
                <a:gd name="T46" fmla="*/ 61 w 97"/>
                <a:gd name="T47" fmla="*/ 136 h 146"/>
                <a:gd name="T48" fmla="*/ 55 w 97"/>
                <a:gd name="T49" fmla="*/ 139 h 146"/>
                <a:gd name="T50" fmla="*/ 49 w 97"/>
                <a:gd name="T51" fmla="*/ 145 h 146"/>
                <a:gd name="T52" fmla="*/ 44 w 97"/>
                <a:gd name="T53" fmla="*/ 143 h 146"/>
                <a:gd name="T54" fmla="*/ 29 w 97"/>
                <a:gd name="T55" fmla="*/ 143 h 146"/>
                <a:gd name="T56" fmla="*/ 25 w 97"/>
                <a:gd name="T57" fmla="*/ 130 h 146"/>
                <a:gd name="T58" fmla="*/ 14 w 97"/>
                <a:gd name="T59" fmla="*/ 127 h 146"/>
                <a:gd name="T60" fmla="*/ 8 w 97"/>
                <a:gd name="T61" fmla="*/ 121 h 146"/>
                <a:gd name="T62" fmla="*/ 0 w 97"/>
                <a:gd name="T63" fmla="*/ 115 h 146"/>
                <a:gd name="T64" fmla="*/ 5 w 97"/>
                <a:gd name="T65" fmla="*/ 84 h 146"/>
                <a:gd name="T66" fmla="*/ 14 w 97"/>
                <a:gd name="T67" fmla="*/ 84 h 146"/>
                <a:gd name="T68" fmla="*/ 20 w 97"/>
                <a:gd name="T69" fmla="*/ 73 h 146"/>
                <a:gd name="T70" fmla="*/ 14 w 97"/>
                <a:gd name="T71" fmla="*/ 67 h 146"/>
                <a:gd name="T72" fmla="*/ 25 w 97"/>
                <a:gd name="T73" fmla="*/ 49 h 146"/>
                <a:gd name="T74" fmla="*/ 34 w 97"/>
                <a:gd name="T75" fmla="*/ 51 h 146"/>
                <a:gd name="T76" fmla="*/ 20 w 97"/>
                <a:gd name="T77" fmla="*/ 33 h 146"/>
                <a:gd name="T78" fmla="*/ 25 w 97"/>
                <a:gd name="T79" fmla="*/ 22 h 146"/>
                <a:gd name="T80" fmla="*/ 20 w 97"/>
                <a:gd name="T81" fmla="*/ 22 h 146"/>
                <a:gd name="T82" fmla="*/ 20 w 97"/>
                <a:gd name="T83" fmla="*/ 18 h 146"/>
                <a:gd name="T84" fmla="*/ 20 w 97"/>
                <a:gd name="T85" fmla="*/ 22 h 146"/>
                <a:gd name="T86" fmla="*/ 25 w 97"/>
                <a:gd name="T87" fmla="*/ 22 h 146"/>
                <a:gd name="T88" fmla="*/ 25 w 97"/>
                <a:gd name="T89" fmla="*/ 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146">
                  <a:moveTo>
                    <a:pt x="25" y="22"/>
                  </a:moveTo>
                  <a:lnTo>
                    <a:pt x="29" y="15"/>
                  </a:lnTo>
                  <a:lnTo>
                    <a:pt x="38" y="18"/>
                  </a:lnTo>
                  <a:lnTo>
                    <a:pt x="38" y="12"/>
                  </a:lnTo>
                  <a:lnTo>
                    <a:pt x="46" y="12"/>
                  </a:lnTo>
                  <a:lnTo>
                    <a:pt x="49" y="15"/>
                  </a:lnTo>
                  <a:lnTo>
                    <a:pt x="55" y="6"/>
                  </a:lnTo>
                  <a:lnTo>
                    <a:pt x="67" y="6"/>
                  </a:lnTo>
                  <a:lnTo>
                    <a:pt x="70" y="0"/>
                  </a:lnTo>
                  <a:lnTo>
                    <a:pt x="79" y="0"/>
                  </a:lnTo>
                  <a:lnTo>
                    <a:pt x="82" y="9"/>
                  </a:lnTo>
                  <a:lnTo>
                    <a:pt x="76" y="9"/>
                  </a:lnTo>
                  <a:lnTo>
                    <a:pt x="70" y="15"/>
                  </a:lnTo>
                  <a:lnTo>
                    <a:pt x="79" y="15"/>
                  </a:lnTo>
                  <a:lnTo>
                    <a:pt x="85" y="22"/>
                  </a:lnTo>
                  <a:lnTo>
                    <a:pt x="76" y="24"/>
                  </a:lnTo>
                  <a:lnTo>
                    <a:pt x="85" y="33"/>
                  </a:lnTo>
                  <a:lnTo>
                    <a:pt x="88" y="49"/>
                  </a:lnTo>
                  <a:lnTo>
                    <a:pt x="82" y="61"/>
                  </a:lnTo>
                  <a:lnTo>
                    <a:pt x="93" y="88"/>
                  </a:lnTo>
                  <a:lnTo>
                    <a:pt x="96" y="127"/>
                  </a:lnTo>
                  <a:lnTo>
                    <a:pt x="85" y="121"/>
                  </a:lnTo>
                  <a:lnTo>
                    <a:pt x="82" y="127"/>
                  </a:lnTo>
                  <a:lnTo>
                    <a:pt x="61" y="136"/>
                  </a:lnTo>
                  <a:lnTo>
                    <a:pt x="55" y="139"/>
                  </a:lnTo>
                  <a:lnTo>
                    <a:pt x="49" y="145"/>
                  </a:lnTo>
                  <a:lnTo>
                    <a:pt x="44" y="143"/>
                  </a:lnTo>
                  <a:lnTo>
                    <a:pt x="29" y="143"/>
                  </a:lnTo>
                  <a:lnTo>
                    <a:pt x="25" y="130"/>
                  </a:lnTo>
                  <a:lnTo>
                    <a:pt x="14" y="127"/>
                  </a:lnTo>
                  <a:lnTo>
                    <a:pt x="8" y="121"/>
                  </a:lnTo>
                  <a:lnTo>
                    <a:pt x="0" y="115"/>
                  </a:lnTo>
                  <a:lnTo>
                    <a:pt x="5" y="84"/>
                  </a:lnTo>
                  <a:lnTo>
                    <a:pt x="14" y="84"/>
                  </a:lnTo>
                  <a:lnTo>
                    <a:pt x="20" y="73"/>
                  </a:lnTo>
                  <a:lnTo>
                    <a:pt x="14" y="67"/>
                  </a:lnTo>
                  <a:lnTo>
                    <a:pt x="25" y="49"/>
                  </a:lnTo>
                  <a:lnTo>
                    <a:pt x="34" y="51"/>
                  </a:lnTo>
                  <a:lnTo>
                    <a:pt x="20" y="33"/>
                  </a:lnTo>
                  <a:lnTo>
                    <a:pt x="25" y="22"/>
                  </a:lnTo>
                  <a:lnTo>
                    <a:pt x="20" y="22"/>
                  </a:lnTo>
                  <a:lnTo>
                    <a:pt x="20" y="18"/>
                  </a:lnTo>
                  <a:lnTo>
                    <a:pt x="20" y="22"/>
                  </a:lnTo>
                  <a:lnTo>
                    <a:pt x="25" y="22"/>
                  </a:lnTo>
                  <a:lnTo>
                    <a:pt x="25" y="2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 name="Freeform 100"/>
            <p:cNvSpPr>
              <a:spLocks/>
            </p:cNvSpPr>
            <p:nvPr/>
          </p:nvSpPr>
          <p:spPr bwMode="auto">
            <a:xfrm>
              <a:off x="2863" y="2004"/>
              <a:ext cx="80" cy="77"/>
            </a:xfrm>
            <a:custGeom>
              <a:avLst/>
              <a:gdLst>
                <a:gd name="T0" fmla="*/ 65 w 107"/>
                <a:gd name="T1" fmla="*/ 18 h 103"/>
                <a:gd name="T2" fmla="*/ 65 w 107"/>
                <a:gd name="T3" fmla="*/ 24 h 103"/>
                <a:gd name="T4" fmla="*/ 73 w 107"/>
                <a:gd name="T5" fmla="*/ 27 h 103"/>
                <a:gd name="T6" fmla="*/ 82 w 107"/>
                <a:gd name="T7" fmla="*/ 33 h 103"/>
                <a:gd name="T8" fmla="*/ 85 w 107"/>
                <a:gd name="T9" fmla="*/ 33 h 103"/>
                <a:gd name="T10" fmla="*/ 100 w 107"/>
                <a:gd name="T11" fmla="*/ 42 h 103"/>
                <a:gd name="T12" fmla="*/ 106 w 107"/>
                <a:gd name="T13" fmla="*/ 60 h 103"/>
                <a:gd name="T14" fmla="*/ 91 w 107"/>
                <a:gd name="T15" fmla="*/ 48 h 103"/>
                <a:gd name="T16" fmla="*/ 79 w 107"/>
                <a:gd name="T17" fmla="*/ 51 h 103"/>
                <a:gd name="T18" fmla="*/ 88 w 107"/>
                <a:gd name="T19" fmla="*/ 63 h 103"/>
                <a:gd name="T20" fmla="*/ 91 w 107"/>
                <a:gd name="T21" fmla="*/ 69 h 103"/>
                <a:gd name="T22" fmla="*/ 85 w 107"/>
                <a:gd name="T23" fmla="*/ 72 h 103"/>
                <a:gd name="T24" fmla="*/ 70 w 107"/>
                <a:gd name="T25" fmla="*/ 63 h 103"/>
                <a:gd name="T26" fmla="*/ 88 w 107"/>
                <a:gd name="T27" fmla="*/ 102 h 103"/>
                <a:gd name="T28" fmla="*/ 85 w 107"/>
                <a:gd name="T29" fmla="*/ 102 h 103"/>
                <a:gd name="T30" fmla="*/ 70 w 107"/>
                <a:gd name="T31" fmla="*/ 87 h 103"/>
                <a:gd name="T32" fmla="*/ 65 w 107"/>
                <a:gd name="T33" fmla="*/ 102 h 103"/>
                <a:gd name="T34" fmla="*/ 55 w 107"/>
                <a:gd name="T35" fmla="*/ 81 h 103"/>
                <a:gd name="T36" fmla="*/ 50 w 107"/>
                <a:gd name="T37" fmla="*/ 93 h 103"/>
                <a:gd name="T38" fmla="*/ 38 w 107"/>
                <a:gd name="T39" fmla="*/ 78 h 103"/>
                <a:gd name="T40" fmla="*/ 41 w 107"/>
                <a:gd name="T41" fmla="*/ 69 h 103"/>
                <a:gd name="T42" fmla="*/ 26 w 107"/>
                <a:gd name="T43" fmla="*/ 54 h 103"/>
                <a:gd name="T44" fmla="*/ 32 w 107"/>
                <a:gd name="T45" fmla="*/ 44 h 103"/>
                <a:gd name="T46" fmla="*/ 41 w 107"/>
                <a:gd name="T47" fmla="*/ 44 h 103"/>
                <a:gd name="T48" fmla="*/ 47 w 107"/>
                <a:gd name="T49" fmla="*/ 42 h 103"/>
                <a:gd name="T50" fmla="*/ 68 w 107"/>
                <a:gd name="T51" fmla="*/ 48 h 103"/>
                <a:gd name="T52" fmla="*/ 76 w 107"/>
                <a:gd name="T53" fmla="*/ 51 h 103"/>
                <a:gd name="T54" fmla="*/ 76 w 107"/>
                <a:gd name="T55" fmla="*/ 44 h 103"/>
                <a:gd name="T56" fmla="*/ 62 w 107"/>
                <a:gd name="T57" fmla="*/ 35 h 103"/>
                <a:gd name="T58" fmla="*/ 55 w 107"/>
                <a:gd name="T59" fmla="*/ 39 h 103"/>
                <a:gd name="T60" fmla="*/ 47 w 107"/>
                <a:gd name="T61" fmla="*/ 35 h 103"/>
                <a:gd name="T62" fmla="*/ 38 w 107"/>
                <a:gd name="T63" fmla="*/ 39 h 103"/>
                <a:gd name="T64" fmla="*/ 32 w 107"/>
                <a:gd name="T65" fmla="*/ 35 h 103"/>
                <a:gd name="T66" fmla="*/ 26 w 107"/>
                <a:gd name="T67" fmla="*/ 42 h 103"/>
                <a:gd name="T68" fmla="*/ 21 w 107"/>
                <a:gd name="T69" fmla="*/ 27 h 103"/>
                <a:gd name="T70" fmla="*/ 30 w 107"/>
                <a:gd name="T71" fmla="*/ 20 h 103"/>
                <a:gd name="T72" fmla="*/ 26 w 107"/>
                <a:gd name="T73" fmla="*/ 18 h 103"/>
                <a:gd name="T74" fmla="*/ 17 w 107"/>
                <a:gd name="T75" fmla="*/ 18 h 103"/>
                <a:gd name="T76" fmla="*/ 0 w 107"/>
                <a:gd name="T77" fmla="*/ 0 h 103"/>
                <a:gd name="T78" fmla="*/ 65 w 107"/>
                <a:gd name="T79" fmla="*/ 18 h 103"/>
                <a:gd name="T80" fmla="*/ 65 w 107"/>
                <a:gd name="T81"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03">
                  <a:moveTo>
                    <a:pt x="65" y="18"/>
                  </a:moveTo>
                  <a:lnTo>
                    <a:pt x="65" y="24"/>
                  </a:lnTo>
                  <a:lnTo>
                    <a:pt x="73" y="27"/>
                  </a:lnTo>
                  <a:lnTo>
                    <a:pt x="82" y="33"/>
                  </a:lnTo>
                  <a:lnTo>
                    <a:pt x="85" y="33"/>
                  </a:lnTo>
                  <a:lnTo>
                    <a:pt x="100" y="42"/>
                  </a:lnTo>
                  <a:lnTo>
                    <a:pt x="106" y="60"/>
                  </a:lnTo>
                  <a:lnTo>
                    <a:pt x="91" y="48"/>
                  </a:lnTo>
                  <a:lnTo>
                    <a:pt x="79" y="51"/>
                  </a:lnTo>
                  <a:lnTo>
                    <a:pt x="88" y="63"/>
                  </a:lnTo>
                  <a:lnTo>
                    <a:pt x="91" y="69"/>
                  </a:lnTo>
                  <a:lnTo>
                    <a:pt x="85" y="72"/>
                  </a:lnTo>
                  <a:lnTo>
                    <a:pt x="70" y="63"/>
                  </a:lnTo>
                  <a:lnTo>
                    <a:pt x="88" y="102"/>
                  </a:lnTo>
                  <a:lnTo>
                    <a:pt x="85" y="102"/>
                  </a:lnTo>
                  <a:lnTo>
                    <a:pt x="70" y="87"/>
                  </a:lnTo>
                  <a:lnTo>
                    <a:pt x="65" y="102"/>
                  </a:lnTo>
                  <a:lnTo>
                    <a:pt x="55" y="81"/>
                  </a:lnTo>
                  <a:lnTo>
                    <a:pt x="50" y="93"/>
                  </a:lnTo>
                  <a:lnTo>
                    <a:pt x="38" y="78"/>
                  </a:lnTo>
                  <a:lnTo>
                    <a:pt x="41" y="69"/>
                  </a:lnTo>
                  <a:lnTo>
                    <a:pt x="26" y="54"/>
                  </a:lnTo>
                  <a:lnTo>
                    <a:pt x="32" y="44"/>
                  </a:lnTo>
                  <a:lnTo>
                    <a:pt x="41" y="44"/>
                  </a:lnTo>
                  <a:lnTo>
                    <a:pt x="47" y="42"/>
                  </a:lnTo>
                  <a:lnTo>
                    <a:pt x="68" y="48"/>
                  </a:lnTo>
                  <a:lnTo>
                    <a:pt x="76" y="51"/>
                  </a:lnTo>
                  <a:lnTo>
                    <a:pt x="76" y="44"/>
                  </a:lnTo>
                  <a:lnTo>
                    <a:pt x="62" y="35"/>
                  </a:lnTo>
                  <a:lnTo>
                    <a:pt x="55" y="39"/>
                  </a:lnTo>
                  <a:lnTo>
                    <a:pt x="47" y="35"/>
                  </a:lnTo>
                  <a:lnTo>
                    <a:pt x="38" y="39"/>
                  </a:lnTo>
                  <a:lnTo>
                    <a:pt x="32" y="35"/>
                  </a:lnTo>
                  <a:lnTo>
                    <a:pt x="26" y="42"/>
                  </a:lnTo>
                  <a:lnTo>
                    <a:pt x="21" y="27"/>
                  </a:lnTo>
                  <a:lnTo>
                    <a:pt x="30" y="20"/>
                  </a:lnTo>
                  <a:lnTo>
                    <a:pt x="26" y="18"/>
                  </a:lnTo>
                  <a:lnTo>
                    <a:pt x="17" y="18"/>
                  </a:lnTo>
                  <a:lnTo>
                    <a:pt x="0" y="0"/>
                  </a:lnTo>
                  <a:lnTo>
                    <a:pt x="65" y="18"/>
                  </a:lnTo>
                  <a:lnTo>
                    <a:pt x="65" y="1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5" name="Freeform 101"/>
            <p:cNvSpPr>
              <a:spLocks/>
            </p:cNvSpPr>
            <p:nvPr/>
          </p:nvSpPr>
          <p:spPr bwMode="auto">
            <a:xfrm>
              <a:off x="2775" y="1972"/>
              <a:ext cx="56" cy="48"/>
            </a:xfrm>
            <a:custGeom>
              <a:avLst/>
              <a:gdLst>
                <a:gd name="T0" fmla="*/ 0 w 75"/>
                <a:gd name="T1" fmla="*/ 41 h 64"/>
                <a:gd name="T2" fmla="*/ 6 w 75"/>
                <a:gd name="T3" fmla="*/ 35 h 64"/>
                <a:gd name="T4" fmla="*/ 6 w 75"/>
                <a:gd name="T5" fmla="*/ 30 h 64"/>
                <a:gd name="T6" fmla="*/ 13 w 75"/>
                <a:gd name="T7" fmla="*/ 26 h 64"/>
                <a:gd name="T8" fmla="*/ 13 w 75"/>
                <a:gd name="T9" fmla="*/ 18 h 64"/>
                <a:gd name="T10" fmla="*/ 0 w 75"/>
                <a:gd name="T11" fmla="*/ 14 h 64"/>
                <a:gd name="T12" fmla="*/ 6 w 75"/>
                <a:gd name="T13" fmla="*/ 5 h 64"/>
                <a:gd name="T14" fmla="*/ 13 w 75"/>
                <a:gd name="T15" fmla="*/ 9 h 64"/>
                <a:gd name="T16" fmla="*/ 15 w 75"/>
                <a:gd name="T17" fmla="*/ 2 h 64"/>
                <a:gd name="T18" fmla="*/ 21 w 75"/>
                <a:gd name="T19" fmla="*/ 5 h 64"/>
                <a:gd name="T20" fmla="*/ 27 w 75"/>
                <a:gd name="T21" fmla="*/ 0 h 64"/>
                <a:gd name="T22" fmla="*/ 38 w 75"/>
                <a:gd name="T23" fmla="*/ 5 h 64"/>
                <a:gd name="T24" fmla="*/ 41 w 75"/>
                <a:gd name="T25" fmla="*/ 2 h 64"/>
                <a:gd name="T26" fmla="*/ 48 w 75"/>
                <a:gd name="T27" fmla="*/ 2 h 64"/>
                <a:gd name="T28" fmla="*/ 51 w 75"/>
                <a:gd name="T29" fmla="*/ 9 h 64"/>
                <a:gd name="T30" fmla="*/ 63 w 75"/>
                <a:gd name="T31" fmla="*/ 14 h 64"/>
                <a:gd name="T32" fmla="*/ 74 w 75"/>
                <a:gd name="T33" fmla="*/ 18 h 64"/>
                <a:gd name="T34" fmla="*/ 71 w 75"/>
                <a:gd name="T35" fmla="*/ 26 h 64"/>
                <a:gd name="T36" fmla="*/ 65 w 75"/>
                <a:gd name="T37" fmla="*/ 23 h 64"/>
                <a:gd name="T38" fmla="*/ 45 w 75"/>
                <a:gd name="T39" fmla="*/ 30 h 64"/>
                <a:gd name="T40" fmla="*/ 36 w 75"/>
                <a:gd name="T41" fmla="*/ 30 h 64"/>
                <a:gd name="T42" fmla="*/ 33 w 75"/>
                <a:gd name="T43" fmla="*/ 39 h 64"/>
                <a:gd name="T44" fmla="*/ 24 w 75"/>
                <a:gd name="T45" fmla="*/ 45 h 64"/>
                <a:gd name="T46" fmla="*/ 6 w 75"/>
                <a:gd name="T47" fmla="*/ 63 h 64"/>
                <a:gd name="T48" fmla="*/ 9 w 75"/>
                <a:gd name="T49" fmla="*/ 57 h 64"/>
                <a:gd name="T50" fmla="*/ 9 w 75"/>
                <a:gd name="T51" fmla="*/ 53 h 64"/>
                <a:gd name="T52" fmla="*/ 21 w 75"/>
                <a:gd name="T53" fmla="*/ 45 h 64"/>
                <a:gd name="T54" fmla="*/ 21 w 75"/>
                <a:gd name="T55" fmla="*/ 41 h 64"/>
                <a:gd name="T56" fmla="*/ 15 w 75"/>
                <a:gd name="T57" fmla="*/ 45 h 64"/>
                <a:gd name="T58" fmla="*/ 3 w 75"/>
                <a:gd name="T59" fmla="*/ 48 h 64"/>
                <a:gd name="T60" fmla="*/ 0 w 75"/>
                <a:gd name="T61" fmla="*/ 41 h 64"/>
                <a:gd name="T62" fmla="*/ 0 w 75"/>
                <a:gd name="T63"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64">
                  <a:moveTo>
                    <a:pt x="0" y="41"/>
                  </a:moveTo>
                  <a:lnTo>
                    <a:pt x="6" y="35"/>
                  </a:lnTo>
                  <a:lnTo>
                    <a:pt x="6" y="30"/>
                  </a:lnTo>
                  <a:lnTo>
                    <a:pt x="13" y="26"/>
                  </a:lnTo>
                  <a:lnTo>
                    <a:pt x="13" y="18"/>
                  </a:lnTo>
                  <a:lnTo>
                    <a:pt x="0" y="14"/>
                  </a:lnTo>
                  <a:lnTo>
                    <a:pt x="6" y="5"/>
                  </a:lnTo>
                  <a:lnTo>
                    <a:pt x="13" y="9"/>
                  </a:lnTo>
                  <a:lnTo>
                    <a:pt x="15" y="2"/>
                  </a:lnTo>
                  <a:lnTo>
                    <a:pt x="21" y="5"/>
                  </a:lnTo>
                  <a:lnTo>
                    <a:pt x="27" y="0"/>
                  </a:lnTo>
                  <a:lnTo>
                    <a:pt x="38" y="5"/>
                  </a:lnTo>
                  <a:lnTo>
                    <a:pt x="41" y="2"/>
                  </a:lnTo>
                  <a:lnTo>
                    <a:pt x="48" y="2"/>
                  </a:lnTo>
                  <a:lnTo>
                    <a:pt x="51" y="9"/>
                  </a:lnTo>
                  <a:lnTo>
                    <a:pt x="63" y="14"/>
                  </a:lnTo>
                  <a:lnTo>
                    <a:pt x="74" y="18"/>
                  </a:lnTo>
                  <a:lnTo>
                    <a:pt x="71" y="26"/>
                  </a:lnTo>
                  <a:lnTo>
                    <a:pt x="65" y="23"/>
                  </a:lnTo>
                  <a:lnTo>
                    <a:pt x="45" y="30"/>
                  </a:lnTo>
                  <a:lnTo>
                    <a:pt x="36" y="30"/>
                  </a:lnTo>
                  <a:lnTo>
                    <a:pt x="33" y="39"/>
                  </a:lnTo>
                  <a:lnTo>
                    <a:pt x="24" y="45"/>
                  </a:lnTo>
                  <a:lnTo>
                    <a:pt x="6" y="63"/>
                  </a:lnTo>
                  <a:lnTo>
                    <a:pt x="9" y="57"/>
                  </a:lnTo>
                  <a:lnTo>
                    <a:pt x="9" y="53"/>
                  </a:lnTo>
                  <a:lnTo>
                    <a:pt x="21" y="45"/>
                  </a:lnTo>
                  <a:lnTo>
                    <a:pt x="21" y="41"/>
                  </a:lnTo>
                  <a:lnTo>
                    <a:pt x="15" y="45"/>
                  </a:lnTo>
                  <a:lnTo>
                    <a:pt x="3" y="48"/>
                  </a:lnTo>
                  <a:lnTo>
                    <a:pt x="0" y="41"/>
                  </a:lnTo>
                  <a:lnTo>
                    <a:pt x="0" y="4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6" name="Freeform 102"/>
            <p:cNvSpPr>
              <a:spLocks/>
            </p:cNvSpPr>
            <p:nvPr/>
          </p:nvSpPr>
          <p:spPr bwMode="auto">
            <a:xfrm>
              <a:off x="2809" y="2121"/>
              <a:ext cx="5" cy="12"/>
            </a:xfrm>
            <a:custGeom>
              <a:avLst/>
              <a:gdLst>
                <a:gd name="T0" fmla="*/ 3 w 7"/>
                <a:gd name="T1" fmla="*/ 0 h 16"/>
                <a:gd name="T2" fmla="*/ 6 w 7"/>
                <a:gd name="T3" fmla="*/ 15 h 16"/>
                <a:gd name="T4" fmla="*/ 3 w 7"/>
                <a:gd name="T5" fmla="*/ 15 h 16"/>
                <a:gd name="T6" fmla="*/ 0 w 7"/>
                <a:gd name="T7" fmla="*/ 9 h 16"/>
                <a:gd name="T8" fmla="*/ 3 w 7"/>
                <a:gd name="T9" fmla="*/ 0 h 16"/>
                <a:gd name="T10" fmla="*/ 3 w 7"/>
                <a:gd name="T11" fmla="*/ 0 h 16"/>
              </a:gdLst>
              <a:ahLst/>
              <a:cxnLst>
                <a:cxn ang="0">
                  <a:pos x="T0" y="T1"/>
                </a:cxn>
                <a:cxn ang="0">
                  <a:pos x="T2" y="T3"/>
                </a:cxn>
                <a:cxn ang="0">
                  <a:pos x="T4" y="T5"/>
                </a:cxn>
                <a:cxn ang="0">
                  <a:pos x="T6" y="T7"/>
                </a:cxn>
                <a:cxn ang="0">
                  <a:pos x="T8" y="T9"/>
                </a:cxn>
                <a:cxn ang="0">
                  <a:pos x="T10" y="T11"/>
                </a:cxn>
              </a:cxnLst>
              <a:rect l="0" t="0" r="r" b="b"/>
              <a:pathLst>
                <a:path w="7" h="16">
                  <a:moveTo>
                    <a:pt x="3" y="0"/>
                  </a:moveTo>
                  <a:lnTo>
                    <a:pt x="6" y="15"/>
                  </a:lnTo>
                  <a:lnTo>
                    <a:pt x="3" y="15"/>
                  </a:lnTo>
                  <a:lnTo>
                    <a:pt x="0" y="9"/>
                  </a:lnTo>
                  <a:lnTo>
                    <a:pt x="3" y="0"/>
                  </a:lnTo>
                  <a:lnTo>
                    <a:pt x="3"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7" name="Freeform 103"/>
            <p:cNvSpPr>
              <a:spLocks/>
            </p:cNvSpPr>
            <p:nvPr/>
          </p:nvSpPr>
          <p:spPr bwMode="auto">
            <a:xfrm>
              <a:off x="2771" y="2095"/>
              <a:ext cx="4" cy="6"/>
            </a:xfrm>
            <a:custGeom>
              <a:avLst/>
              <a:gdLst>
                <a:gd name="T0" fmla="*/ 5 w 6"/>
                <a:gd name="T1" fmla="*/ 0 h 9"/>
                <a:gd name="T2" fmla="*/ 5 w 6"/>
                <a:gd name="T3" fmla="*/ 8 h 9"/>
                <a:gd name="T4" fmla="*/ 0 w 6"/>
                <a:gd name="T5" fmla="*/ 2 h 9"/>
                <a:gd name="T6" fmla="*/ 5 w 6"/>
                <a:gd name="T7" fmla="*/ 0 h 9"/>
                <a:gd name="T8" fmla="*/ 5 w 6"/>
                <a:gd name="T9" fmla="*/ 0 h 9"/>
              </a:gdLst>
              <a:ahLst/>
              <a:cxnLst>
                <a:cxn ang="0">
                  <a:pos x="T0" y="T1"/>
                </a:cxn>
                <a:cxn ang="0">
                  <a:pos x="T2" y="T3"/>
                </a:cxn>
                <a:cxn ang="0">
                  <a:pos x="T4" y="T5"/>
                </a:cxn>
                <a:cxn ang="0">
                  <a:pos x="T6" y="T7"/>
                </a:cxn>
                <a:cxn ang="0">
                  <a:pos x="T8" y="T9"/>
                </a:cxn>
              </a:cxnLst>
              <a:rect l="0" t="0" r="r" b="b"/>
              <a:pathLst>
                <a:path w="6" h="9">
                  <a:moveTo>
                    <a:pt x="5" y="0"/>
                  </a:moveTo>
                  <a:lnTo>
                    <a:pt x="5" y="8"/>
                  </a:lnTo>
                  <a:lnTo>
                    <a:pt x="0" y="2"/>
                  </a:lnTo>
                  <a:lnTo>
                    <a:pt x="5" y="0"/>
                  </a:lnTo>
                  <a:lnTo>
                    <a:pt x="5"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8" name="Freeform 104"/>
            <p:cNvSpPr>
              <a:spLocks/>
            </p:cNvSpPr>
            <p:nvPr/>
          </p:nvSpPr>
          <p:spPr bwMode="auto">
            <a:xfrm>
              <a:off x="2751" y="2049"/>
              <a:ext cx="6" cy="10"/>
            </a:xfrm>
            <a:custGeom>
              <a:avLst/>
              <a:gdLst>
                <a:gd name="T0" fmla="*/ 0 w 7"/>
                <a:gd name="T1" fmla="*/ 0 h 12"/>
                <a:gd name="T2" fmla="*/ 6 w 7"/>
                <a:gd name="T3" fmla="*/ 2 h 12"/>
                <a:gd name="T4" fmla="*/ 6 w 7"/>
                <a:gd name="T5" fmla="*/ 11 h 12"/>
                <a:gd name="T6" fmla="*/ 0 w 7"/>
                <a:gd name="T7" fmla="*/ 5 h 12"/>
                <a:gd name="T8" fmla="*/ 0 w 7"/>
                <a:gd name="T9" fmla="*/ 0 h 12"/>
                <a:gd name="T10" fmla="*/ 0 w 7"/>
                <a:gd name="T11" fmla="*/ 0 h 12"/>
              </a:gdLst>
              <a:ahLst/>
              <a:cxnLst>
                <a:cxn ang="0">
                  <a:pos x="T0" y="T1"/>
                </a:cxn>
                <a:cxn ang="0">
                  <a:pos x="T2" y="T3"/>
                </a:cxn>
                <a:cxn ang="0">
                  <a:pos x="T4" y="T5"/>
                </a:cxn>
                <a:cxn ang="0">
                  <a:pos x="T6" y="T7"/>
                </a:cxn>
                <a:cxn ang="0">
                  <a:pos x="T8" y="T9"/>
                </a:cxn>
                <a:cxn ang="0">
                  <a:pos x="T10" y="T11"/>
                </a:cxn>
              </a:cxnLst>
              <a:rect l="0" t="0" r="r" b="b"/>
              <a:pathLst>
                <a:path w="7" h="12">
                  <a:moveTo>
                    <a:pt x="0" y="0"/>
                  </a:moveTo>
                  <a:lnTo>
                    <a:pt x="6" y="2"/>
                  </a:lnTo>
                  <a:lnTo>
                    <a:pt x="6" y="11"/>
                  </a:lnTo>
                  <a:lnTo>
                    <a:pt x="0" y="5"/>
                  </a:lnTo>
                  <a:lnTo>
                    <a:pt x="0" y="0"/>
                  </a:lnTo>
                  <a:lnTo>
                    <a:pt x="0"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9" name="Freeform 105"/>
            <p:cNvSpPr>
              <a:spLocks/>
            </p:cNvSpPr>
            <p:nvPr/>
          </p:nvSpPr>
          <p:spPr bwMode="auto">
            <a:xfrm>
              <a:off x="2764" y="2095"/>
              <a:ext cx="5" cy="6"/>
            </a:xfrm>
            <a:custGeom>
              <a:avLst/>
              <a:gdLst>
                <a:gd name="T0" fmla="*/ 3 w 7"/>
                <a:gd name="T1" fmla="*/ 0 h 9"/>
                <a:gd name="T2" fmla="*/ 0 w 7"/>
                <a:gd name="T3" fmla="*/ 2 h 9"/>
                <a:gd name="T4" fmla="*/ 3 w 7"/>
                <a:gd name="T5" fmla="*/ 8 h 9"/>
                <a:gd name="T6" fmla="*/ 6 w 7"/>
                <a:gd name="T7" fmla="*/ 6 h 9"/>
                <a:gd name="T8" fmla="*/ 3 w 7"/>
                <a:gd name="T9" fmla="*/ 0 h 9"/>
                <a:gd name="T10" fmla="*/ 3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3" y="0"/>
                  </a:moveTo>
                  <a:lnTo>
                    <a:pt x="0" y="2"/>
                  </a:lnTo>
                  <a:lnTo>
                    <a:pt x="3" y="8"/>
                  </a:lnTo>
                  <a:lnTo>
                    <a:pt x="6" y="6"/>
                  </a:lnTo>
                  <a:lnTo>
                    <a:pt x="3" y="0"/>
                  </a:lnTo>
                  <a:lnTo>
                    <a:pt x="3"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0" name="Freeform 106"/>
            <p:cNvSpPr>
              <a:spLocks/>
            </p:cNvSpPr>
            <p:nvPr/>
          </p:nvSpPr>
          <p:spPr bwMode="auto">
            <a:xfrm>
              <a:off x="2984" y="1895"/>
              <a:ext cx="335" cy="171"/>
            </a:xfrm>
            <a:custGeom>
              <a:avLst/>
              <a:gdLst>
                <a:gd name="T0" fmla="*/ 253 w 448"/>
                <a:gd name="T1" fmla="*/ 226 h 227"/>
                <a:gd name="T2" fmla="*/ 253 w 448"/>
                <a:gd name="T3" fmla="*/ 144 h 227"/>
                <a:gd name="T4" fmla="*/ 0 w 448"/>
                <a:gd name="T5" fmla="*/ 111 h 227"/>
                <a:gd name="T6" fmla="*/ 12 w 448"/>
                <a:gd name="T7" fmla="*/ 108 h 227"/>
                <a:gd name="T8" fmla="*/ 20 w 448"/>
                <a:gd name="T9" fmla="*/ 114 h 227"/>
                <a:gd name="T10" fmla="*/ 20 w 448"/>
                <a:gd name="T11" fmla="*/ 105 h 227"/>
                <a:gd name="T12" fmla="*/ 30 w 448"/>
                <a:gd name="T13" fmla="*/ 105 h 227"/>
                <a:gd name="T14" fmla="*/ 27 w 448"/>
                <a:gd name="T15" fmla="*/ 111 h 227"/>
                <a:gd name="T16" fmla="*/ 41 w 448"/>
                <a:gd name="T17" fmla="*/ 108 h 227"/>
                <a:gd name="T18" fmla="*/ 56 w 448"/>
                <a:gd name="T19" fmla="*/ 105 h 227"/>
                <a:gd name="T20" fmla="*/ 44 w 448"/>
                <a:gd name="T21" fmla="*/ 99 h 227"/>
                <a:gd name="T22" fmla="*/ 71 w 448"/>
                <a:gd name="T23" fmla="*/ 94 h 227"/>
                <a:gd name="T24" fmla="*/ 56 w 448"/>
                <a:gd name="T25" fmla="*/ 90 h 227"/>
                <a:gd name="T26" fmla="*/ 53 w 448"/>
                <a:gd name="T27" fmla="*/ 87 h 227"/>
                <a:gd name="T28" fmla="*/ 56 w 448"/>
                <a:gd name="T29" fmla="*/ 78 h 227"/>
                <a:gd name="T30" fmla="*/ 80 w 448"/>
                <a:gd name="T31" fmla="*/ 78 h 227"/>
                <a:gd name="T32" fmla="*/ 94 w 448"/>
                <a:gd name="T33" fmla="*/ 81 h 227"/>
                <a:gd name="T34" fmla="*/ 106 w 448"/>
                <a:gd name="T35" fmla="*/ 74 h 227"/>
                <a:gd name="T36" fmla="*/ 152 w 448"/>
                <a:gd name="T37" fmla="*/ 32 h 227"/>
                <a:gd name="T38" fmla="*/ 182 w 448"/>
                <a:gd name="T39" fmla="*/ 32 h 227"/>
                <a:gd name="T40" fmla="*/ 188 w 448"/>
                <a:gd name="T41" fmla="*/ 23 h 227"/>
                <a:gd name="T42" fmla="*/ 198 w 448"/>
                <a:gd name="T43" fmla="*/ 23 h 227"/>
                <a:gd name="T44" fmla="*/ 198 w 448"/>
                <a:gd name="T45" fmla="*/ 36 h 227"/>
                <a:gd name="T46" fmla="*/ 214 w 448"/>
                <a:gd name="T47" fmla="*/ 32 h 227"/>
                <a:gd name="T48" fmla="*/ 227 w 448"/>
                <a:gd name="T49" fmla="*/ 45 h 227"/>
                <a:gd name="T50" fmla="*/ 238 w 448"/>
                <a:gd name="T51" fmla="*/ 42 h 227"/>
                <a:gd name="T52" fmla="*/ 256 w 448"/>
                <a:gd name="T53" fmla="*/ 48 h 227"/>
                <a:gd name="T54" fmla="*/ 259 w 448"/>
                <a:gd name="T55" fmla="*/ 42 h 227"/>
                <a:gd name="T56" fmla="*/ 281 w 448"/>
                <a:gd name="T57" fmla="*/ 45 h 227"/>
                <a:gd name="T58" fmla="*/ 302 w 448"/>
                <a:gd name="T59" fmla="*/ 32 h 227"/>
                <a:gd name="T60" fmla="*/ 320 w 448"/>
                <a:gd name="T61" fmla="*/ 32 h 227"/>
                <a:gd name="T62" fmla="*/ 347 w 448"/>
                <a:gd name="T63" fmla="*/ 3 h 227"/>
                <a:gd name="T64" fmla="*/ 364 w 448"/>
                <a:gd name="T65" fmla="*/ 0 h 227"/>
                <a:gd name="T66" fmla="*/ 388 w 448"/>
                <a:gd name="T67" fmla="*/ 3 h 227"/>
                <a:gd name="T68" fmla="*/ 396 w 448"/>
                <a:gd name="T69" fmla="*/ 32 h 227"/>
                <a:gd name="T70" fmla="*/ 420 w 448"/>
                <a:gd name="T71" fmla="*/ 36 h 227"/>
                <a:gd name="T72" fmla="*/ 426 w 448"/>
                <a:gd name="T73" fmla="*/ 39 h 227"/>
                <a:gd name="T74" fmla="*/ 417 w 448"/>
                <a:gd name="T75" fmla="*/ 54 h 227"/>
                <a:gd name="T76" fmla="*/ 426 w 448"/>
                <a:gd name="T77" fmla="*/ 84 h 227"/>
                <a:gd name="T78" fmla="*/ 423 w 448"/>
                <a:gd name="T79" fmla="*/ 94 h 227"/>
                <a:gd name="T80" fmla="*/ 431 w 448"/>
                <a:gd name="T81" fmla="*/ 103 h 227"/>
                <a:gd name="T82" fmla="*/ 435 w 448"/>
                <a:gd name="T83" fmla="*/ 117 h 227"/>
                <a:gd name="T84" fmla="*/ 447 w 448"/>
                <a:gd name="T85" fmla="*/ 129 h 227"/>
                <a:gd name="T86" fmla="*/ 437 w 448"/>
                <a:gd name="T87" fmla="*/ 135 h 227"/>
                <a:gd name="T88" fmla="*/ 411 w 448"/>
                <a:gd name="T89" fmla="*/ 144 h 227"/>
                <a:gd name="T90" fmla="*/ 402 w 448"/>
                <a:gd name="T91" fmla="*/ 148 h 227"/>
                <a:gd name="T92" fmla="*/ 394 w 448"/>
                <a:gd name="T93" fmla="*/ 153 h 227"/>
                <a:gd name="T94" fmla="*/ 356 w 448"/>
                <a:gd name="T95" fmla="*/ 159 h 227"/>
                <a:gd name="T96" fmla="*/ 347 w 448"/>
                <a:gd name="T97" fmla="*/ 175 h 227"/>
                <a:gd name="T98" fmla="*/ 332 w 448"/>
                <a:gd name="T99" fmla="*/ 172 h 227"/>
                <a:gd name="T100" fmla="*/ 326 w 448"/>
                <a:gd name="T101" fmla="*/ 181 h 227"/>
                <a:gd name="T102" fmla="*/ 294 w 448"/>
                <a:gd name="T103" fmla="*/ 181 h 227"/>
                <a:gd name="T104" fmla="*/ 285 w 448"/>
                <a:gd name="T105" fmla="*/ 190 h 227"/>
                <a:gd name="T106" fmla="*/ 261 w 448"/>
                <a:gd name="T107" fmla="*/ 186 h 227"/>
                <a:gd name="T108" fmla="*/ 261 w 448"/>
                <a:gd name="T109" fmla="*/ 214 h 227"/>
                <a:gd name="T110" fmla="*/ 253 w 448"/>
                <a:gd name="T111" fmla="*/ 226 h 227"/>
                <a:gd name="T112" fmla="*/ 253 w 448"/>
                <a:gd name="T113"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8" h="227">
                  <a:moveTo>
                    <a:pt x="253" y="226"/>
                  </a:moveTo>
                  <a:lnTo>
                    <a:pt x="253" y="144"/>
                  </a:lnTo>
                  <a:lnTo>
                    <a:pt x="0" y="111"/>
                  </a:lnTo>
                  <a:lnTo>
                    <a:pt x="12" y="108"/>
                  </a:lnTo>
                  <a:lnTo>
                    <a:pt x="20" y="114"/>
                  </a:lnTo>
                  <a:lnTo>
                    <a:pt x="20" y="105"/>
                  </a:lnTo>
                  <a:lnTo>
                    <a:pt x="30" y="105"/>
                  </a:lnTo>
                  <a:lnTo>
                    <a:pt x="27" y="111"/>
                  </a:lnTo>
                  <a:lnTo>
                    <a:pt x="41" y="108"/>
                  </a:lnTo>
                  <a:lnTo>
                    <a:pt x="56" y="105"/>
                  </a:lnTo>
                  <a:lnTo>
                    <a:pt x="44" y="99"/>
                  </a:lnTo>
                  <a:lnTo>
                    <a:pt x="71" y="94"/>
                  </a:lnTo>
                  <a:lnTo>
                    <a:pt x="56" y="90"/>
                  </a:lnTo>
                  <a:lnTo>
                    <a:pt x="53" y="87"/>
                  </a:lnTo>
                  <a:lnTo>
                    <a:pt x="56" y="78"/>
                  </a:lnTo>
                  <a:lnTo>
                    <a:pt x="80" y="78"/>
                  </a:lnTo>
                  <a:lnTo>
                    <a:pt x="94" y="81"/>
                  </a:lnTo>
                  <a:lnTo>
                    <a:pt x="106" y="74"/>
                  </a:lnTo>
                  <a:lnTo>
                    <a:pt x="152" y="32"/>
                  </a:lnTo>
                  <a:lnTo>
                    <a:pt x="182" y="32"/>
                  </a:lnTo>
                  <a:lnTo>
                    <a:pt x="188" y="23"/>
                  </a:lnTo>
                  <a:lnTo>
                    <a:pt x="198" y="23"/>
                  </a:lnTo>
                  <a:lnTo>
                    <a:pt x="198" y="36"/>
                  </a:lnTo>
                  <a:lnTo>
                    <a:pt x="214" y="32"/>
                  </a:lnTo>
                  <a:lnTo>
                    <a:pt x="227" y="45"/>
                  </a:lnTo>
                  <a:lnTo>
                    <a:pt x="238" y="42"/>
                  </a:lnTo>
                  <a:lnTo>
                    <a:pt x="256" y="48"/>
                  </a:lnTo>
                  <a:lnTo>
                    <a:pt x="259" y="42"/>
                  </a:lnTo>
                  <a:lnTo>
                    <a:pt x="281" y="45"/>
                  </a:lnTo>
                  <a:lnTo>
                    <a:pt x="302" y="32"/>
                  </a:lnTo>
                  <a:lnTo>
                    <a:pt x="320" y="32"/>
                  </a:lnTo>
                  <a:lnTo>
                    <a:pt x="347" y="3"/>
                  </a:lnTo>
                  <a:lnTo>
                    <a:pt x="364" y="0"/>
                  </a:lnTo>
                  <a:lnTo>
                    <a:pt x="388" y="3"/>
                  </a:lnTo>
                  <a:lnTo>
                    <a:pt x="396" y="32"/>
                  </a:lnTo>
                  <a:lnTo>
                    <a:pt x="420" y="36"/>
                  </a:lnTo>
                  <a:lnTo>
                    <a:pt x="426" y="39"/>
                  </a:lnTo>
                  <a:lnTo>
                    <a:pt x="417" y="54"/>
                  </a:lnTo>
                  <a:lnTo>
                    <a:pt x="426" y="84"/>
                  </a:lnTo>
                  <a:lnTo>
                    <a:pt x="423" y="94"/>
                  </a:lnTo>
                  <a:lnTo>
                    <a:pt x="431" y="103"/>
                  </a:lnTo>
                  <a:lnTo>
                    <a:pt x="435" y="117"/>
                  </a:lnTo>
                  <a:lnTo>
                    <a:pt x="447" y="129"/>
                  </a:lnTo>
                  <a:lnTo>
                    <a:pt x="437" y="135"/>
                  </a:lnTo>
                  <a:lnTo>
                    <a:pt x="411" y="144"/>
                  </a:lnTo>
                  <a:lnTo>
                    <a:pt x="402" y="148"/>
                  </a:lnTo>
                  <a:lnTo>
                    <a:pt x="394" y="153"/>
                  </a:lnTo>
                  <a:lnTo>
                    <a:pt x="356" y="159"/>
                  </a:lnTo>
                  <a:lnTo>
                    <a:pt x="347" y="175"/>
                  </a:lnTo>
                  <a:lnTo>
                    <a:pt x="332" y="172"/>
                  </a:lnTo>
                  <a:lnTo>
                    <a:pt x="326" y="181"/>
                  </a:lnTo>
                  <a:lnTo>
                    <a:pt x="294" y="181"/>
                  </a:lnTo>
                  <a:lnTo>
                    <a:pt x="285" y="190"/>
                  </a:lnTo>
                  <a:lnTo>
                    <a:pt x="261" y="186"/>
                  </a:lnTo>
                  <a:lnTo>
                    <a:pt x="261" y="214"/>
                  </a:lnTo>
                  <a:lnTo>
                    <a:pt x="253" y="226"/>
                  </a:lnTo>
                  <a:lnTo>
                    <a:pt x="253" y="22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1" name="Freeform 107"/>
            <p:cNvSpPr>
              <a:spLocks/>
            </p:cNvSpPr>
            <p:nvPr/>
          </p:nvSpPr>
          <p:spPr bwMode="auto">
            <a:xfrm>
              <a:off x="2964" y="1964"/>
              <a:ext cx="210" cy="115"/>
            </a:xfrm>
            <a:custGeom>
              <a:avLst/>
              <a:gdLst>
                <a:gd name="T0" fmla="*/ 279 w 280"/>
                <a:gd name="T1" fmla="*/ 132 h 154"/>
                <a:gd name="T2" fmla="*/ 269 w 280"/>
                <a:gd name="T3" fmla="*/ 123 h 154"/>
                <a:gd name="T4" fmla="*/ 267 w 280"/>
                <a:gd name="T5" fmla="*/ 115 h 154"/>
                <a:gd name="T6" fmla="*/ 275 w 280"/>
                <a:gd name="T7" fmla="*/ 98 h 154"/>
                <a:gd name="T8" fmla="*/ 269 w 280"/>
                <a:gd name="T9" fmla="*/ 93 h 154"/>
                <a:gd name="T10" fmla="*/ 260 w 280"/>
                <a:gd name="T11" fmla="*/ 106 h 154"/>
                <a:gd name="T12" fmla="*/ 233 w 280"/>
                <a:gd name="T13" fmla="*/ 106 h 154"/>
                <a:gd name="T14" fmla="*/ 222 w 280"/>
                <a:gd name="T15" fmla="*/ 130 h 154"/>
                <a:gd name="T16" fmla="*/ 216 w 280"/>
                <a:gd name="T17" fmla="*/ 130 h 154"/>
                <a:gd name="T18" fmla="*/ 188 w 280"/>
                <a:gd name="T19" fmla="*/ 140 h 154"/>
                <a:gd name="T20" fmla="*/ 166 w 280"/>
                <a:gd name="T21" fmla="*/ 130 h 154"/>
                <a:gd name="T22" fmla="*/ 130 w 280"/>
                <a:gd name="T23" fmla="*/ 123 h 154"/>
                <a:gd name="T24" fmla="*/ 125 w 280"/>
                <a:gd name="T25" fmla="*/ 146 h 154"/>
                <a:gd name="T26" fmla="*/ 119 w 280"/>
                <a:gd name="T27" fmla="*/ 146 h 154"/>
                <a:gd name="T28" fmla="*/ 113 w 280"/>
                <a:gd name="T29" fmla="*/ 149 h 154"/>
                <a:gd name="T30" fmla="*/ 97 w 280"/>
                <a:gd name="T31" fmla="*/ 153 h 154"/>
                <a:gd name="T32" fmla="*/ 88 w 280"/>
                <a:gd name="T33" fmla="*/ 137 h 154"/>
                <a:gd name="T34" fmla="*/ 83 w 280"/>
                <a:gd name="T35" fmla="*/ 142 h 154"/>
                <a:gd name="T36" fmla="*/ 69 w 280"/>
                <a:gd name="T37" fmla="*/ 137 h 154"/>
                <a:gd name="T38" fmla="*/ 67 w 280"/>
                <a:gd name="T39" fmla="*/ 142 h 154"/>
                <a:gd name="T40" fmla="*/ 58 w 280"/>
                <a:gd name="T41" fmla="*/ 142 h 154"/>
                <a:gd name="T42" fmla="*/ 61 w 280"/>
                <a:gd name="T43" fmla="*/ 140 h 154"/>
                <a:gd name="T44" fmla="*/ 46 w 280"/>
                <a:gd name="T45" fmla="*/ 142 h 154"/>
                <a:gd name="T46" fmla="*/ 46 w 280"/>
                <a:gd name="T47" fmla="*/ 140 h 154"/>
                <a:gd name="T48" fmla="*/ 58 w 280"/>
                <a:gd name="T49" fmla="*/ 137 h 154"/>
                <a:gd name="T50" fmla="*/ 67 w 280"/>
                <a:gd name="T51" fmla="*/ 125 h 154"/>
                <a:gd name="T52" fmla="*/ 42 w 280"/>
                <a:gd name="T53" fmla="*/ 130 h 154"/>
                <a:gd name="T54" fmla="*/ 49 w 280"/>
                <a:gd name="T55" fmla="*/ 120 h 154"/>
                <a:gd name="T56" fmla="*/ 42 w 280"/>
                <a:gd name="T57" fmla="*/ 113 h 154"/>
                <a:gd name="T58" fmla="*/ 39 w 280"/>
                <a:gd name="T59" fmla="*/ 115 h 154"/>
                <a:gd name="T60" fmla="*/ 33 w 280"/>
                <a:gd name="T61" fmla="*/ 106 h 154"/>
                <a:gd name="T62" fmla="*/ 37 w 280"/>
                <a:gd name="T63" fmla="*/ 95 h 154"/>
                <a:gd name="T64" fmla="*/ 24 w 280"/>
                <a:gd name="T65" fmla="*/ 86 h 154"/>
                <a:gd name="T66" fmla="*/ 18 w 280"/>
                <a:gd name="T67" fmla="*/ 88 h 154"/>
                <a:gd name="T68" fmla="*/ 9 w 280"/>
                <a:gd name="T69" fmla="*/ 86 h 154"/>
                <a:gd name="T70" fmla="*/ 13 w 280"/>
                <a:gd name="T71" fmla="*/ 72 h 154"/>
                <a:gd name="T72" fmla="*/ 18 w 280"/>
                <a:gd name="T73" fmla="*/ 79 h 154"/>
                <a:gd name="T74" fmla="*/ 33 w 280"/>
                <a:gd name="T75" fmla="*/ 83 h 154"/>
                <a:gd name="T76" fmla="*/ 33 w 280"/>
                <a:gd name="T77" fmla="*/ 75 h 154"/>
                <a:gd name="T78" fmla="*/ 24 w 280"/>
                <a:gd name="T79" fmla="*/ 75 h 154"/>
                <a:gd name="T80" fmla="*/ 21 w 280"/>
                <a:gd name="T81" fmla="*/ 68 h 154"/>
                <a:gd name="T82" fmla="*/ 24 w 280"/>
                <a:gd name="T83" fmla="*/ 62 h 154"/>
                <a:gd name="T84" fmla="*/ 21 w 280"/>
                <a:gd name="T85" fmla="*/ 58 h 154"/>
                <a:gd name="T86" fmla="*/ 18 w 280"/>
                <a:gd name="T87" fmla="*/ 49 h 154"/>
                <a:gd name="T88" fmla="*/ 24 w 280"/>
                <a:gd name="T89" fmla="*/ 38 h 154"/>
                <a:gd name="T90" fmla="*/ 0 w 280"/>
                <a:gd name="T91" fmla="*/ 38 h 154"/>
                <a:gd name="T92" fmla="*/ 4 w 280"/>
                <a:gd name="T93" fmla="*/ 25 h 154"/>
                <a:gd name="T94" fmla="*/ 18 w 280"/>
                <a:gd name="T95" fmla="*/ 5 h 154"/>
                <a:gd name="T96" fmla="*/ 31 w 280"/>
                <a:gd name="T97" fmla="*/ 0 h 154"/>
                <a:gd name="T98" fmla="*/ 279 w 280"/>
                <a:gd name="T99" fmla="*/ 42 h 154"/>
                <a:gd name="T100" fmla="*/ 279 w 280"/>
                <a:gd name="T101" fmla="*/ 132 h 154"/>
                <a:gd name="T102" fmla="*/ 279 w 280"/>
                <a:gd name="T103"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54">
                  <a:moveTo>
                    <a:pt x="279" y="132"/>
                  </a:moveTo>
                  <a:lnTo>
                    <a:pt x="269" y="123"/>
                  </a:lnTo>
                  <a:lnTo>
                    <a:pt x="267" y="115"/>
                  </a:lnTo>
                  <a:lnTo>
                    <a:pt x="275" y="98"/>
                  </a:lnTo>
                  <a:lnTo>
                    <a:pt x="269" y="93"/>
                  </a:lnTo>
                  <a:lnTo>
                    <a:pt x="260" y="106"/>
                  </a:lnTo>
                  <a:lnTo>
                    <a:pt x="233" y="106"/>
                  </a:lnTo>
                  <a:lnTo>
                    <a:pt x="222" y="130"/>
                  </a:lnTo>
                  <a:lnTo>
                    <a:pt x="216" y="130"/>
                  </a:lnTo>
                  <a:lnTo>
                    <a:pt x="188" y="140"/>
                  </a:lnTo>
                  <a:lnTo>
                    <a:pt x="166" y="130"/>
                  </a:lnTo>
                  <a:lnTo>
                    <a:pt x="130" y="123"/>
                  </a:lnTo>
                  <a:lnTo>
                    <a:pt x="125" y="146"/>
                  </a:lnTo>
                  <a:lnTo>
                    <a:pt x="119" y="146"/>
                  </a:lnTo>
                  <a:lnTo>
                    <a:pt x="113" y="149"/>
                  </a:lnTo>
                  <a:lnTo>
                    <a:pt x="97" y="153"/>
                  </a:lnTo>
                  <a:lnTo>
                    <a:pt x="88" y="137"/>
                  </a:lnTo>
                  <a:lnTo>
                    <a:pt x="83" y="142"/>
                  </a:lnTo>
                  <a:lnTo>
                    <a:pt x="69" y="137"/>
                  </a:lnTo>
                  <a:lnTo>
                    <a:pt x="67" y="142"/>
                  </a:lnTo>
                  <a:lnTo>
                    <a:pt x="58" y="142"/>
                  </a:lnTo>
                  <a:lnTo>
                    <a:pt x="61" y="140"/>
                  </a:lnTo>
                  <a:lnTo>
                    <a:pt x="46" y="142"/>
                  </a:lnTo>
                  <a:lnTo>
                    <a:pt x="46" y="140"/>
                  </a:lnTo>
                  <a:lnTo>
                    <a:pt x="58" y="137"/>
                  </a:lnTo>
                  <a:lnTo>
                    <a:pt x="67" y="125"/>
                  </a:lnTo>
                  <a:lnTo>
                    <a:pt x="42" y="130"/>
                  </a:lnTo>
                  <a:lnTo>
                    <a:pt x="49" y="120"/>
                  </a:lnTo>
                  <a:lnTo>
                    <a:pt x="42" y="113"/>
                  </a:lnTo>
                  <a:lnTo>
                    <a:pt x="39" y="115"/>
                  </a:lnTo>
                  <a:lnTo>
                    <a:pt x="33" y="106"/>
                  </a:lnTo>
                  <a:lnTo>
                    <a:pt x="37" y="95"/>
                  </a:lnTo>
                  <a:lnTo>
                    <a:pt x="24" y="86"/>
                  </a:lnTo>
                  <a:lnTo>
                    <a:pt x="18" y="88"/>
                  </a:lnTo>
                  <a:lnTo>
                    <a:pt x="9" y="86"/>
                  </a:lnTo>
                  <a:lnTo>
                    <a:pt x="13" y="72"/>
                  </a:lnTo>
                  <a:lnTo>
                    <a:pt x="18" y="79"/>
                  </a:lnTo>
                  <a:lnTo>
                    <a:pt x="33" y="83"/>
                  </a:lnTo>
                  <a:lnTo>
                    <a:pt x="33" y="75"/>
                  </a:lnTo>
                  <a:lnTo>
                    <a:pt x="24" y="75"/>
                  </a:lnTo>
                  <a:lnTo>
                    <a:pt x="21" y="68"/>
                  </a:lnTo>
                  <a:lnTo>
                    <a:pt x="24" y="62"/>
                  </a:lnTo>
                  <a:lnTo>
                    <a:pt x="21" y="58"/>
                  </a:lnTo>
                  <a:lnTo>
                    <a:pt x="18" y="49"/>
                  </a:lnTo>
                  <a:lnTo>
                    <a:pt x="24" y="38"/>
                  </a:lnTo>
                  <a:lnTo>
                    <a:pt x="0" y="38"/>
                  </a:lnTo>
                  <a:lnTo>
                    <a:pt x="4" y="25"/>
                  </a:lnTo>
                  <a:lnTo>
                    <a:pt x="18" y="5"/>
                  </a:lnTo>
                  <a:lnTo>
                    <a:pt x="31" y="0"/>
                  </a:lnTo>
                  <a:lnTo>
                    <a:pt x="279" y="42"/>
                  </a:lnTo>
                  <a:lnTo>
                    <a:pt x="279" y="132"/>
                  </a:lnTo>
                  <a:lnTo>
                    <a:pt x="279" y="13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 name="Freeform 108"/>
            <p:cNvSpPr>
              <a:spLocks/>
            </p:cNvSpPr>
            <p:nvPr/>
          </p:nvSpPr>
          <p:spPr bwMode="auto">
            <a:xfrm>
              <a:off x="2898" y="1889"/>
              <a:ext cx="111" cy="79"/>
            </a:xfrm>
            <a:custGeom>
              <a:avLst/>
              <a:gdLst>
                <a:gd name="T0" fmla="*/ 142 w 149"/>
                <a:gd name="T1" fmla="*/ 78 h 106"/>
                <a:gd name="T2" fmla="*/ 138 w 149"/>
                <a:gd name="T3" fmla="*/ 72 h 106"/>
                <a:gd name="T4" fmla="*/ 133 w 149"/>
                <a:gd name="T5" fmla="*/ 72 h 106"/>
                <a:gd name="T6" fmla="*/ 129 w 149"/>
                <a:gd name="T7" fmla="*/ 74 h 106"/>
                <a:gd name="T8" fmla="*/ 118 w 149"/>
                <a:gd name="T9" fmla="*/ 69 h 106"/>
                <a:gd name="T10" fmla="*/ 113 w 149"/>
                <a:gd name="T11" fmla="*/ 74 h 106"/>
                <a:gd name="T12" fmla="*/ 106 w 149"/>
                <a:gd name="T13" fmla="*/ 72 h 106"/>
                <a:gd name="T14" fmla="*/ 104 w 149"/>
                <a:gd name="T15" fmla="*/ 78 h 106"/>
                <a:gd name="T16" fmla="*/ 97 w 149"/>
                <a:gd name="T17" fmla="*/ 74 h 106"/>
                <a:gd name="T18" fmla="*/ 92 w 149"/>
                <a:gd name="T19" fmla="*/ 83 h 106"/>
                <a:gd name="T20" fmla="*/ 89 w 149"/>
                <a:gd name="T21" fmla="*/ 93 h 106"/>
                <a:gd name="T22" fmla="*/ 77 w 149"/>
                <a:gd name="T23" fmla="*/ 96 h 106"/>
                <a:gd name="T24" fmla="*/ 71 w 149"/>
                <a:gd name="T25" fmla="*/ 93 h 106"/>
                <a:gd name="T26" fmla="*/ 62 w 149"/>
                <a:gd name="T27" fmla="*/ 93 h 106"/>
                <a:gd name="T28" fmla="*/ 51 w 149"/>
                <a:gd name="T29" fmla="*/ 96 h 106"/>
                <a:gd name="T30" fmla="*/ 51 w 149"/>
                <a:gd name="T31" fmla="*/ 99 h 106"/>
                <a:gd name="T32" fmla="*/ 45 w 149"/>
                <a:gd name="T33" fmla="*/ 96 h 106"/>
                <a:gd name="T34" fmla="*/ 42 w 149"/>
                <a:gd name="T35" fmla="*/ 99 h 106"/>
                <a:gd name="T36" fmla="*/ 36 w 149"/>
                <a:gd name="T37" fmla="*/ 99 h 106"/>
                <a:gd name="T38" fmla="*/ 25 w 149"/>
                <a:gd name="T39" fmla="*/ 105 h 106"/>
                <a:gd name="T40" fmla="*/ 25 w 149"/>
                <a:gd name="T41" fmla="*/ 93 h 106"/>
                <a:gd name="T42" fmla="*/ 18 w 149"/>
                <a:gd name="T43" fmla="*/ 83 h 106"/>
                <a:gd name="T44" fmla="*/ 18 w 149"/>
                <a:gd name="T45" fmla="*/ 74 h 106"/>
                <a:gd name="T46" fmla="*/ 3 w 149"/>
                <a:gd name="T47" fmla="*/ 69 h 106"/>
                <a:gd name="T48" fmla="*/ 3 w 149"/>
                <a:gd name="T49" fmla="*/ 51 h 106"/>
                <a:gd name="T50" fmla="*/ 16 w 149"/>
                <a:gd name="T51" fmla="*/ 36 h 106"/>
                <a:gd name="T52" fmla="*/ 0 w 149"/>
                <a:gd name="T53" fmla="*/ 17 h 106"/>
                <a:gd name="T54" fmla="*/ 3 w 149"/>
                <a:gd name="T55" fmla="*/ 6 h 106"/>
                <a:gd name="T56" fmla="*/ 13 w 149"/>
                <a:gd name="T57" fmla="*/ 9 h 106"/>
                <a:gd name="T58" fmla="*/ 13 w 149"/>
                <a:gd name="T59" fmla="*/ 17 h 106"/>
                <a:gd name="T60" fmla="*/ 27 w 149"/>
                <a:gd name="T61" fmla="*/ 17 h 106"/>
                <a:gd name="T62" fmla="*/ 45 w 149"/>
                <a:gd name="T63" fmla="*/ 21 h 106"/>
                <a:gd name="T64" fmla="*/ 51 w 149"/>
                <a:gd name="T65" fmla="*/ 17 h 106"/>
                <a:gd name="T66" fmla="*/ 66 w 149"/>
                <a:gd name="T67" fmla="*/ 15 h 106"/>
                <a:gd name="T68" fmla="*/ 74 w 149"/>
                <a:gd name="T69" fmla="*/ 21 h 106"/>
                <a:gd name="T70" fmla="*/ 121 w 149"/>
                <a:gd name="T71" fmla="*/ 0 h 106"/>
                <a:gd name="T72" fmla="*/ 133 w 149"/>
                <a:gd name="T73" fmla="*/ 2 h 106"/>
                <a:gd name="T74" fmla="*/ 148 w 149"/>
                <a:gd name="T75" fmla="*/ 6 h 106"/>
                <a:gd name="T76" fmla="*/ 148 w 149"/>
                <a:gd name="T77" fmla="*/ 17 h 106"/>
                <a:gd name="T78" fmla="*/ 145 w 149"/>
                <a:gd name="T79" fmla="*/ 17 h 106"/>
                <a:gd name="T80" fmla="*/ 133 w 149"/>
                <a:gd name="T81" fmla="*/ 26 h 106"/>
                <a:gd name="T82" fmla="*/ 133 w 149"/>
                <a:gd name="T83" fmla="*/ 41 h 106"/>
                <a:gd name="T84" fmla="*/ 124 w 149"/>
                <a:gd name="T85" fmla="*/ 54 h 106"/>
                <a:gd name="T86" fmla="*/ 129 w 149"/>
                <a:gd name="T87" fmla="*/ 51 h 106"/>
                <a:gd name="T88" fmla="*/ 138 w 149"/>
                <a:gd name="T89" fmla="*/ 65 h 106"/>
                <a:gd name="T90" fmla="*/ 142 w 149"/>
                <a:gd name="T91" fmla="*/ 78 h 106"/>
                <a:gd name="T92" fmla="*/ 142 w 149"/>
                <a:gd name="T93"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106">
                  <a:moveTo>
                    <a:pt x="142" y="78"/>
                  </a:moveTo>
                  <a:lnTo>
                    <a:pt x="138" y="72"/>
                  </a:lnTo>
                  <a:lnTo>
                    <a:pt x="133" y="72"/>
                  </a:lnTo>
                  <a:lnTo>
                    <a:pt x="129" y="74"/>
                  </a:lnTo>
                  <a:lnTo>
                    <a:pt x="118" y="69"/>
                  </a:lnTo>
                  <a:lnTo>
                    <a:pt x="113" y="74"/>
                  </a:lnTo>
                  <a:lnTo>
                    <a:pt x="106" y="72"/>
                  </a:lnTo>
                  <a:lnTo>
                    <a:pt x="104" y="78"/>
                  </a:lnTo>
                  <a:lnTo>
                    <a:pt x="97" y="74"/>
                  </a:lnTo>
                  <a:lnTo>
                    <a:pt x="92" y="83"/>
                  </a:lnTo>
                  <a:lnTo>
                    <a:pt x="89" y="93"/>
                  </a:lnTo>
                  <a:lnTo>
                    <a:pt x="77" y="96"/>
                  </a:lnTo>
                  <a:lnTo>
                    <a:pt x="71" y="93"/>
                  </a:lnTo>
                  <a:lnTo>
                    <a:pt x="62" y="93"/>
                  </a:lnTo>
                  <a:lnTo>
                    <a:pt x="51" y="96"/>
                  </a:lnTo>
                  <a:lnTo>
                    <a:pt x="51" y="99"/>
                  </a:lnTo>
                  <a:lnTo>
                    <a:pt x="45" y="96"/>
                  </a:lnTo>
                  <a:lnTo>
                    <a:pt x="42" y="99"/>
                  </a:lnTo>
                  <a:lnTo>
                    <a:pt x="36" y="99"/>
                  </a:lnTo>
                  <a:lnTo>
                    <a:pt x="25" y="105"/>
                  </a:lnTo>
                  <a:lnTo>
                    <a:pt x="25" y="93"/>
                  </a:lnTo>
                  <a:lnTo>
                    <a:pt x="18" y="83"/>
                  </a:lnTo>
                  <a:lnTo>
                    <a:pt x="18" y="74"/>
                  </a:lnTo>
                  <a:lnTo>
                    <a:pt x="3" y="69"/>
                  </a:lnTo>
                  <a:lnTo>
                    <a:pt x="3" y="51"/>
                  </a:lnTo>
                  <a:lnTo>
                    <a:pt x="16" y="36"/>
                  </a:lnTo>
                  <a:lnTo>
                    <a:pt x="0" y="17"/>
                  </a:lnTo>
                  <a:lnTo>
                    <a:pt x="3" y="6"/>
                  </a:lnTo>
                  <a:lnTo>
                    <a:pt x="13" y="9"/>
                  </a:lnTo>
                  <a:lnTo>
                    <a:pt x="13" y="17"/>
                  </a:lnTo>
                  <a:lnTo>
                    <a:pt x="27" y="17"/>
                  </a:lnTo>
                  <a:lnTo>
                    <a:pt x="45" y="21"/>
                  </a:lnTo>
                  <a:lnTo>
                    <a:pt x="51" y="17"/>
                  </a:lnTo>
                  <a:lnTo>
                    <a:pt x="66" y="15"/>
                  </a:lnTo>
                  <a:lnTo>
                    <a:pt x="74" y="21"/>
                  </a:lnTo>
                  <a:lnTo>
                    <a:pt x="121" y="0"/>
                  </a:lnTo>
                  <a:lnTo>
                    <a:pt x="133" y="2"/>
                  </a:lnTo>
                  <a:lnTo>
                    <a:pt x="148" y="6"/>
                  </a:lnTo>
                  <a:lnTo>
                    <a:pt x="148" y="17"/>
                  </a:lnTo>
                  <a:lnTo>
                    <a:pt x="145" y="17"/>
                  </a:lnTo>
                  <a:lnTo>
                    <a:pt x="133" y="26"/>
                  </a:lnTo>
                  <a:lnTo>
                    <a:pt x="133" y="41"/>
                  </a:lnTo>
                  <a:lnTo>
                    <a:pt x="124" y="54"/>
                  </a:lnTo>
                  <a:lnTo>
                    <a:pt x="129" y="51"/>
                  </a:lnTo>
                  <a:lnTo>
                    <a:pt x="138" y="65"/>
                  </a:lnTo>
                  <a:lnTo>
                    <a:pt x="142" y="78"/>
                  </a:lnTo>
                  <a:lnTo>
                    <a:pt x="142" y="78"/>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3" name="Freeform 109"/>
            <p:cNvSpPr>
              <a:spLocks/>
            </p:cNvSpPr>
            <p:nvPr/>
          </p:nvSpPr>
          <p:spPr bwMode="auto">
            <a:xfrm>
              <a:off x="2867" y="1251"/>
              <a:ext cx="193" cy="354"/>
            </a:xfrm>
            <a:custGeom>
              <a:avLst/>
              <a:gdLst>
                <a:gd name="T0" fmla="*/ 4 w 258"/>
                <a:gd name="T1" fmla="*/ 471 h 472"/>
                <a:gd name="T2" fmla="*/ 4 w 258"/>
                <a:gd name="T3" fmla="*/ 465 h 472"/>
                <a:gd name="T4" fmla="*/ 0 w 258"/>
                <a:gd name="T5" fmla="*/ 460 h 472"/>
                <a:gd name="T6" fmla="*/ 12 w 258"/>
                <a:gd name="T7" fmla="*/ 426 h 472"/>
                <a:gd name="T8" fmla="*/ 15 w 258"/>
                <a:gd name="T9" fmla="*/ 413 h 472"/>
                <a:gd name="T10" fmla="*/ 27 w 258"/>
                <a:gd name="T11" fmla="*/ 411 h 472"/>
                <a:gd name="T12" fmla="*/ 48 w 258"/>
                <a:gd name="T13" fmla="*/ 432 h 472"/>
                <a:gd name="T14" fmla="*/ 59 w 258"/>
                <a:gd name="T15" fmla="*/ 432 h 472"/>
                <a:gd name="T16" fmla="*/ 63 w 258"/>
                <a:gd name="T17" fmla="*/ 419 h 472"/>
                <a:gd name="T18" fmla="*/ 66 w 258"/>
                <a:gd name="T19" fmla="*/ 390 h 472"/>
                <a:gd name="T20" fmla="*/ 63 w 258"/>
                <a:gd name="T21" fmla="*/ 387 h 472"/>
                <a:gd name="T22" fmla="*/ 57 w 258"/>
                <a:gd name="T23" fmla="*/ 392 h 472"/>
                <a:gd name="T24" fmla="*/ 51 w 258"/>
                <a:gd name="T25" fmla="*/ 390 h 472"/>
                <a:gd name="T26" fmla="*/ 44 w 258"/>
                <a:gd name="T27" fmla="*/ 368 h 472"/>
                <a:gd name="T28" fmla="*/ 44 w 258"/>
                <a:gd name="T29" fmla="*/ 359 h 472"/>
                <a:gd name="T30" fmla="*/ 79 w 258"/>
                <a:gd name="T31" fmla="*/ 344 h 472"/>
                <a:gd name="T32" fmla="*/ 95 w 258"/>
                <a:gd name="T33" fmla="*/ 344 h 472"/>
                <a:gd name="T34" fmla="*/ 103 w 258"/>
                <a:gd name="T35" fmla="*/ 348 h 472"/>
                <a:gd name="T36" fmla="*/ 118 w 258"/>
                <a:gd name="T37" fmla="*/ 348 h 472"/>
                <a:gd name="T38" fmla="*/ 118 w 258"/>
                <a:gd name="T39" fmla="*/ 339 h 472"/>
                <a:gd name="T40" fmla="*/ 145 w 258"/>
                <a:gd name="T41" fmla="*/ 323 h 472"/>
                <a:gd name="T42" fmla="*/ 145 w 258"/>
                <a:gd name="T43" fmla="*/ 317 h 472"/>
                <a:gd name="T44" fmla="*/ 136 w 258"/>
                <a:gd name="T45" fmla="*/ 317 h 472"/>
                <a:gd name="T46" fmla="*/ 121 w 258"/>
                <a:gd name="T47" fmla="*/ 310 h 472"/>
                <a:gd name="T48" fmla="*/ 124 w 258"/>
                <a:gd name="T49" fmla="*/ 302 h 472"/>
                <a:gd name="T50" fmla="*/ 118 w 258"/>
                <a:gd name="T51" fmla="*/ 308 h 472"/>
                <a:gd name="T52" fmla="*/ 127 w 258"/>
                <a:gd name="T53" fmla="*/ 293 h 472"/>
                <a:gd name="T54" fmla="*/ 133 w 258"/>
                <a:gd name="T55" fmla="*/ 284 h 472"/>
                <a:gd name="T56" fmla="*/ 138 w 258"/>
                <a:gd name="T57" fmla="*/ 269 h 472"/>
                <a:gd name="T58" fmla="*/ 159 w 258"/>
                <a:gd name="T59" fmla="*/ 232 h 472"/>
                <a:gd name="T60" fmla="*/ 136 w 258"/>
                <a:gd name="T61" fmla="*/ 208 h 472"/>
                <a:gd name="T62" fmla="*/ 136 w 258"/>
                <a:gd name="T63" fmla="*/ 187 h 472"/>
                <a:gd name="T64" fmla="*/ 130 w 258"/>
                <a:gd name="T65" fmla="*/ 169 h 472"/>
                <a:gd name="T66" fmla="*/ 118 w 258"/>
                <a:gd name="T67" fmla="*/ 163 h 472"/>
                <a:gd name="T68" fmla="*/ 124 w 258"/>
                <a:gd name="T69" fmla="*/ 148 h 472"/>
                <a:gd name="T70" fmla="*/ 124 w 258"/>
                <a:gd name="T71" fmla="*/ 124 h 472"/>
                <a:gd name="T72" fmla="*/ 101 w 258"/>
                <a:gd name="T73" fmla="*/ 87 h 472"/>
                <a:gd name="T74" fmla="*/ 103 w 258"/>
                <a:gd name="T75" fmla="*/ 60 h 472"/>
                <a:gd name="T76" fmla="*/ 95 w 258"/>
                <a:gd name="T77" fmla="*/ 58 h 472"/>
                <a:gd name="T78" fmla="*/ 89 w 258"/>
                <a:gd name="T79" fmla="*/ 27 h 472"/>
                <a:gd name="T80" fmla="*/ 101 w 258"/>
                <a:gd name="T81" fmla="*/ 21 h 472"/>
                <a:gd name="T82" fmla="*/ 109 w 258"/>
                <a:gd name="T83" fmla="*/ 12 h 472"/>
                <a:gd name="T84" fmla="*/ 115 w 258"/>
                <a:gd name="T85" fmla="*/ 9 h 472"/>
                <a:gd name="T86" fmla="*/ 118 w 258"/>
                <a:gd name="T87" fmla="*/ 0 h 472"/>
                <a:gd name="T88" fmla="*/ 133 w 258"/>
                <a:gd name="T89" fmla="*/ 3 h 472"/>
                <a:gd name="T90" fmla="*/ 133 w 258"/>
                <a:gd name="T91" fmla="*/ 6 h 472"/>
                <a:gd name="T92" fmla="*/ 121 w 258"/>
                <a:gd name="T93" fmla="*/ 6 h 472"/>
                <a:gd name="T94" fmla="*/ 118 w 258"/>
                <a:gd name="T95" fmla="*/ 9 h 472"/>
                <a:gd name="T96" fmla="*/ 138 w 258"/>
                <a:gd name="T97" fmla="*/ 12 h 472"/>
                <a:gd name="T98" fmla="*/ 138 w 258"/>
                <a:gd name="T99" fmla="*/ 27 h 472"/>
                <a:gd name="T100" fmla="*/ 145 w 258"/>
                <a:gd name="T101" fmla="*/ 12 h 472"/>
                <a:gd name="T102" fmla="*/ 197 w 258"/>
                <a:gd name="T103" fmla="*/ 27 h 472"/>
                <a:gd name="T104" fmla="*/ 253 w 258"/>
                <a:gd name="T105" fmla="*/ 69 h 472"/>
                <a:gd name="T106" fmla="*/ 233 w 258"/>
                <a:gd name="T107" fmla="*/ 102 h 472"/>
                <a:gd name="T108" fmla="*/ 136 w 258"/>
                <a:gd name="T109" fmla="*/ 85 h 472"/>
                <a:gd name="T110" fmla="*/ 257 w 258"/>
                <a:gd name="T111" fmla="*/ 302 h 472"/>
                <a:gd name="T112" fmla="*/ 4 w 258"/>
                <a:gd name="T113" fmla="*/ 471 h 472"/>
                <a:gd name="T114" fmla="*/ 4 w 258"/>
                <a:gd name="T115" fmla="*/ 47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 h="472">
                  <a:moveTo>
                    <a:pt x="4" y="471"/>
                  </a:moveTo>
                  <a:lnTo>
                    <a:pt x="4" y="465"/>
                  </a:lnTo>
                  <a:lnTo>
                    <a:pt x="0" y="460"/>
                  </a:lnTo>
                  <a:lnTo>
                    <a:pt x="12" y="426"/>
                  </a:lnTo>
                  <a:lnTo>
                    <a:pt x="15" y="413"/>
                  </a:lnTo>
                  <a:lnTo>
                    <a:pt x="27" y="411"/>
                  </a:lnTo>
                  <a:lnTo>
                    <a:pt x="48" y="432"/>
                  </a:lnTo>
                  <a:lnTo>
                    <a:pt x="59" y="432"/>
                  </a:lnTo>
                  <a:lnTo>
                    <a:pt x="63" y="419"/>
                  </a:lnTo>
                  <a:lnTo>
                    <a:pt x="66" y="390"/>
                  </a:lnTo>
                  <a:lnTo>
                    <a:pt x="63" y="387"/>
                  </a:lnTo>
                  <a:lnTo>
                    <a:pt x="57" y="392"/>
                  </a:lnTo>
                  <a:lnTo>
                    <a:pt x="51" y="390"/>
                  </a:lnTo>
                  <a:lnTo>
                    <a:pt x="44" y="368"/>
                  </a:lnTo>
                  <a:lnTo>
                    <a:pt x="44" y="359"/>
                  </a:lnTo>
                  <a:lnTo>
                    <a:pt x="79" y="344"/>
                  </a:lnTo>
                  <a:lnTo>
                    <a:pt x="95" y="344"/>
                  </a:lnTo>
                  <a:lnTo>
                    <a:pt x="103" y="348"/>
                  </a:lnTo>
                  <a:lnTo>
                    <a:pt x="118" y="348"/>
                  </a:lnTo>
                  <a:lnTo>
                    <a:pt x="118" y="339"/>
                  </a:lnTo>
                  <a:lnTo>
                    <a:pt x="145" y="323"/>
                  </a:lnTo>
                  <a:lnTo>
                    <a:pt x="145" y="317"/>
                  </a:lnTo>
                  <a:lnTo>
                    <a:pt x="136" y="317"/>
                  </a:lnTo>
                  <a:lnTo>
                    <a:pt x="121" y="310"/>
                  </a:lnTo>
                  <a:lnTo>
                    <a:pt x="124" y="302"/>
                  </a:lnTo>
                  <a:lnTo>
                    <a:pt x="118" y="308"/>
                  </a:lnTo>
                  <a:lnTo>
                    <a:pt x="127" y="293"/>
                  </a:lnTo>
                  <a:lnTo>
                    <a:pt x="133" y="284"/>
                  </a:lnTo>
                  <a:lnTo>
                    <a:pt x="138" y="269"/>
                  </a:lnTo>
                  <a:lnTo>
                    <a:pt x="159" y="232"/>
                  </a:lnTo>
                  <a:lnTo>
                    <a:pt x="136" y="208"/>
                  </a:lnTo>
                  <a:lnTo>
                    <a:pt x="136" y="187"/>
                  </a:lnTo>
                  <a:lnTo>
                    <a:pt x="130" y="169"/>
                  </a:lnTo>
                  <a:lnTo>
                    <a:pt x="118" y="163"/>
                  </a:lnTo>
                  <a:lnTo>
                    <a:pt x="124" y="148"/>
                  </a:lnTo>
                  <a:lnTo>
                    <a:pt x="124" y="124"/>
                  </a:lnTo>
                  <a:lnTo>
                    <a:pt x="101" y="87"/>
                  </a:lnTo>
                  <a:lnTo>
                    <a:pt x="103" y="60"/>
                  </a:lnTo>
                  <a:lnTo>
                    <a:pt x="95" y="58"/>
                  </a:lnTo>
                  <a:lnTo>
                    <a:pt x="89" y="27"/>
                  </a:lnTo>
                  <a:lnTo>
                    <a:pt x="101" y="21"/>
                  </a:lnTo>
                  <a:lnTo>
                    <a:pt x="109" y="12"/>
                  </a:lnTo>
                  <a:lnTo>
                    <a:pt x="115" y="9"/>
                  </a:lnTo>
                  <a:lnTo>
                    <a:pt x="118" y="0"/>
                  </a:lnTo>
                  <a:lnTo>
                    <a:pt x="133" y="3"/>
                  </a:lnTo>
                  <a:lnTo>
                    <a:pt x="133" y="6"/>
                  </a:lnTo>
                  <a:lnTo>
                    <a:pt x="121" y="6"/>
                  </a:lnTo>
                  <a:lnTo>
                    <a:pt x="118" y="9"/>
                  </a:lnTo>
                  <a:lnTo>
                    <a:pt x="138" y="12"/>
                  </a:lnTo>
                  <a:lnTo>
                    <a:pt x="138" y="27"/>
                  </a:lnTo>
                  <a:lnTo>
                    <a:pt x="145" y="12"/>
                  </a:lnTo>
                  <a:lnTo>
                    <a:pt x="197" y="27"/>
                  </a:lnTo>
                  <a:lnTo>
                    <a:pt x="253" y="69"/>
                  </a:lnTo>
                  <a:lnTo>
                    <a:pt x="233" y="102"/>
                  </a:lnTo>
                  <a:lnTo>
                    <a:pt x="136" y="85"/>
                  </a:lnTo>
                  <a:lnTo>
                    <a:pt x="257" y="302"/>
                  </a:lnTo>
                  <a:lnTo>
                    <a:pt x="4" y="471"/>
                  </a:lnTo>
                  <a:lnTo>
                    <a:pt x="4" y="47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 name="Freeform 110"/>
            <p:cNvSpPr>
              <a:spLocks/>
            </p:cNvSpPr>
            <p:nvPr/>
          </p:nvSpPr>
          <p:spPr bwMode="auto">
            <a:xfrm>
              <a:off x="2953" y="1212"/>
              <a:ext cx="192" cy="287"/>
            </a:xfrm>
            <a:custGeom>
              <a:avLst/>
              <a:gdLst>
                <a:gd name="T0" fmla="*/ 118 w 256"/>
                <a:gd name="T1" fmla="*/ 154 h 383"/>
                <a:gd name="T2" fmla="*/ 82 w 256"/>
                <a:gd name="T3" fmla="*/ 158 h 383"/>
                <a:gd name="T4" fmla="*/ 32 w 256"/>
                <a:gd name="T5" fmla="*/ 139 h 383"/>
                <a:gd name="T6" fmla="*/ 23 w 256"/>
                <a:gd name="T7" fmla="*/ 139 h 383"/>
                <a:gd name="T8" fmla="*/ 61 w 256"/>
                <a:gd name="T9" fmla="*/ 173 h 383"/>
                <a:gd name="T10" fmla="*/ 68 w 256"/>
                <a:gd name="T11" fmla="*/ 182 h 383"/>
                <a:gd name="T12" fmla="*/ 85 w 256"/>
                <a:gd name="T13" fmla="*/ 221 h 383"/>
                <a:gd name="T14" fmla="*/ 94 w 256"/>
                <a:gd name="T15" fmla="*/ 218 h 383"/>
                <a:gd name="T16" fmla="*/ 100 w 256"/>
                <a:gd name="T17" fmla="*/ 231 h 383"/>
                <a:gd name="T18" fmla="*/ 118 w 256"/>
                <a:gd name="T19" fmla="*/ 236 h 383"/>
                <a:gd name="T20" fmla="*/ 123 w 256"/>
                <a:gd name="T21" fmla="*/ 227 h 383"/>
                <a:gd name="T22" fmla="*/ 121 w 256"/>
                <a:gd name="T23" fmla="*/ 212 h 383"/>
                <a:gd name="T24" fmla="*/ 109 w 256"/>
                <a:gd name="T25" fmla="*/ 215 h 383"/>
                <a:gd name="T26" fmla="*/ 94 w 256"/>
                <a:gd name="T27" fmla="*/ 203 h 383"/>
                <a:gd name="T28" fmla="*/ 100 w 256"/>
                <a:gd name="T29" fmla="*/ 188 h 383"/>
                <a:gd name="T30" fmla="*/ 161 w 256"/>
                <a:gd name="T31" fmla="*/ 203 h 383"/>
                <a:gd name="T32" fmla="*/ 165 w 256"/>
                <a:gd name="T33" fmla="*/ 200 h 383"/>
                <a:gd name="T34" fmla="*/ 129 w 256"/>
                <a:gd name="T35" fmla="*/ 176 h 383"/>
                <a:gd name="T36" fmla="*/ 138 w 256"/>
                <a:gd name="T37" fmla="*/ 154 h 383"/>
                <a:gd name="T38" fmla="*/ 152 w 256"/>
                <a:gd name="T39" fmla="*/ 130 h 383"/>
                <a:gd name="T40" fmla="*/ 173 w 256"/>
                <a:gd name="T41" fmla="*/ 127 h 383"/>
                <a:gd name="T42" fmla="*/ 173 w 256"/>
                <a:gd name="T43" fmla="*/ 139 h 383"/>
                <a:gd name="T44" fmla="*/ 176 w 256"/>
                <a:gd name="T45" fmla="*/ 134 h 383"/>
                <a:gd name="T46" fmla="*/ 188 w 256"/>
                <a:gd name="T47" fmla="*/ 146 h 383"/>
                <a:gd name="T48" fmla="*/ 180 w 256"/>
                <a:gd name="T49" fmla="*/ 127 h 383"/>
                <a:gd name="T50" fmla="*/ 173 w 256"/>
                <a:gd name="T51" fmla="*/ 97 h 383"/>
                <a:gd name="T52" fmla="*/ 161 w 256"/>
                <a:gd name="T53" fmla="*/ 100 h 383"/>
                <a:gd name="T54" fmla="*/ 156 w 256"/>
                <a:gd name="T55" fmla="*/ 61 h 383"/>
                <a:gd name="T56" fmla="*/ 142 w 256"/>
                <a:gd name="T57" fmla="*/ 55 h 383"/>
                <a:gd name="T58" fmla="*/ 144 w 256"/>
                <a:gd name="T59" fmla="*/ 52 h 383"/>
                <a:gd name="T60" fmla="*/ 152 w 256"/>
                <a:gd name="T61" fmla="*/ 55 h 383"/>
                <a:gd name="T62" fmla="*/ 171 w 256"/>
                <a:gd name="T63" fmla="*/ 52 h 383"/>
                <a:gd name="T64" fmla="*/ 185 w 256"/>
                <a:gd name="T65" fmla="*/ 70 h 383"/>
                <a:gd name="T66" fmla="*/ 176 w 256"/>
                <a:gd name="T67" fmla="*/ 79 h 383"/>
                <a:gd name="T68" fmla="*/ 180 w 256"/>
                <a:gd name="T69" fmla="*/ 91 h 383"/>
                <a:gd name="T70" fmla="*/ 190 w 256"/>
                <a:gd name="T71" fmla="*/ 91 h 383"/>
                <a:gd name="T72" fmla="*/ 200 w 256"/>
                <a:gd name="T73" fmla="*/ 100 h 383"/>
                <a:gd name="T74" fmla="*/ 215 w 256"/>
                <a:gd name="T75" fmla="*/ 95 h 383"/>
                <a:gd name="T76" fmla="*/ 211 w 256"/>
                <a:gd name="T77" fmla="*/ 67 h 383"/>
                <a:gd name="T78" fmla="*/ 217 w 256"/>
                <a:gd name="T79" fmla="*/ 64 h 383"/>
                <a:gd name="T80" fmla="*/ 209 w 256"/>
                <a:gd name="T81" fmla="*/ 55 h 383"/>
                <a:gd name="T82" fmla="*/ 217 w 256"/>
                <a:gd name="T83" fmla="*/ 58 h 383"/>
                <a:gd name="T84" fmla="*/ 232 w 256"/>
                <a:gd name="T85" fmla="*/ 28 h 383"/>
                <a:gd name="T86" fmla="*/ 239 w 256"/>
                <a:gd name="T87" fmla="*/ 18 h 383"/>
                <a:gd name="T88" fmla="*/ 244 w 256"/>
                <a:gd name="T89" fmla="*/ 22 h 383"/>
                <a:gd name="T90" fmla="*/ 247 w 256"/>
                <a:gd name="T91" fmla="*/ 16 h 383"/>
                <a:gd name="T92" fmla="*/ 239 w 256"/>
                <a:gd name="T93" fmla="*/ 13 h 383"/>
                <a:gd name="T94" fmla="*/ 249 w 256"/>
                <a:gd name="T95" fmla="*/ 0 h 383"/>
                <a:gd name="T96" fmla="*/ 255 w 256"/>
                <a:gd name="T97" fmla="*/ 22 h 383"/>
                <a:gd name="T98" fmla="*/ 255 w 256"/>
                <a:gd name="T99" fmla="*/ 382 h 383"/>
                <a:gd name="T100" fmla="*/ 61 w 256"/>
                <a:gd name="T101" fmla="*/ 382 h 383"/>
                <a:gd name="T102" fmla="*/ 61 w 256"/>
                <a:gd name="T103" fmla="*/ 212 h 383"/>
                <a:gd name="T104" fmla="*/ 0 w 256"/>
                <a:gd name="T105" fmla="*/ 134 h 383"/>
                <a:gd name="T106" fmla="*/ 74 w 256"/>
                <a:gd name="T107" fmla="*/ 95 h 383"/>
                <a:gd name="T108" fmla="*/ 118 w 256"/>
                <a:gd name="T109" fmla="*/ 154 h 383"/>
                <a:gd name="T110" fmla="*/ 118 w 256"/>
                <a:gd name="T111" fmla="*/ 15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83">
                  <a:moveTo>
                    <a:pt x="118" y="154"/>
                  </a:moveTo>
                  <a:lnTo>
                    <a:pt x="82" y="158"/>
                  </a:lnTo>
                  <a:lnTo>
                    <a:pt x="32" y="139"/>
                  </a:lnTo>
                  <a:lnTo>
                    <a:pt x="23" y="139"/>
                  </a:lnTo>
                  <a:lnTo>
                    <a:pt x="61" y="173"/>
                  </a:lnTo>
                  <a:lnTo>
                    <a:pt x="68" y="182"/>
                  </a:lnTo>
                  <a:lnTo>
                    <a:pt x="85" y="221"/>
                  </a:lnTo>
                  <a:lnTo>
                    <a:pt x="94" y="218"/>
                  </a:lnTo>
                  <a:lnTo>
                    <a:pt x="100" y="231"/>
                  </a:lnTo>
                  <a:lnTo>
                    <a:pt x="118" y="236"/>
                  </a:lnTo>
                  <a:lnTo>
                    <a:pt x="123" y="227"/>
                  </a:lnTo>
                  <a:lnTo>
                    <a:pt x="121" y="212"/>
                  </a:lnTo>
                  <a:lnTo>
                    <a:pt x="109" y="215"/>
                  </a:lnTo>
                  <a:lnTo>
                    <a:pt x="94" y="203"/>
                  </a:lnTo>
                  <a:lnTo>
                    <a:pt x="100" y="188"/>
                  </a:lnTo>
                  <a:lnTo>
                    <a:pt x="161" y="203"/>
                  </a:lnTo>
                  <a:lnTo>
                    <a:pt x="165" y="200"/>
                  </a:lnTo>
                  <a:lnTo>
                    <a:pt x="129" y="176"/>
                  </a:lnTo>
                  <a:lnTo>
                    <a:pt x="138" y="154"/>
                  </a:lnTo>
                  <a:lnTo>
                    <a:pt x="152" y="130"/>
                  </a:lnTo>
                  <a:lnTo>
                    <a:pt x="173" y="127"/>
                  </a:lnTo>
                  <a:lnTo>
                    <a:pt x="173" y="139"/>
                  </a:lnTo>
                  <a:lnTo>
                    <a:pt x="176" y="134"/>
                  </a:lnTo>
                  <a:lnTo>
                    <a:pt x="188" y="146"/>
                  </a:lnTo>
                  <a:lnTo>
                    <a:pt x="180" y="127"/>
                  </a:lnTo>
                  <a:lnTo>
                    <a:pt x="173" y="97"/>
                  </a:lnTo>
                  <a:lnTo>
                    <a:pt x="161" y="100"/>
                  </a:lnTo>
                  <a:lnTo>
                    <a:pt x="156" y="61"/>
                  </a:lnTo>
                  <a:lnTo>
                    <a:pt x="142" y="55"/>
                  </a:lnTo>
                  <a:lnTo>
                    <a:pt x="144" y="52"/>
                  </a:lnTo>
                  <a:lnTo>
                    <a:pt x="152" y="55"/>
                  </a:lnTo>
                  <a:lnTo>
                    <a:pt x="171" y="52"/>
                  </a:lnTo>
                  <a:lnTo>
                    <a:pt x="185" y="70"/>
                  </a:lnTo>
                  <a:lnTo>
                    <a:pt x="176" y="79"/>
                  </a:lnTo>
                  <a:lnTo>
                    <a:pt x="180" y="91"/>
                  </a:lnTo>
                  <a:lnTo>
                    <a:pt x="190" y="91"/>
                  </a:lnTo>
                  <a:lnTo>
                    <a:pt x="200" y="100"/>
                  </a:lnTo>
                  <a:lnTo>
                    <a:pt x="215" y="95"/>
                  </a:lnTo>
                  <a:lnTo>
                    <a:pt x="211" y="67"/>
                  </a:lnTo>
                  <a:lnTo>
                    <a:pt x="217" y="64"/>
                  </a:lnTo>
                  <a:lnTo>
                    <a:pt x="209" y="55"/>
                  </a:lnTo>
                  <a:lnTo>
                    <a:pt x="217" y="58"/>
                  </a:lnTo>
                  <a:lnTo>
                    <a:pt x="232" y="28"/>
                  </a:lnTo>
                  <a:lnTo>
                    <a:pt x="239" y="18"/>
                  </a:lnTo>
                  <a:lnTo>
                    <a:pt x="244" y="22"/>
                  </a:lnTo>
                  <a:lnTo>
                    <a:pt x="247" y="16"/>
                  </a:lnTo>
                  <a:lnTo>
                    <a:pt x="239" y="13"/>
                  </a:lnTo>
                  <a:lnTo>
                    <a:pt x="249" y="0"/>
                  </a:lnTo>
                  <a:lnTo>
                    <a:pt x="255" y="22"/>
                  </a:lnTo>
                  <a:lnTo>
                    <a:pt x="255" y="382"/>
                  </a:lnTo>
                  <a:lnTo>
                    <a:pt x="61" y="382"/>
                  </a:lnTo>
                  <a:lnTo>
                    <a:pt x="61" y="212"/>
                  </a:lnTo>
                  <a:lnTo>
                    <a:pt x="0" y="134"/>
                  </a:lnTo>
                  <a:lnTo>
                    <a:pt x="74" y="95"/>
                  </a:lnTo>
                  <a:lnTo>
                    <a:pt x="118" y="154"/>
                  </a:lnTo>
                  <a:lnTo>
                    <a:pt x="118" y="15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5" name="Freeform 111"/>
            <p:cNvSpPr>
              <a:spLocks/>
            </p:cNvSpPr>
            <p:nvPr/>
          </p:nvSpPr>
          <p:spPr bwMode="auto">
            <a:xfrm>
              <a:off x="3050" y="1780"/>
              <a:ext cx="85" cy="89"/>
            </a:xfrm>
            <a:custGeom>
              <a:avLst/>
              <a:gdLst>
                <a:gd name="T0" fmla="*/ 100 w 113"/>
                <a:gd name="T1" fmla="*/ 30 h 118"/>
                <a:gd name="T2" fmla="*/ 91 w 113"/>
                <a:gd name="T3" fmla="*/ 30 h 118"/>
                <a:gd name="T4" fmla="*/ 88 w 113"/>
                <a:gd name="T5" fmla="*/ 42 h 118"/>
                <a:gd name="T6" fmla="*/ 80 w 113"/>
                <a:gd name="T7" fmla="*/ 54 h 118"/>
                <a:gd name="T8" fmla="*/ 76 w 113"/>
                <a:gd name="T9" fmla="*/ 51 h 118"/>
                <a:gd name="T10" fmla="*/ 80 w 113"/>
                <a:gd name="T11" fmla="*/ 42 h 118"/>
                <a:gd name="T12" fmla="*/ 76 w 113"/>
                <a:gd name="T13" fmla="*/ 42 h 118"/>
                <a:gd name="T14" fmla="*/ 64 w 113"/>
                <a:gd name="T15" fmla="*/ 54 h 118"/>
                <a:gd name="T16" fmla="*/ 61 w 113"/>
                <a:gd name="T17" fmla="*/ 51 h 118"/>
                <a:gd name="T18" fmla="*/ 56 w 113"/>
                <a:gd name="T19" fmla="*/ 48 h 118"/>
                <a:gd name="T20" fmla="*/ 56 w 113"/>
                <a:gd name="T21" fmla="*/ 51 h 118"/>
                <a:gd name="T22" fmla="*/ 51 w 113"/>
                <a:gd name="T23" fmla="*/ 51 h 118"/>
                <a:gd name="T24" fmla="*/ 51 w 113"/>
                <a:gd name="T25" fmla="*/ 57 h 118"/>
                <a:gd name="T26" fmla="*/ 56 w 113"/>
                <a:gd name="T27" fmla="*/ 57 h 118"/>
                <a:gd name="T28" fmla="*/ 59 w 113"/>
                <a:gd name="T29" fmla="*/ 63 h 118"/>
                <a:gd name="T30" fmla="*/ 64 w 113"/>
                <a:gd name="T31" fmla="*/ 60 h 118"/>
                <a:gd name="T32" fmla="*/ 68 w 113"/>
                <a:gd name="T33" fmla="*/ 70 h 118"/>
                <a:gd name="T34" fmla="*/ 80 w 113"/>
                <a:gd name="T35" fmla="*/ 72 h 118"/>
                <a:gd name="T36" fmla="*/ 82 w 113"/>
                <a:gd name="T37" fmla="*/ 75 h 118"/>
                <a:gd name="T38" fmla="*/ 88 w 113"/>
                <a:gd name="T39" fmla="*/ 81 h 118"/>
                <a:gd name="T40" fmla="*/ 68 w 113"/>
                <a:gd name="T41" fmla="*/ 57 h 118"/>
                <a:gd name="T42" fmla="*/ 74 w 113"/>
                <a:gd name="T43" fmla="*/ 51 h 118"/>
                <a:gd name="T44" fmla="*/ 91 w 113"/>
                <a:gd name="T45" fmla="*/ 72 h 118"/>
                <a:gd name="T46" fmla="*/ 97 w 113"/>
                <a:gd name="T47" fmla="*/ 70 h 118"/>
                <a:gd name="T48" fmla="*/ 112 w 113"/>
                <a:gd name="T49" fmla="*/ 65 h 118"/>
                <a:gd name="T50" fmla="*/ 112 w 113"/>
                <a:gd name="T51" fmla="*/ 72 h 118"/>
                <a:gd name="T52" fmla="*/ 106 w 113"/>
                <a:gd name="T53" fmla="*/ 72 h 118"/>
                <a:gd name="T54" fmla="*/ 110 w 113"/>
                <a:gd name="T55" fmla="*/ 78 h 118"/>
                <a:gd name="T56" fmla="*/ 97 w 113"/>
                <a:gd name="T57" fmla="*/ 84 h 118"/>
                <a:gd name="T58" fmla="*/ 91 w 113"/>
                <a:gd name="T59" fmla="*/ 81 h 118"/>
                <a:gd name="T60" fmla="*/ 71 w 113"/>
                <a:gd name="T61" fmla="*/ 102 h 118"/>
                <a:gd name="T62" fmla="*/ 64 w 113"/>
                <a:gd name="T63" fmla="*/ 117 h 118"/>
                <a:gd name="T64" fmla="*/ 51 w 113"/>
                <a:gd name="T65" fmla="*/ 111 h 118"/>
                <a:gd name="T66" fmla="*/ 53 w 113"/>
                <a:gd name="T67" fmla="*/ 93 h 118"/>
                <a:gd name="T68" fmla="*/ 36 w 113"/>
                <a:gd name="T69" fmla="*/ 87 h 118"/>
                <a:gd name="T70" fmla="*/ 27 w 113"/>
                <a:gd name="T71" fmla="*/ 90 h 118"/>
                <a:gd name="T72" fmla="*/ 29 w 113"/>
                <a:gd name="T73" fmla="*/ 81 h 118"/>
                <a:gd name="T74" fmla="*/ 51 w 113"/>
                <a:gd name="T75" fmla="*/ 65 h 118"/>
                <a:gd name="T76" fmla="*/ 44 w 113"/>
                <a:gd name="T77" fmla="*/ 57 h 118"/>
                <a:gd name="T78" fmla="*/ 21 w 113"/>
                <a:gd name="T79" fmla="*/ 65 h 118"/>
                <a:gd name="T80" fmla="*/ 13 w 113"/>
                <a:gd name="T81" fmla="*/ 63 h 118"/>
                <a:gd name="T82" fmla="*/ 6 w 113"/>
                <a:gd name="T83" fmla="*/ 63 h 118"/>
                <a:gd name="T84" fmla="*/ 9 w 113"/>
                <a:gd name="T85" fmla="*/ 57 h 118"/>
                <a:gd name="T86" fmla="*/ 0 w 113"/>
                <a:gd name="T87" fmla="*/ 57 h 118"/>
                <a:gd name="T88" fmla="*/ 6 w 113"/>
                <a:gd name="T89" fmla="*/ 51 h 118"/>
                <a:gd name="T90" fmla="*/ 18 w 113"/>
                <a:gd name="T91" fmla="*/ 51 h 118"/>
                <a:gd name="T92" fmla="*/ 36 w 113"/>
                <a:gd name="T93" fmla="*/ 36 h 118"/>
                <a:gd name="T94" fmla="*/ 44 w 113"/>
                <a:gd name="T95" fmla="*/ 33 h 118"/>
                <a:gd name="T96" fmla="*/ 51 w 113"/>
                <a:gd name="T97" fmla="*/ 14 h 118"/>
                <a:gd name="T98" fmla="*/ 61 w 113"/>
                <a:gd name="T99" fmla="*/ 5 h 118"/>
                <a:gd name="T100" fmla="*/ 68 w 113"/>
                <a:gd name="T101" fmla="*/ 9 h 118"/>
                <a:gd name="T102" fmla="*/ 74 w 113"/>
                <a:gd name="T103" fmla="*/ 5 h 118"/>
                <a:gd name="T104" fmla="*/ 76 w 113"/>
                <a:gd name="T105" fmla="*/ 0 h 118"/>
                <a:gd name="T106" fmla="*/ 100 w 113"/>
                <a:gd name="T107" fmla="*/ 30 h 118"/>
                <a:gd name="T108" fmla="*/ 100 w 113"/>
                <a:gd name="T109"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18">
                  <a:moveTo>
                    <a:pt x="100" y="30"/>
                  </a:moveTo>
                  <a:lnTo>
                    <a:pt x="91" y="30"/>
                  </a:lnTo>
                  <a:lnTo>
                    <a:pt x="88" y="42"/>
                  </a:lnTo>
                  <a:lnTo>
                    <a:pt x="80" y="54"/>
                  </a:lnTo>
                  <a:lnTo>
                    <a:pt x="76" y="51"/>
                  </a:lnTo>
                  <a:lnTo>
                    <a:pt x="80" y="42"/>
                  </a:lnTo>
                  <a:lnTo>
                    <a:pt x="76" y="42"/>
                  </a:lnTo>
                  <a:lnTo>
                    <a:pt x="64" y="54"/>
                  </a:lnTo>
                  <a:lnTo>
                    <a:pt x="61" y="51"/>
                  </a:lnTo>
                  <a:lnTo>
                    <a:pt x="56" y="48"/>
                  </a:lnTo>
                  <a:lnTo>
                    <a:pt x="56" y="51"/>
                  </a:lnTo>
                  <a:lnTo>
                    <a:pt x="51" y="51"/>
                  </a:lnTo>
                  <a:lnTo>
                    <a:pt x="51" y="57"/>
                  </a:lnTo>
                  <a:lnTo>
                    <a:pt x="56" y="57"/>
                  </a:lnTo>
                  <a:lnTo>
                    <a:pt x="59" y="63"/>
                  </a:lnTo>
                  <a:lnTo>
                    <a:pt x="64" y="60"/>
                  </a:lnTo>
                  <a:lnTo>
                    <a:pt x="68" y="70"/>
                  </a:lnTo>
                  <a:lnTo>
                    <a:pt x="80" y="72"/>
                  </a:lnTo>
                  <a:lnTo>
                    <a:pt x="82" y="75"/>
                  </a:lnTo>
                  <a:lnTo>
                    <a:pt x="88" y="81"/>
                  </a:lnTo>
                  <a:lnTo>
                    <a:pt x="68" y="57"/>
                  </a:lnTo>
                  <a:lnTo>
                    <a:pt x="74" y="51"/>
                  </a:lnTo>
                  <a:lnTo>
                    <a:pt x="91" y="72"/>
                  </a:lnTo>
                  <a:lnTo>
                    <a:pt x="97" y="70"/>
                  </a:lnTo>
                  <a:lnTo>
                    <a:pt x="112" y="65"/>
                  </a:lnTo>
                  <a:lnTo>
                    <a:pt x="112" y="72"/>
                  </a:lnTo>
                  <a:lnTo>
                    <a:pt x="106" y="72"/>
                  </a:lnTo>
                  <a:lnTo>
                    <a:pt x="110" y="78"/>
                  </a:lnTo>
                  <a:lnTo>
                    <a:pt x="97" y="84"/>
                  </a:lnTo>
                  <a:lnTo>
                    <a:pt x="91" y="81"/>
                  </a:lnTo>
                  <a:lnTo>
                    <a:pt x="71" y="102"/>
                  </a:lnTo>
                  <a:lnTo>
                    <a:pt x="64" y="117"/>
                  </a:lnTo>
                  <a:lnTo>
                    <a:pt x="51" y="111"/>
                  </a:lnTo>
                  <a:lnTo>
                    <a:pt x="53" y="93"/>
                  </a:lnTo>
                  <a:lnTo>
                    <a:pt x="36" y="87"/>
                  </a:lnTo>
                  <a:lnTo>
                    <a:pt x="27" y="90"/>
                  </a:lnTo>
                  <a:lnTo>
                    <a:pt x="29" y="81"/>
                  </a:lnTo>
                  <a:lnTo>
                    <a:pt x="51" y="65"/>
                  </a:lnTo>
                  <a:lnTo>
                    <a:pt x="44" y="57"/>
                  </a:lnTo>
                  <a:lnTo>
                    <a:pt x="21" y="65"/>
                  </a:lnTo>
                  <a:lnTo>
                    <a:pt x="13" y="63"/>
                  </a:lnTo>
                  <a:lnTo>
                    <a:pt x="6" y="63"/>
                  </a:lnTo>
                  <a:lnTo>
                    <a:pt x="9" y="57"/>
                  </a:lnTo>
                  <a:lnTo>
                    <a:pt x="0" y="57"/>
                  </a:lnTo>
                  <a:lnTo>
                    <a:pt x="6" y="51"/>
                  </a:lnTo>
                  <a:lnTo>
                    <a:pt x="18" y="51"/>
                  </a:lnTo>
                  <a:lnTo>
                    <a:pt x="36" y="36"/>
                  </a:lnTo>
                  <a:lnTo>
                    <a:pt x="44" y="33"/>
                  </a:lnTo>
                  <a:lnTo>
                    <a:pt x="51" y="14"/>
                  </a:lnTo>
                  <a:lnTo>
                    <a:pt x="61" y="5"/>
                  </a:lnTo>
                  <a:lnTo>
                    <a:pt x="68" y="9"/>
                  </a:lnTo>
                  <a:lnTo>
                    <a:pt x="74" y="5"/>
                  </a:lnTo>
                  <a:lnTo>
                    <a:pt x="76" y="0"/>
                  </a:lnTo>
                  <a:lnTo>
                    <a:pt x="100" y="30"/>
                  </a:lnTo>
                  <a:lnTo>
                    <a:pt x="100" y="3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6" name="Freeform 112"/>
            <p:cNvSpPr>
              <a:spLocks/>
            </p:cNvSpPr>
            <p:nvPr/>
          </p:nvSpPr>
          <p:spPr bwMode="auto">
            <a:xfrm>
              <a:off x="2920" y="1489"/>
              <a:ext cx="230" cy="362"/>
            </a:xfrm>
            <a:custGeom>
              <a:avLst/>
              <a:gdLst>
                <a:gd name="T0" fmla="*/ 249 w 307"/>
                <a:gd name="T1" fmla="*/ 395 h 484"/>
                <a:gd name="T2" fmla="*/ 244 w 307"/>
                <a:gd name="T3" fmla="*/ 384 h 484"/>
                <a:gd name="T4" fmla="*/ 241 w 307"/>
                <a:gd name="T5" fmla="*/ 384 h 484"/>
                <a:gd name="T6" fmla="*/ 241 w 307"/>
                <a:gd name="T7" fmla="*/ 395 h 484"/>
                <a:gd name="T8" fmla="*/ 232 w 307"/>
                <a:gd name="T9" fmla="*/ 393 h 484"/>
                <a:gd name="T10" fmla="*/ 220 w 307"/>
                <a:gd name="T11" fmla="*/ 395 h 484"/>
                <a:gd name="T12" fmla="*/ 215 w 307"/>
                <a:gd name="T13" fmla="*/ 393 h 484"/>
                <a:gd name="T14" fmla="*/ 215 w 307"/>
                <a:gd name="T15" fmla="*/ 404 h 484"/>
                <a:gd name="T16" fmla="*/ 205 w 307"/>
                <a:gd name="T17" fmla="*/ 423 h 484"/>
                <a:gd name="T18" fmla="*/ 194 w 307"/>
                <a:gd name="T19" fmla="*/ 432 h 484"/>
                <a:gd name="T20" fmla="*/ 182 w 307"/>
                <a:gd name="T21" fmla="*/ 438 h 484"/>
                <a:gd name="T22" fmla="*/ 182 w 307"/>
                <a:gd name="T23" fmla="*/ 429 h 484"/>
                <a:gd name="T24" fmla="*/ 176 w 307"/>
                <a:gd name="T25" fmla="*/ 438 h 484"/>
                <a:gd name="T26" fmla="*/ 173 w 307"/>
                <a:gd name="T27" fmla="*/ 441 h 484"/>
                <a:gd name="T28" fmla="*/ 170 w 307"/>
                <a:gd name="T29" fmla="*/ 435 h 484"/>
                <a:gd name="T30" fmla="*/ 153 w 307"/>
                <a:gd name="T31" fmla="*/ 447 h 484"/>
                <a:gd name="T32" fmla="*/ 150 w 307"/>
                <a:gd name="T33" fmla="*/ 460 h 484"/>
                <a:gd name="T34" fmla="*/ 141 w 307"/>
                <a:gd name="T35" fmla="*/ 453 h 484"/>
                <a:gd name="T36" fmla="*/ 141 w 307"/>
                <a:gd name="T37" fmla="*/ 455 h 484"/>
                <a:gd name="T38" fmla="*/ 147 w 307"/>
                <a:gd name="T39" fmla="*/ 468 h 484"/>
                <a:gd name="T40" fmla="*/ 135 w 307"/>
                <a:gd name="T41" fmla="*/ 480 h 484"/>
                <a:gd name="T42" fmla="*/ 133 w 307"/>
                <a:gd name="T43" fmla="*/ 471 h 484"/>
                <a:gd name="T44" fmla="*/ 133 w 307"/>
                <a:gd name="T45" fmla="*/ 483 h 484"/>
                <a:gd name="T46" fmla="*/ 0 w 307"/>
                <a:gd name="T47" fmla="*/ 105 h 484"/>
                <a:gd name="T48" fmla="*/ 150 w 307"/>
                <a:gd name="T49" fmla="*/ 0 h 484"/>
                <a:gd name="T50" fmla="*/ 306 w 307"/>
                <a:gd name="T51" fmla="*/ 4 h 484"/>
                <a:gd name="T52" fmla="*/ 273 w 307"/>
                <a:gd name="T53" fmla="*/ 420 h 484"/>
                <a:gd name="T54" fmla="*/ 249 w 307"/>
                <a:gd name="T55" fmla="*/ 395 h 484"/>
                <a:gd name="T56" fmla="*/ 249 w 307"/>
                <a:gd name="T57" fmla="*/ 39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7" h="484">
                  <a:moveTo>
                    <a:pt x="249" y="395"/>
                  </a:moveTo>
                  <a:lnTo>
                    <a:pt x="244" y="384"/>
                  </a:lnTo>
                  <a:lnTo>
                    <a:pt x="241" y="384"/>
                  </a:lnTo>
                  <a:lnTo>
                    <a:pt x="241" y="395"/>
                  </a:lnTo>
                  <a:lnTo>
                    <a:pt x="232" y="393"/>
                  </a:lnTo>
                  <a:lnTo>
                    <a:pt x="220" y="395"/>
                  </a:lnTo>
                  <a:lnTo>
                    <a:pt x="215" y="393"/>
                  </a:lnTo>
                  <a:lnTo>
                    <a:pt x="215" y="404"/>
                  </a:lnTo>
                  <a:lnTo>
                    <a:pt x="205" y="423"/>
                  </a:lnTo>
                  <a:lnTo>
                    <a:pt x="194" y="432"/>
                  </a:lnTo>
                  <a:lnTo>
                    <a:pt x="182" y="438"/>
                  </a:lnTo>
                  <a:lnTo>
                    <a:pt x="182" y="429"/>
                  </a:lnTo>
                  <a:lnTo>
                    <a:pt x="176" y="438"/>
                  </a:lnTo>
                  <a:lnTo>
                    <a:pt x="173" y="441"/>
                  </a:lnTo>
                  <a:lnTo>
                    <a:pt x="170" y="435"/>
                  </a:lnTo>
                  <a:lnTo>
                    <a:pt x="153" y="447"/>
                  </a:lnTo>
                  <a:lnTo>
                    <a:pt x="150" y="460"/>
                  </a:lnTo>
                  <a:lnTo>
                    <a:pt x="141" y="453"/>
                  </a:lnTo>
                  <a:lnTo>
                    <a:pt x="141" y="455"/>
                  </a:lnTo>
                  <a:lnTo>
                    <a:pt x="147" y="468"/>
                  </a:lnTo>
                  <a:lnTo>
                    <a:pt x="135" y="480"/>
                  </a:lnTo>
                  <a:lnTo>
                    <a:pt x="133" y="471"/>
                  </a:lnTo>
                  <a:lnTo>
                    <a:pt x="133" y="483"/>
                  </a:lnTo>
                  <a:lnTo>
                    <a:pt x="0" y="105"/>
                  </a:lnTo>
                  <a:lnTo>
                    <a:pt x="150" y="0"/>
                  </a:lnTo>
                  <a:lnTo>
                    <a:pt x="306" y="4"/>
                  </a:lnTo>
                  <a:lnTo>
                    <a:pt x="273" y="420"/>
                  </a:lnTo>
                  <a:lnTo>
                    <a:pt x="249" y="395"/>
                  </a:lnTo>
                  <a:lnTo>
                    <a:pt x="249" y="39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7" name="Freeform 113"/>
            <p:cNvSpPr>
              <a:spLocks/>
            </p:cNvSpPr>
            <p:nvPr/>
          </p:nvSpPr>
          <p:spPr bwMode="auto">
            <a:xfrm>
              <a:off x="2870" y="1570"/>
              <a:ext cx="154" cy="287"/>
            </a:xfrm>
            <a:custGeom>
              <a:avLst/>
              <a:gdLst>
                <a:gd name="T0" fmla="*/ 200 w 206"/>
                <a:gd name="T1" fmla="*/ 374 h 384"/>
                <a:gd name="T2" fmla="*/ 182 w 206"/>
                <a:gd name="T3" fmla="*/ 383 h 384"/>
                <a:gd name="T4" fmla="*/ 172 w 206"/>
                <a:gd name="T5" fmla="*/ 377 h 384"/>
                <a:gd name="T6" fmla="*/ 166 w 206"/>
                <a:gd name="T7" fmla="*/ 374 h 384"/>
                <a:gd name="T8" fmla="*/ 161 w 206"/>
                <a:gd name="T9" fmla="*/ 374 h 384"/>
                <a:gd name="T10" fmla="*/ 161 w 206"/>
                <a:gd name="T11" fmla="*/ 356 h 384"/>
                <a:gd name="T12" fmla="*/ 158 w 206"/>
                <a:gd name="T13" fmla="*/ 351 h 384"/>
                <a:gd name="T14" fmla="*/ 158 w 206"/>
                <a:gd name="T15" fmla="*/ 335 h 384"/>
                <a:gd name="T16" fmla="*/ 137 w 206"/>
                <a:gd name="T17" fmla="*/ 308 h 384"/>
                <a:gd name="T18" fmla="*/ 129 w 206"/>
                <a:gd name="T19" fmla="*/ 295 h 384"/>
                <a:gd name="T20" fmla="*/ 117 w 206"/>
                <a:gd name="T21" fmla="*/ 295 h 384"/>
                <a:gd name="T22" fmla="*/ 114 w 206"/>
                <a:gd name="T23" fmla="*/ 301 h 384"/>
                <a:gd name="T24" fmla="*/ 105 w 206"/>
                <a:gd name="T25" fmla="*/ 299 h 384"/>
                <a:gd name="T26" fmla="*/ 93 w 206"/>
                <a:gd name="T27" fmla="*/ 305 h 384"/>
                <a:gd name="T28" fmla="*/ 85 w 206"/>
                <a:gd name="T29" fmla="*/ 301 h 384"/>
                <a:gd name="T30" fmla="*/ 79 w 206"/>
                <a:gd name="T31" fmla="*/ 305 h 384"/>
                <a:gd name="T32" fmla="*/ 70 w 206"/>
                <a:gd name="T33" fmla="*/ 308 h 384"/>
                <a:gd name="T34" fmla="*/ 50 w 206"/>
                <a:gd name="T35" fmla="*/ 308 h 384"/>
                <a:gd name="T36" fmla="*/ 47 w 206"/>
                <a:gd name="T37" fmla="*/ 301 h 384"/>
                <a:gd name="T38" fmla="*/ 32 w 206"/>
                <a:gd name="T39" fmla="*/ 301 h 384"/>
                <a:gd name="T40" fmla="*/ 32 w 206"/>
                <a:gd name="T41" fmla="*/ 295 h 384"/>
                <a:gd name="T42" fmla="*/ 26 w 206"/>
                <a:gd name="T43" fmla="*/ 292 h 384"/>
                <a:gd name="T44" fmla="*/ 32 w 206"/>
                <a:gd name="T45" fmla="*/ 284 h 384"/>
                <a:gd name="T46" fmla="*/ 37 w 206"/>
                <a:gd name="T47" fmla="*/ 275 h 384"/>
                <a:gd name="T48" fmla="*/ 40 w 206"/>
                <a:gd name="T49" fmla="*/ 272 h 384"/>
                <a:gd name="T50" fmla="*/ 37 w 206"/>
                <a:gd name="T51" fmla="*/ 253 h 384"/>
                <a:gd name="T52" fmla="*/ 67 w 206"/>
                <a:gd name="T53" fmla="*/ 220 h 384"/>
                <a:gd name="T54" fmla="*/ 67 w 206"/>
                <a:gd name="T55" fmla="*/ 211 h 384"/>
                <a:gd name="T56" fmla="*/ 59 w 206"/>
                <a:gd name="T57" fmla="*/ 205 h 384"/>
                <a:gd name="T58" fmla="*/ 53 w 206"/>
                <a:gd name="T59" fmla="*/ 190 h 384"/>
                <a:gd name="T60" fmla="*/ 44 w 206"/>
                <a:gd name="T61" fmla="*/ 157 h 384"/>
                <a:gd name="T62" fmla="*/ 47 w 206"/>
                <a:gd name="T63" fmla="*/ 150 h 384"/>
                <a:gd name="T64" fmla="*/ 53 w 206"/>
                <a:gd name="T65" fmla="*/ 142 h 384"/>
                <a:gd name="T66" fmla="*/ 55 w 206"/>
                <a:gd name="T67" fmla="*/ 127 h 384"/>
                <a:gd name="T68" fmla="*/ 47 w 206"/>
                <a:gd name="T69" fmla="*/ 105 h 384"/>
                <a:gd name="T70" fmla="*/ 37 w 206"/>
                <a:gd name="T71" fmla="*/ 96 h 384"/>
                <a:gd name="T72" fmla="*/ 35 w 206"/>
                <a:gd name="T73" fmla="*/ 73 h 384"/>
                <a:gd name="T74" fmla="*/ 15 w 206"/>
                <a:gd name="T75" fmla="*/ 60 h 384"/>
                <a:gd name="T76" fmla="*/ 0 w 206"/>
                <a:gd name="T77" fmla="*/ 48 h 384"/>
                <a:gd name="T78" fmla="*/ 67 w 206"/>
                <a:gd name="T79" fmla="*/ 0 h 384"/>
                <a:gd name="T80" fmla="*/ 111 w 206"/>
                <a:gd name="T81" fmla="*/ 2 h 384"/>
                <a:gd name="T82" fmla="*/ 155 w 206"/>
                <a:gd name="T83" fmla="*/ 112 h 384"/>
                <a:gd name="T84" fmla="*/ 161 w 206"/>
                <a:gd name="T85" fmla="*/ 121 h 384"/>
                <a:gd name="T86" fmla="*/ 152 w 206"/>
                <a:gd name="T87" fmla="*/ 157 h 384"/>
                <a:gd name="T88" fmla="*/ 185 w 206"/>
                <a:gd name="T89" fmla="*/ 187 h 384"/>
                <a:gd name="T90" fmla="*/ 193 w 206"/>
                <a:gd name="T91" fmla="*/ 217 h 384"/>
                <a:gd name="T92" fmla="*/ 205 w 206"/>
                <a:gd name="T93" fmla="*/ 275 h 384"/>
                <a:gd name="T94" fmla="*/ 205 w 206"/>
                <a:gd name="T95" fmla="*/ 301 h 384"/>
                <a:gd name="T96" fmla="*/ 202 w 206"/>
                <a:gd name="T97" fmla="*/ 329 h 384"/>
                <a:gd name="T98" fmla="*/ 202 w 206"/>
                <a:gd name="T99" fmla="*/ 341 h 384"/>
                <a:gd name="T100" fmla="*/ 202 w 206"/>
                <a:gd name="T101" fmla="*/ 353 h 384"/>
                <a:gd name="T102" fmla="*/ 202 w 206"/>
                <a:gd name="T103" fmla="*/ 359 h 384"/>
                <a:gd name="T104" fmla="*/ 200 w 206"/>
                <a:gd name="T105" fmla="*/ 374 h 384"/>
                <a:gd name="T106" fmla="*/ 200 w 206"/>
                <a:gd name="T107" fmla="*/ 37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384">
                  <a:moveTo>
                    <a:pt x="200" y="374"/>
                  </a:moveTo>
                  <a:lnTo>
                    <a:pt x="182" y="383"/>
                  </a:lnTo>
                  <a:lnTo>
                    <a:pt x="172" y="377"/>
                  </a:lnTo>
                  <a:lnTo>
                    <a:pt x="166" y="374"/>
                  </a:lnTo>
                  <a:lnTo>
                    <a:pt x="161" y="374"/>
                  </a:lnTo>
                  <a:lnTo>
                    <a:pt x="161" y="356"/>
                  </a:lnTo>
                  <a:lnTo>
                    <a:pt x="158" y="351"/>
                  </a:lnTo>
                  <a:lnTo>
                    <a:pt x="158" y="335"/>
                  </a:lnTo>
                  <a:lnTo>
                    <a:pt x="137" y="308"/>
                  </a:lnTo>
                  <a:lnTo>
                    <a:pt x="129" y="295"/>
                  </a:lnTo>
                  <a:lnTo>
                    <a:pt x="117" y="295"/>
                  </a:lnTo>
                  <a:lnTo>
                    <a:pt x="114" y="301"/>
                  </a:lnTo>
                  <a:lnTo>
                    <a:pt x="105" y="299"/>
                  </a:lnTo>
                  <a:lnTo>
                    <a:pt x="93" y="305"/>
                  </a:lnTo>
                  <a:lnTo>
                    <a:pt x="85" y="301"/>
                  </a:lnTo>
                  <a:lnTo>
                    <a:pt x="79" y="305"/>
                  </a:lnTo>
                  <a:lnTo>
                    <a:pt x="70" y="308"/>
                  </a:lnTo>
                  <a:lnTo>
                    <a:pt x="50" y="308"/>
                  </a:lnTo>
                  <a:lnTo>
                    <a:pt x="47" y="301"/>
                  </a:lnTo>
                  <a:lnTo>
                    <a:pt x="32" y="301"/>
                  </a:lnTo>
                  <a:lnTo>
                    <a:pt x="32" y="295"/>
                  </a:lnTo>
                  <a:lnTo>
                    <a:pt x="26" y="292"/>
                  </a:lnTo>
                  <a:lnTo>
                    <a:pt x="32" y="284"/>
                  </a:lnTo>
                  <a:lnTo>
                    <a:pt x="37" y="275"/>
                  </a:lnTo>
                  <a:lnTo>
                    <a:pt x="40" y="272"/>
                  </a:lnTo>
                  <a:lnTo>
                    <a:pt x="37" y="253"/>
                  </a:lnTo>
                  <a:lnTo>
                    <a:pt x="67" y="220"/>
                  </a:lnTo>
                  <a:lnTo>
                    <a:pt x="67" y="211"/>
                  </a:lnTo>
                  <a:lnTo>
                    <a:pt x="59" y="205"/>
                  </a:lnTo>
                  <a:lnTo>
                    <a:pt x="53" y="190"/>
                  </a:lnTo>
                  <a:lnTo>
                    <a:pt x="44" y="157"/>
                  </a:lnTo>
                  <a:lnTo>
                    <a:pt x="47" y="150"/>
                  </a:lnTo>
                  <a:lnTo>
                    <a:pt x="53" y="142"/>
                  </a:lnTo>
                  <a:lnTo>
                    <a:pt x="55" y="127"/>
                  </a:lnTo>
                  <a:lnTo>
                    <a:pt x="47" y="105"/>
                  </a:lnTo>
                  <a:lnTo>
                    <a:pt x="37" y="96"/>
                  </a:lnTo>
                  <a:lnTo>
                    <a:pt x="35" y="73"/>
                  </a:lnTo>
                  <a:lnTo>
                    <a:pt x="15" y="60"/>
                  </a:lnTo>
                  <a:lnTo>
                    <a:pt x="0" y="48"/>
                  </a:lnTo>
                  <a:lnTo>
                    <a:pt x="67" y="0"/>
                  </a:lnTo>
                  <a:lnTo>
                    <a:pt x="111" y="2"/>
                  </a:lnTo>
                  <a:lnTo>
                    <a:pt x="155" y="112"/>
                  </a:lnTo>
                  <a:lnTo>
                    <a:pt x="161" y="121"/>
                  </a:lnTo>
                  <a:lnTo>
                    <a:pt x="152" y="157"/>
                  </a:lnTo>
                  <a:lnTo>
                    <a:pt x="185" y="187"/>
                  </a:lnTo>
                  <a:lnTo>
                    <a:pt x="193" y="217"/>
                  </a:lnTo>
                  <a:lnTo>
                    <a:pt x="205" y="275"/>
                  </a:lnTo>
                  <a:lnTo>
                    <a:pt x="205" y="301"/>
                  </a:lnTo>
                  <a:lnTo>
                    <a:pt x="202" y="329"/>
                  </a:lnTo>
                  <a:lnTo>
                    <a:pt x="202" y="341"/>
                  </a:lnTo>
                  <a:lnTo>
                    <a:pt x="202" y="353"/>
                  </a:lnTo>
                  <a:lnTo>
                    <a:pt x="202" y="359"/>
                  </a:lnTo>
                  <a:lnTo>
                    <a:pt x="200" y="374"/>
                  </a:lnTo>
                  <a:lnTo>
                    <a:pt x="200" y="37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8" name="Freeform 114"/>
            <p:cNvSpPr>
              <a:spLocks/>
            </p:cNvSpPr>
            <p:nvPr/>
          </p:nvSpPr>
          <p:spPr bwMode="auto">
            <a:xfrm>
              <a:off x="2674" y="1436"/>
              <a:ext cx="89" cy="103"/>
            </a:xfrm>
            <a:custGeom>
              <a:avLst/>
              <a:gdLst>
                <a:gd name="T0" fmla="*/ 97 w 119"/>
                <a:gd name="T1" fmla="*/ 112 h 137"/>
                <a:gd name="T2" fmla="*/ 91 w 119"/>
                <a:gd name="T3" fmla="*/ 106 h 137"/>
                <a:gd name="T4" fmla="*/ 89 w 119"/>
                <a:gd name="T5" fmla="*/ 97 h 137"/>
                <a:gd name="T6" fmla="*/ 89 w 119"/>
                <a:gd name="T7" fmla="*/ 88 h 137"/>
                <a:gd name="T8" fmla="*/ 94 w 119"/>
                <a:gd name="T9" fmla="*/ 76 h 137"/>
                <a:gd name="T10" fmla="*/ 91 w 119"/>
                <a:gd name="T11" fmla="*/ 76 h 137"/>
                <a:gd name="T12" fmla="*/ 86 w 119"/>
                <a:gd name="T13" fmla="*/ 85 h 137"/>
                <a:gd name="T14" fmla="*/ 89 w 119"/>
                <a:gd name="T15" fmla="*/ 92 h 137"/>
                <a:gd name="T16" fmla="*/ 83 w 119"/>
                <a:gd name="T17" fmla="*/ 94 h 137"/>
                <a:gd name="T18" fmla="*/ 86 w 119"/>
                <a:gd name="T19" fmla="*/ 101 h 137"/>
                <a:gd name="T20" fmla="*/ 79 w 119"/>
                <a:gd name="T21" fmla="*/ 109 h 137"/>
                <a:gd name="T22" fmla="*/ 70 w 119"/>
                <a:gd name="T23" fmla="*/ 109 h 137"/>
                <a:gd name="T24" fmla="*/ 68 w 119"/>
                <a:gd name="T25" fmla="*/ 106 h 137"/>
                <a:gd name="T26" fmla="*/ 68 w 119"/>
                <a:gd name="T27" fmla="*/ 112 h 137"/>
                <a:gd name="T28" fmla="*/ 47 w 119"/>
                <a:gd name="T29" fmla="*/ 134 h 137"/>
                <a:gd name="T30" fmla="*/ 24 w 119"/>
                <a:gd name="T31" fmla="*/ 136 h 137"/>
                <a:gd name="T32" fmla="*/ 15 w 119"/>
                <a:gd name="T33" fmla="*/ 131 h 137"/>
                <a:gd name="T34" fmla="*/ 3 w 119"/>
                <a:gd name="T35" fmla="*/ 112 h 137"/>
                <a:gd name="T36" fmla="*/ 6 w 119"/>
                <a:gd name="T37" fmla="*/ 97 h 137"/>
                <a:gd name="T38" fmla="*/ 12 w 119"/>
                <a:gd name="T39" fmla="*/ 103 h 137"/>
                <a:gd name="T40" fmla="*/ 15 w 119"/>
                <a:gd name="T41" fmla="*/ 101 h 137"/>
                <a:gd name="T42" fmla="*/ 12 w 119"/>
                <a:gd name="T43" fmla="*/ 97 h 137"/>
                <a:gd name="T44" fmla="*/ 19 w 119"/>
                <a:gd name="T45" fmla="*/ 94 h 137"/>
                <a:gd name="T46" fmla="*/ 12 w 119"/>
                <a:gd name="T47" fmla="*/ 88 h 137"/>
                <a:gd name="T48" fmla="*/ 19 w 119"/>
                <a:gd name="T49" fmla="*/ 85 h 137"/>
                <a:gd name="T50" fmla="*/ 6 w 119"/>
                <a:gd name="T51" fmla="*/ 85 h 137"/>
                <a:gd name="T52" fmla="*/ 0 w 119"/>
                <a:gd name="T53" fmla="*/ 88 h 137"/>
                <a:gd name="T54" fmla="*/ 3 w 119"/>
                <a:gd name="T55" fmla="*/ 76 h 137"/>
                <a:gd name="T56" fmla="*/ 9 w 119"/>
                <a:gd name="T57" fmla="*/ 76 h 137"/>
                <a:gd name="T58" fmla="*/ 19 w 119"/>
                <a:gd name="T59" fmla="*/ 74 h 137"/>
                <a:gd name="T60" fmla="*/ 15 w 119"/>
                <a:gd name="T61" fmla="*/ 70 h 137"/>
                <a:gd name="T62" fmla="*/ 19 w 119"/>
                <a:gd name="T63" fmla="*/ 63 h 137"/>
                <a:gd name="T64" fmla="*/ 27 w 119"/>
                <a:gd name="T65" fmla="*/ 55 h 137"/>
                <a:gd name="T66" fmla="*/ 30 w 119"/>
                <a:gd name="T67" fmla="*/ 58 h 137"/>
                <a:gd name="T68" fmla="*/ 38 w 119"/>
                <a:gd name="T69" fmla="*/ 52 h 137"/>
                <a:gd name="T70" fmla="*/ 24 w 119"/>
                <a:gd name="T71" fmla="*/ 52 h 137"/>
                <a:gd name="T72" fmla="*/ 19 w 119"/>
                <a:gd name="T73" fmla="*/ 58 h 137"/>
                <a:gd name="T74" fmla="*/ 12 w 119"/>
                <a:gd name="T75" fmla="*/ 63 h 137"/>
                <a:gd name="T76" fmla="*/ 9 w 119"/>
                <a:gd name="T77" fmla="*/ 58 h 137"/>
                <a:gd name="T78" fmla="*/ 9 w 119"/>
                <a:gd name="T79" fmla="*/ 52 h 137"/>
                <a:gd name="T80" fmla="*/ 19 w 119"/>
                <a:gd name="T81" fmla="*/ 49 h 137"/>
                <a:gd name="T82" fmla="*/ 15 w 119"/>
                <a:gd name="T83" fmla="*/ 43 h 137"/>
                <a:gd name="T84" fmla="*/ 9 w 119"/>
                <a:gd name="T85" fmla="*/ 40 h 137"/>
                <a:gd name="T86" fmla="*/ 12 w 119"/>
                <a:gd name="T87" fmla="*/ 31 h 137"/>
                <a:gd name="T88" fmla="*/ 41 w 119"/>
                <a:gd name="T89" fmla="*/ 37 h 137"/>
                <a:gd name="T90" fmla="*/ 50 w 119"/>
                <a:gd name="T91" fmla="*/ 31 h 137"/>
                <a:gd name="T92" fmla="*/ 15 w 119"/>
                <a:gd name="T93" fmla="*/ 24 h 137"/>
                <a:gd name="T94" fmla="*/ 21 w 119"/>
                <a:gd name="T95" fmla="*/ 7 h 137"/>
                <a:gd name="T96" fmla="*/ 41 w 119"/>
                <a:gd name="T97" fmla="*/ 9 h 137"/>
                <a:gd name="T98" fmla="*/ 19 w 119"/>
                <a:gd name="T99" fmla="*/ 0 h 137"/>
                <a:gd name="T100" fmla="*/ 118 w 119"/>
                <a:gd name="T101" fmla="*/ 7 h 137"/>
                <a:gd name="T102" fmla="*/ 103 w 119"/>
                <a:gd name="T103" fmla="*/ 52 h 137"/>
                <a:gd name="T104" fmla="*/ 97 w 119"/>
                <a:gd name="T105" fmla="*/ 112 h 137"/>
                <a:gd name="T106" fmla="*/ 97 w 119"/>
                <a:gd name="T107" fmla="*/ 1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137">
                  <a:moveTo>
                    <a:pt x="97" y="112"/>
                  </a:moveTo>
                  <a:lnTo>
                    <a:pt x="91" y="106"/>
                  </a:lnTo>
                  <a:lnTo>
                    <a:pt x="89" y="97"/>
                  </a:lnTo>
                  <a:lnTo>
                    <a:pt x="89" y="88"/>
                  </a:lnTo>
                  <a:lnTo>
                    <a:pt x="94" y="76"/>
                  </a:lnTo>
                  <a:lnTo>
                    <a:pt x="91" y="76"/>
                  </a:lnTo>
                  <a:lnTo>
                    <a:pt x="86" y="85"/>
                  </a:lnTo>
                  <a:lnTo>
                    <a:pt x="89" y="92"/>
                  </a:lnTo>
                  <a:lnTo>
                    <a:pt x="83" y="94"/>
                  </a:lnTo>
                  <a:lnTo>
                    <a:pt x="86" y="101"/>
                  </a:lnTo>
                  <a:lnTo>
                    <a:pt x="79" y="109"/>
                  </a:lnTo>
                  <a:lnTo>
                    <a:pt x="70" y="109"/>
                  </a:lnTo>
                  <a:lnTo>
                    <a:pt x="68" y="106"/>
                  </a:lnTo>
                  <a:lnTo>
                    <a:pt x="68" y="112"/>
                  </a:lnTo>
                  <a:lnTo>
                    <a:pt x="47" y="134"/>
                  </a:lnTo>
                  <a:lnTo>
                    <a:pt x="24" y="136"/>
                  </a:lnTo>
                  <a:lnTo>
                    <a:pt x="15" y="131"/>
                  </a:lnTo>
                  <a:lnTo>
                    <a:pt x="3" y="112"/>
                  </a:lnTo>
                  <a:lnTo>
                    <a:pt x="6" y="97"/>
                  </a:lnTo>
                  <a:lnTo>
                    <a:pt x="12" y="103"/>
                  </a:lnTo>
                  <a:lnTo>
                    <a:pt x="15" y="101"/>
                  </a:lnTo>
                  <a:lnTo>
                    <a:pt x="12" y="97"/>
                  </a:lnTo>
                  <a:lnTo>
                    <a:pt x="19" y="94"/>
                  </a:lnTo>
                  <a:lnTo>
                    <a:pt x="12" y="88"/>
                  </a:lnTo>
                  <a:lnTo>
                    <a:pt x="19" y="85"/>
                  </a:lnTo>
                  <a:lnTo>
                    <a:pt x="6" y="85"/>
                  </a:lnTo>
                  <a:lnTo>
                    <a:pt x="0" y="88"/>
                  </a:lnTo>
                  <a:lnTo>
                    <a:pt x="3" y="76"/>
                  </a:lnTo>
                  <a:lnTo>
                    <a:pt x="9" y="76"/>
                  </a:lnTo>
                  <a:lnTo>
                    <a:pt x="19" y="74"/>
                  </a:lnTo>
                  <a:lnTo>
                    <a:pt x="15" y="70"/>
                  </a:lnTo>
                  <a:lnTo>
                    <a:pt x="19" y="63"/>
                  </a:lnTo>
                  <a:lnTo>
                    <a:pt x="27" y="55"/>
                  </a:lnTo>
                  <a:lnTo>
                    <a:pt x="30" y="58"/>
                  </a:lnTo>
                  <a:lnTo>
                    <a:pt x="38" y="52"/>
                  </a:lnTo>
                  <a:lnTo>
                    <a:pt x="24" y="52"/>
                  </a:lnTo>
                  <a:lnTo>
                    <a:pt x="19" y="58"/>
                  </a:lnTo>
                  <a:lnTo>
                    <a:pt x="12" y="63"/>
                  </a:lnTo>
                  <a:lnTo>
                    <a:pt x="9" y="58"/>
                  </a:lnTo>
                  <a:lnTo>
                    <a:pt x="9" y="52"/>
                  </a:lnTo>
                  <a:lnTo>
                    <a:pt x="19" y="49"/>
                  </a:lnTo>
                  <a:lnTo>
                    <a:pt x="15" y="43"/>
                  </a:lnTo>
                  <a:lnTo>
                    <a:pt x="9" y="40"/>
                  </a:lnTo>
                  <a:lnTo>
                    <a:pt x="12" y="31"/>
                  </a:lnTo>
                  <a:lnTo>
                    <a:pt x="41" y="37"/>
                  </a:lnTo>
                  <a:lnTo>
                    <a:pt x="50" y="31"/>
                  </a:lnTo>
                  <a:lnTo>
                    <a:pt x="15" y="24"/>
                  </a:lnTo>
                  <a:lnTo>
                    <a:pt x="21" y="7"/>
                  </a:lnTo>
                  <a:lnTo>
                    <a:pt x="41" y="9"/>
                  </a:lnTo>
                  <a:lnTo>
                    <a:pt x="19" y="0"/>
                  </a:lnTo>
                  <a:lnTo>
                    <a:pt x="118" y="7"/>
                  </a:lnTo>
                  <a:lnTo>
                    <a:pt x="103" y="52"/>
                  </a:lnTo>
                  <a:lnTo>
                    <a:pt x="97" y="112"/>
                  </a:lnTo>
                  <a:lnTo>
                    <a:pt x="97" y="11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 name="Freeform 115"/>
            <p:cNvSpPr>
              <a:spLocks/>
            </p:cNvSpPr>
            <p:nvPr/>
          </p:nvSpPr>
          <p:spPr bwMode="auto">
            <a:xfrm>
              <a:off x="2688" y="1371"/>
              <a:ext cx="101" cy="75"/>
            </a:xfrm>
            <a:custGeom>
              <a:avLst/>
              <a:gdLst>
                <a:gd name="T0" fmla="*/ 0 w 135"/>
                <a:gd name="T1" fmla="*/ 87 h 100"/>
                <a:gd name="T2" fmla="*/ 0 w 135"/>
                <a:gd name="T3" fmla="*/ 82 h 100"/>
                <a:gd name="T4" fmla="*/ 8 w 135"/>
                <a:gd name="T5" fmla="*/ 85 h 100"/>
                <a:gd name="T6" fmla="*/ 11 w 135"/>
                <a:gd name="T7" fmla="*/ 87 h 100"/>
                <a:gd name="T8" fmla="*/ 13 w 135"/>
                <a:gd name="T9" fmla="*/ 85 h 100"/>
                <a:gd name="T10" fmla="*/ 17 w 135"/>
                <a:gd name="T11" fmla="*/ 82 h 100"/>
                <a:gd name="T12" fmla="*/ 19 w 135"/>
                <a:gd name="T13" fmla="*/ 85 h 100"/>
                <a:gd name="T14" fmla="*/ 22 w 135"/>
                <a:gd name="T15" fmla="*/ 82 h 100"/>
                <a:gd name="T16" fmla="*/ 28 w 135"/>
                <a:gd name="T17" fmla="*/ 82 h 100"/>
                <a:gd name="T18" fmla="*/ 28 w 135"/>
                <a:gd name="T19" fmla="*/ 90 h 100"/>
                <a:gd name="T20" fmla="*/ 31 w 135"/>
                <a:gd name="T21" fmla="*/ 85 h 100"/>
                <a:gd name="T22" fmla="*/ 31 w 135"/>
                <a:gd name="T23" fmla="*/ 76 h 100"/>
                <a:gd name="T24" fmla="*/ 19 w 135"/>
                <a:gd name="T25" fmla="*/ 76 h 100"/>
                <a:gd name="T26" fmla="*/ 22 w 135"/>
                <a:gd name="T27" fmla="*/ 72 h 100"/>
                <a:gd name="T28" fmla="*/ 34 w 135"/>
                <a:gd name="T29" fmla="*/ 72 h 100"/>
                <a:gd name="T30" fmla="*/ 40 w 135"/>
                <a:gd name="T31" fmla="*/ 82 h 100"/>
                <a:gd name="T32" fmla="*/ 40 w 135"/>
                <a:gd name="T33" fmla="*/ 76 h 100"/>
                <a:gd name="T34" fmla="*/ 46 w 135"/>
                <a:gd name="T35" fmla="*/ 72 h 100"/>
                <a:gd name="T36" fmla="*/ 31 w 135"/>
                <a:gd name="T37" fmla="*/ 67 h 100"/>
                <a:gd name="T38" fmla="*/ 38 w 135"/>
                <a:gd name="T39" fmla="*/ 63 h 100"/>
                <a:gd name="T40" fmla="*/ 46 w 135"/>
                <a:gd name="T41" fmla="*/ 67 h 100"/>
                <a:gd name="T42" fmla="*/ 51 w 135"/>
                <a:gd name="T43" fmla="*/ 72 h 100"/>
                <a:gd name="T44" fmla="*/ 49 w 135"/>
                <a:gd name="T45" fmla="*/ 60 h 100"/>
                <a:gd name="T46" fmla="*/ 55 w 135"/>
                <a:gd name="T47" fmla="*/ 63 h 100"/>
                <a:gd name="T48" fmla="*/ 55 w 135"/>
                <a:gd name="T49" fmla="*/ 60 h 100"/>
                <a:gd name="T50" fmla="*/ 60 w 135"/>
                <a:gd name="T51" fmla="*/ 58 h 100"/>
                <a:gd name="T52" fmla="*/ 60 w 135"/>
                <a:gd name="T53" fmla="*/ 48 h 100"/>
                <a:gd name="T54" fmla="*/ 67 w 135"/>
                <a:gd name="T55" fmla="*/ 48 h 100"/>
                <a:gd name="T56" fmla="*/ 70 w 135"/>
                <a:gd name="T57" fmla="*/ 54 h 100"/>
                <a:gd name="T58" fmla="*/ 72 w 135"/>
                <a:gd name="T59" fmla="*/ 48 h 100"/>
                <a:gd name="T60" fmla="*/ 78 w 135"/>
                <a:gd name="T61" fmla="*/ 48 h 100"/>
                <a:gd name="T62" fmla="*/ 81 w 135"/>
                <a:gd name="T63" fmla="*/ 54 h 100"/>
                <a:gd name="T64" fmla="*/ 89 w 135"/>
                <a:gd name="T65" fmla="*/ 51 h 100"/>
                <a:gd name="T66" fmla="*/ 93 w 135"/>
                <a:gd name="T67" fmla="*/ 48 h 100"/>
                <a:gd name="T68" fmla="*/ 96 w 135"/>
                <a:gd name="T69" fmla="*/ 45 h 100"/>
                <a:gd name="T70" fmla="*/ 99 w 135"/>
                <a:gd name="T71" fmla="*/ 36 h 100"/>
                <a:gd name="T72" fmla="*/ 87 w 135"/>
                <a:gd name="T73" fmla="*/ 42 h 100"/>
                <a:gd name="T74" fmla="*/ 96 w 135"/>
                <a:gd name="T75" fmla="*/ 42 h 100"/>
                <a:gd name="T76" fmla="*/ 84 w 135"/>
                <a:gd name="T77" fmla="*/ 51 h 100"/>
                <a:gd name="T78" fmla="*/ 84 w 135"/>
                <a:gd name="T79" fmla="*/ 45 h 100"/>
                <a:gd name="T80" fmla="*/ 78 w 135"/>
                <a:gd name="T81" fmla="*/ 42 h 100"/>
                <a:gd name="T82" fmla="*/ 84 w 135"/>
                <a:gd name="T83" fmla="*/ 39 h 100"/>
                <a:gd name="T84" fmla="*/ 102 w 135"/>
                <a:gd name="T85" fmla="*/ 19 h 100"/>
                <a:gd name="T86" fmla="*/ 102 w 135"/>
                <a:gd name="T87" fmla="*/ 21 h 100"/>
                <a:gd name="T88" fmla="*/ 105 w 135"/>
                <a:gd name="T89" fmla="*/ 21 h 100"/>
                <a:gd name="T90" fmla="*/ 108 w 135"/>
                <a:gd name="T91" fmla="*/ 15 h 100"/>
                <a:gd name="T92" fmla="*/ 114 w 135"/>
                <a:gd name="T93" fmla="*/ 9 h 100"/>
                <a:gd name="T94" fmla="*/ 116 w 135"/>
                <a:gd name="T95" fmla="*/ 9 h 100"/>
                <a:gd name="T96" fmla="*/ 102 w 135"/>
                <a:gd name="T97" fmla="*/ 12 h 100"/>
                <a:gd name="T98" fmla="*/ 102 w 135"/>
                <a:gd name="T99" fmla="*/ 9 h 100"/>
                <a:gd name="T100" fmla="*/ 116 w 135"/>
                <a:gd name="T101" fmla="*/ 0 h 100"/>
                <a:gd name="T102" fmla="*/ 122 w 135"/>
                <a:gd name="T103" fmla="*/ 3 h 100"/>
                <a:gd name="T104" fmla="*/ 134 w 135"/>
                <a:gd name="T105" fmla="*/ 15 h 100"/>
                <a:gd name="T106" fmla="*/ 96 w 135"/>
                <a:gd name="T107" fmla="*/ 99 h 100"/>
                <a:gd name="T108" fmla="*/ 0 w 135"/>
                <a:gd name="T109" fmla="*/ 87 h 100"/>
                <a:gd name="T110" fmla="*/ 0 w 135"/>
                <a:gd name="T111" fmla="*/ 8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00">
                  <a:moveTo>
                    <a:pt x="0" y="87"/>
                  </a:moveTo>
                  <a:lnTo>
                    <a:pt x="0" y="82"/>
                  </a:lnTo>
                  <a:lnTo>
                    <a:pt x="8" y="85"/>
                  </a:lnTo>
                  <a:lnTo>
                    <a:pt x="11" y="87"/>
                  </a:lnTo>
                  <a:lnTo>
                    <a:pt x="13" y="85"/>
                  </a:lnTo>
                  <a:lnTo>
                    <a:pt x="17" y="82"/>
                  </a:lnTo>
                  <a:lnTo>
                    <a:pt x="19" y="85"/>
                  </a:lnTo>
                  <a:lnTo>
                    <a:pt x="22" y="82"/>
                  </a:lnTo>
                  <a:lnTo>
                    <a:pt x="28" y="82"/>
                  </a:lnTo>
                  <a:lnTo>
                    <a:pt x="28" y="90"/>
                  </a:lnTo>
                  <a:lnTo>
                    <a:pt x="31" y="85"/>
                  </a:lnTo>
                  <a:lnTo>
                    <a:pt x="31" y="76"/>
                  </a:lnTo>
                  <a:lnTo>
                    <a:pt x="19" y="76"/>
                  </a:lnTo>
                  <a:lnTo>
                    <a:pt x="22" y="72"/>
                  </a:lnTo>
                  <a:lnTo>
                    <a:pt x="34" y="72"/>
                  </a:lnTo>
                  <a:lnTo>
                    <a:pt x="40" y="82"/>
                  </a:lnTo>
                  <a:lnTo>
                    <a:pt x="40" y="76"/>
                  </a:lnTo>
                  <a:lnTo>
                    <a:pt x="46" y="72"/>
                  </a:lnTo>
                  <a:lnTo>
                    <a:pt x="31" y="67"/>
                  </a:lnTo>
                  <a:lnTo>
                    <a:pt x="38" y="63"/>
                  </a:lnTo>
                  <a:lnTo>
                    <a:pt x="46" y="67"/>
                  </a:lnTo>
                  <a:lnTo>
                    <a:pt x="51" y="72"/>
                  </a:lnTo>
                  <a:lnTo>
                    <a:pt x="49" y="60"/>
                  </a:lnTo>
                  <a:lnTo>
                    <a:pt x="55" y="63"/>
                  </a:lnTo>
                  <a:lnTo>
                    <a:pt x="55" y="60"/>
                  </a:lnTo>
                  <a:lnTo>
                    <a:pt x="60" y="58"/>
                  </a:lnTo>
                  <a:lnTo>
                    <a:pt x="60" y="48"/>
                  </a:lnTo>
                  <a:lnTo>
                    <a:pt x="67" y="48"/>
                  </a:lnTo>
                  <a:lnTo>
                    <a:pt x="70" y="54"/>
                  </a:lnTo>
                  <a:lnTo>
                    <a:pt x="72" y="48"/>
                  </a:lnTo>
                  <a:lnTo>
                    <a:pt x="78" y="48"/>
                  </a:lnTo>
                  <a:lnTo>
                    <a:pt x="81" y="54"/>
                  </a:lnTo>
                  <a:lnTo>
                    <a:pt x="89" y="51"/>
                  </a:lnTo>
                  <a:lnTo>
                    <a:pt x="93" y="48"/>
                  </a:lnTo>
                  <a:lnTo>
                    <a:pt x="96" y="45"/>
                  </a:lnTo>
                  <a:lnTo>
                    <a:pt x="99" y="36"/>
                  </a:lnTo>
                  <a:lnTo>
                    <a:pt x="87" y="42"/>
                  </a:lnTo>
                  <a:lnTo>
                    <a:pt x="96" y="42"/>
                  </a:lnTo>
                  <a:lnTo>
                    <a:pt x="84" y="51"/>
                  </a:lnTo>
                  <a:lnTo>
                    <a:pt x="84" y="45"/>
                  </a:lnTo>
                  <a:lnTo>
                    <a:pt x="78" y="42"/>
                  </a:lnTo>
                  <a:lnTo>
                    <a:pt x="84" y="39"/>
                  </a:lnTo>
                  <a:lnTo>
                    <a:pt x="102" y="19"/>
                  </a:lnTo>
                  <a:lnTo>
                    <a:pt x="102" y="21"/>
                  </a:lnTo>
                  <a:lnTo>
                    <a:pt x="105" y="21"/>
                  </a:lnTo>
                  <a:lnTo>
                    <a:pt x="108" y="15"/>
                  </a:lnTo>
                  <a:lnTo>
                    <a:pt x="114" y="9"/>
                  </a:lnTo>
                  <a:lnTo>
                    <a:pt x="116" y="9"/>
                  </a:lnTo>
                  <a:lnTo>
                    <a:pt x="102" y="12"/>
                  </a:lnTo>
                  <a:lnTo>
                    <a:pt x="102" y="9"/>
                  </a:lnTo>
                  <a:lnTo>
                    <a:pt x="116" y="0"/>
                  </a:lnTo>
                  <a:lnTo>
                    <a:pt x="122" y="3"/>
                  </a:lnTo>
                  <a:lnTo>
                    <a:pt x="134" y="15"/>
                  </a:lnTo>
                  <a:lnTo>
                    <a:pt x="96" y="99"/>
                  </a:lnTo>
                  <a:lnTo>
                    <a:pt x="0" y="87"/>
                  </a:lnTo>
                  <a:lnTo>
                    <a:pt x="0" y="8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0" name="Freeform 116"/>
            <p:cNvSpPr>
              <a:spLocks/>
            </p:cNvSpPr>
            <p:nvPr/>
          </p:nvSpPr>
          <p:spPr bwMode="auto">
            <a:xfrm>
              <a:off x="2775" y="1264"/>
              <a:ext cx="83" cy="110"/>
            </a:xfrm>
            <a:custGeom>
              <a:avLst/>
              <a:gdLst>
                <a:gd name="T0" fmla="*/ 6 w 110"/>
                <a:gd name="T1" fmla="*/ 145 h 146"/>
                <a:gd name="T2" fmla="*/ 9 w 110"/>
                <a:gd name="T3" fmla="*/ 138 h 146"/>
                <a:gd name="T4" fmla="*/ 6 w 110"/>
                <a:gd name="T5" fmla="*/ 138 h 146"/>
                <a:gd name="T6" fmla="*/ 0 w 110"/>
                <a:gd name="T7" fmla="*/ 136 h 146"/>
                <a:gd name="T8" fmla="*/ 3 w 110"/>
                <a:gd name="T9" fmla="*/ 127 h 146"/>
                <a:gd name="T10" fmla="*/ 6 w 110"/>
                <a:gd name="T11" fmla="*/ 133 h 146"/>
                <a:gd name="T12" fmla="*/ 9 w 110"/>
                <a:gd name="T13" fmla="*/ 127 h 146"/>
                <a:gd name="T14" fmla="*/ 12 w 110"/>
                <a:gd name="T15" fmla="*/ 121 h 146"/>
                <a:gd name="T16" fmla="*/ 18 w 110"/>
                <a:gd name="T17" fmla="*/ 130 h 146"/>
                <a:gd name="T18" fmla="*/ 18 w 110"/>
                <a:gd name="T19" fmla="*/ 127 h 146"/>
                <a:gd name="T20" fmla="*/ 15 w 110"/>
                <a:gd name="T21" fmla="*/ 115 h 146"/>
                <a:gd name="T22" fmla="*/ 24 w 110"/>
                <a:gd name="T23" fmla="*/ 115 h 146"/>
                <a:gd name="T24" fmla="*/ 27 w 110"/>
                <a:gd name="T25" fmla="*/ 109 h 146"/>
                <a:gd name="T26" fmla="*/ 18 w 110"/>
                <a:gd name="T27" fmla="*/ 109 h 146"/>
                <a:gd name="T28" fmla="*/ 15 w 110"/>
                <a:gd name="T29" fmla="*/ 106 h 146"/>
                <a:gd name="T30" fmla="*/ 18 w 110"/>
                <a:gd name="T31" fmla="*/ 103 h 146"/>
                <a:gd name="T32" fmla="*/ 18 w 110"/>
                <a:gd name="T33" fmla="*/ 97 h 146"/>
                <a:gd name="T34" fmla="*/ 27 w 110"/>
                <a:gd name="T35" fmla="*/ 97 h 146"/>
                <a:gd name="T36" fmla="*/ 24 w 110"/>
                <a:gd name="T37" fmla="*/ 91 h 146"/>
                <a:gd name="T38" fmla="*/ 30 w 110"/>
                <a:gd name="T39" fmla="*/ 84 h 146"/>
                <a:gd name="T40" fmla="*/ 36 w 110"/>
                <a:gd name="T41" fmla="*/ 91 h 146"/>
                <a:gd name="T42" fmla="*/ 41 w 110"/>
                <a:gd name="T43" fmla="*/ 88 h 146"/>
                <a:gd name="T44" fmla="*/ 41 w 110"/>
                <a:gd name="T45" fmla="*/ 81 h 146"/>
                <a:gd name="T46" fmla="*/ 51 w 110"/>
                <a:gd name="T47" fmla="*/ 84 h 146"/>
                <a:gd name="T48" fmla="*/ 51 w 110"/>
                <a:gd name="T49" fmla="*/ 81 h 146"/>
                <a:gd name="T50" fmla="*/ 38 w 110"/>
                <a:gd name="T51" fmla="*/ 78 h 146"/>
                <a:gd name="T52" fmla="*/ 45 w 110"/>
                <a:gd name="T53" fmla="*/ 73 h 146"/>
                <a:gd name="T54" fmla="*/ 53 w 110"/>
                <a:gd name="T55" fmla="*/ 76 h 146"/>
                <a:gd name="T56" fmla="*/ 51 w 110"/>
                <a:gd name="T57" fmla="*/ 69 h 146"/>
                <a:gd name="T58" fmla="*/ 51 w 110"/>
                <a:gd name="T59" fmla="*/ 67 h 146"/>
                <a:gd name="T60" fmla="*/ 45 w 110"/>
                <a:gd name="T61" fmla="*/ 67 h 146"/>
                <a:gd name="T62" fmla="*/ 48 w 110"/>
                <a:gd name="T63" fmla="*/ 57 h 146"/>
                <a:gd name="T64" fmla="*/ 53 w 110"/>
                <a:gd name="T65" fmla="*/ 60 h 146"/>
                <a:gd name="T66" fmla="*/ 56 w 110"/>
                <a:gd name="T67" fmla="*/ 55 h 146"/>
                <a:gd name="T68" fmla="*/ 51 w 110"/>
                <a:gd name="T69" fmla="*/ 51 h 146"/>
                <a:gd name="T70" fmla="*/ 59 w 110"/>
                <a:gd name="T71" fmla="*/ 42 h 146"/>
                <a:gd name="T72" fmla="*/ 59 w 110"/>
                <a:gd name="T73" fmla="*/ 64 h 146"/>
                <a:gd name="T74" fmla="*/ 62 w 110"/>
                <a:gd name="T75" fmla="*/ 60 h 146"/>
                <a:gd name="T76" fmla="*/ 65 w 110"/>
                <a:gd name="T77" fmla="*/ 49 h 146"/>
                <a:gd name="T78" fmla="*/ 68 w 110"/>
                <a:gd name="T79" fmla="*/ 42 h 146"/>
                <a:gd name="T80" fmla="*/ 77 w 110"/>
                <a:gd name="T81" fmla="*/ 45 h 146"/>
                <a:gd name="T82" fmla="*/ 80 w 110"/>
                <a:gd name="T83" fmla="*/ 40 h 146"/>
                <a:gd name="T84" fmla="*/ 70 w 110"/>
                <a:gd name="T85" fmla="*/ 40 h 146"/>
                <a:gd name="T86" fmla="*/ 68 w 110"/>
                <a:gd name="T87" fmla="*/ 35 h 146"/>
                <a:gd name="T88" fmla="*/ 77 w 110"/>
                <a:gd name="T89" fmla="*/ 33 h 146"/>
                <a:gd name="T90" fmla="*/ 80 w 110"/>
                <a:gd name="T91" fmla="*/ 25 h 146"/>
                <a:gd name="T92" fmla="*/ 89 w 110"/>
                <a:gd name="T93" fmla="*/ 12 h 146"/>
                <a:gd name="T94" fmla="*/ 89 w 110"/>
                <a:gd name="T95" fmla="*/ 16 h 146"/>
                <a:gd name="T96" fmla="*/ 91 w 110"/>
                <a:gd name="T97" fmla="*/ 9 h 146"/>
                <a:gd name="T98" fmla="*/ 97 w 110"/>
                <a:gd name="T99" fmla="*/ 18 h 146"/>
                <a:gd name="T100" fmla="*/ 100 w 110"/>
                <a:gd name="T101" fmla="*/ 16 h 146"/>
                <a:gd name="T102" fmla="*/ 97 w 110"/>
                <a:gd name="T103" fmla="*/ 6 h 146"/>
                <a:gd name="T104" fmla="*/ 100 w 110"/>
                <a:gd name="T105" fmla="*/ 0 h 146"/>
                <a:gd name="T106" fmla="*/ 103 w 110"/>
                <a:gd name="T107" fmla="*/ 9 h 146"/>
                <a:gd name="T108" fmla="*/ 105 w 110"/>
                <a:gd name="T109" fmla="*/ 3 h 146"/>
                <a:gd name="T110" fmla="*/ 109 w 110"/>
                <a:gd name="T111" fmla="*/ 21 h 146"/>
                <a:gd name="T112" fmla="*/ 6 w 110"/>
                <a:gd name="T113" fmla="*/ 145 h 146"/>
                <a:gd name="T114" fmla="*/ 6 w 110"/>
                <a:gd name="T115"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 h="146">
                  <a:moveTo>
                    <a:pt x="6" y="145"/>
                  </a:moveTo>
                  <a:lnTo>
                    <a:pt x="9" y="138"/>
                  </a:lnTo>
                  <a:lnTo>
                    <a:pt x="6" y="138"/>
                  </a:lnTo>
                  <a:lnTo>
                    <a:pt x="0" y="136"/>
                  </a:lnTo>
                  <a:lnTo>
                    <a:pt x="3" y="127"/>
                  </a:lnTo>
                  <a:lnTo>
                    <a:pt x="6" y="133"/>
                  </a:lnTo>
                  <a:lnTo>
                    <a:pt x="9" y="127"/>
                  </a:lnTo>
                  <a:lnTo>
                    <a:pt x="12" y="121"/>
                  </a:lnTo>
                  <a:lnTo>
                    <a:pt x="18" y="130"/>
                  </a:lnTo>
                  <a:lnTo>
                    <a:pt x="18" y="127"/>
                  </a:lnTo>
                  <a:lnTo>
                    <a:pt x="15" y="115"/>
                  </a:lnTo>
                  <a:lnTo>
                    <a:pt x="24" y="115"/>
                  </a:lnTo>
                  <a:lnTo>
                    <a:pt x="27" y="109"/>
                  </a:lnTo>
                  <a:lnTo>
                    <a:pt x="18" y="109"/>
                  </a:lnTo>
                  <a:lnTo>
                    <a:pt x="15" y="106"/>
                  </a:lnTo>
                  <a:lnTo>
                    <a:pt x="18" y="103"/>
                  </a:lnTo>
                  <a:lnTo>
                    <a:pt x="18" y="97"/>
                  </a:lnTo>
                  <a:lnTo>
                    <a:pt x="27" y="97"/>
                  </a:lnTo>
                  <a:lnTo>
                    <a:pt x="24" y="91"/>
                  </a:lnTo>
                  <a:lnTo>
                    <a:pt x="30" y="84"/>
                  </a:lnTo>
                  <a:lnTo>
                    <a:pt x="36" y="91"/>
                  </a:lnTo>
                  <a:lnTo>
                    <a:pt x="41" y="88"/>
                  </a:lnTo>
                  <a:lnTo>
                    <a:pt x="41" y="81"/>
                  </a:lnTo>
                  <a:lnTo>
                    <a:pt x="51" y="84"/>
                  </a:lnTo>
                  <a:lnTo>
                    <a:pt x="51" y="81"/>
                  </a:lnTo>
                  <a:lnTo>
                    <a:pt x="38" y="78"/>
                  </a:lnTo>
                  <a:lnTo>
                    <a:pt x="45" y="73"/>
                  </a:lnTo>
                  <a:lnTo>
                    <a:pt x="53" y="76"/>
                  </a:lnTo>
                  <a:lnTo>
                    <a:pt x="51" y="69"/>
                  </a:lnTo>
                  <a:lnTo>
                    <a:pt x="51" y="67"/>
                  </a:lnTo>
                  <a:lnTo>
                    <a:pt x="45" y="67"/>
                  </a:lnTo>
                  <a:lnTo>
                    <a:pt x="48" y="57"/>
                  </a:lnTo>
                  <a:lnTo>
                    <a:pt x="53" y="60"/>
                  </a:lnTo>
                  <a:lnTo>
                    <a:pt x="56" y="55"/>
                  </a:lnTo>
                  <a:lnTo>
                    <a:pt x="51" y="51"/>
                  </a:lnTo>
                  <a:lnTo>
                    <a:pt x="59" y="42"/>
                  </a:lnTo>
                  <a:lnTo>
                    <a:pt x="59" y="64"/>
                  </a:lnTo>
                  <a:lnTo>
                    <a:pt x="62" y="60"/>
                  </a:lnTo>
                  <a:lnTo>
                    <a:pt x="65" y="49"/>
                  </a:lnTo>
                  <a:lnTo>
                    <a:pt x="68" y="42"/>
                  </a:lnTo>
                  <a:lnTo>
                    <a:pt x="77" y="45"/>
                  </a:lnTo>
                  <a:lnTo>
                    <a:pt x="80" y="40"/>
                  </a:lnTo>
                  <a:lnTo>
                    <a:pt x="70" y="40"/>
                  </a:lnTo>
                  <a:lnTo>
                    <a:pt x="68" y="35"/>
                  </a:lnTo>
                  <a:lnTo>
                    <a:pt x="77" y="33"/>
                  </a:lnTo>
                  <a:lnTo>
                    <a:pt x="80" y="25"/>
                  </a:lnTo>
                  <a:lnTo>
                    <a:pt x="89" y="12"/>
                  </a:lnTo>
                  <a:lnTo>
                    <a:pt x="89" y="16"/>
                  </a:lnTo>
                  <a:lnTo>
                    <a:pt x="91" y="9"/>
                  </a:lnTo>
                  <a:lnTo>
                    <a:pt x="97" y="18"/>
                  </a:lnTo>
                  <a:lnTo>
                    <a:pt x="100" y="16"/>
                  </a:lnTo>
                  <a:lnTo>
                    <a:pt x="97" y="6"/>
                  </a:lnTo>
                  <a:lnTo>
                    <a:pt x="100" y="0"/>
                  </a:lnTo>
                  <a:lnTo>
                    <a:pt x="103" y="9"/>
                  </a:lnTo>
                  <a:lnTo>
                    <a:pt x="105" y="3"/>
                  </a:lnTo>
                  <a:lnTo>
                    <a:pt x="109" y="21"/>
                  </a:lnTo>
                  <a:lnTo>
                    <a:pt x="6" y="145"/>
                  </a:lnTo>
                  <a:lnTo>
                    <a:pt x="6" y="14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1" name="Freeform 117"/>
            <p:cNvSpPr>
              <a:spLocks/>
            </p:cNvSpPr>
            <p:nvPr/>
          </p:nvSpPr>
          <p:spPr bwMode="auto">
            <a:xfrm>
              <a:off x="2857" y="1229"/>
              <a:ext cx="92" cy="59"/>
            </a:xfrm>
            <a:custGeom>
              <a:avLst/>
              <a:gdLst>
                <a:gd name="T0" fmla="*/ 0 w 124"/>
                <a:gd name="T1" fmla="*/ 66 h 79"/>
                <a:gd name="T2" fmla="*/ 0 w 124"/>
                <a:gd name="T3" fmla="*/ 42 h 79"/>
                <a:gd name="T4" fmla="*/ 0 w 124"/>
                <a:gd name="T5" fmla="*/ 57 h 79"/>
                <a:gd name="T6" fmla="*/ 3 w 124"/>
                <a:gd name="T7" fmla="*/ 57 h 79"/>
                <a:gd name="T8" fmla="*/ 9 w 124"/>
                <a:gd name="T9" fmla="*/ 45 h 79"/>
                <a:gd name="T10" fmla="*/ 21 w 124"/>
                <a:gd name="T11" fmla="*/ 45 h 79"/>
                <a:gd name="T12" fmla="*/ 24 w 124"/>
                <a:gd name="T13" fmla="*/ 36 h 79"/>
                <a:gd name="T14" fmla="*/ 33 w 124"/>
                <a:gd name="T15" fmla="*/ 42 h 79"/>
                <a:gd name="T16" fmla="*/ 44 w 124"/>
                <a:gd name="T17" fmla="*/ 25 h 79"/>
                <a:gd name="T18" fmla="*/ 44 w 124"/>
                <a:gd name="T19" fmla="*/ 9 h 79"/>
                <a:gd name="T20" fmla="*/ 58 w 124"/>
                <a:gd name="T21" fmla="*/ 9 h 79"/>
                <a:gd name="T22" fmla="*/ 53 w 124"/>
                <a:gd name="T23" fmla="*/ 36 h 79"/>
                <a:gd name="T24" fmla="*/ 55 w 124"/>
                <a:gd name="T25" fmla="*/ 36 h 79"/>
                <a:gd name="T26" fmla="*/ 65 w 124"/>
                <a:gd name="T27" fmla="*/ 18 h 79"/>
                <a:gd name="T28" fmla="*/ 71 w 124"/>
                <a:gd name="T29" fmla="*/ 9 h 79"/>
                <a:gd name="T30" fmla="*/ 73 w 124"/>
                <a:gd name="T31" fmla="*/ 21 h 79"/>
                <a:gd name="T32" fmla="*/ 77 w 124"/>
                <a:gd name="T33" fmla="*/ 3 h 79"/>
                <a:gd name="T34" fmla="*/ 82 w 124"/>
                <a:gd name="T35" fmla="*/ 0 h 79"/>
                <a:gd name="T36" fmla="*/ 88 w 124"/>
                <a:gd name="T37" fmla="*/ 3 h 79"/>
                <a:gd name="T38" fmla="*/ 82 w 124"/>
                <a:gd name="T39" fmla="*/ 6 h 79"/>
                <a:gd name="T40" fmla="*/ 88 w 124"/>
                <a:gd name="T41" fmla="*/ 18 h 79"/>
                <a:gd name="T42" fmla="*/ 91 w 124"/>
                <a:gd name="T43" fmla="*/ 6 h 79"/>
                <a:gd name="T44" fmla="*/ 115 w 124"/>
                <a:gd name="T45" fmla="*/ 18 h 79"/>
                <a:gd name="T46" fmla="*/ 106 w 124"/>
                <a:gd name="T47" fmla="*/ 28 h 79"/>
                <a:gd name="T48" fmla="*/ 93 w 124"/>
                <a:gd name="T49" fmla="*/ 30 h 79"/>
                <a:gd name="T50" fmla="*/ 109 w 124"/>
                <a:gd name="T51" fmla="*/ 42 h 79"/>
                <a:gd name="T52" fmla="*/ 121 w 124"/>
                <a:gd name="T53" fmla="*/ 39 h 79"/>
                <a:gd name="T54" fmla="*/ 123 w 124"/>
                <a:gd name="T55" fmla="*/ 42 h 79"/>
                <a:gd name="T56" fmla="*/ 115 w 124"/>
                <a:gd name="T57" fmla="*/ 51 h 79"/>
                <a:gd name="T58" fmla="*/ 103 w 124"/>
                <a:gd name="T59" fmla="*/ 57 h 79"/>
                <a:gd name="T60" fmla="*/ 97 w 124"/>
                <a:gd name="T61" fmla="*/ 51 h 79"/>
                <a:gd name="T62" fmla="*/ 97 w 124"/>
                <a:gd name="T63" fmla="*/ 45 h 79"/>
                <a:gd name="T64" fmla="*/ 91 w 124"/>
                <a:gd name="T65" fmla="*/ 42 h 79"/>
                <a:gd name="T66" fmla="*/ 85 w 124"/>
                <a:gd name="T67" fmla="*/ 36 h 79"/>
                <a:gd name="T68" fmla="*/ 71 w 124"/>
                <a:gd name="T69" fmla="*/ 42 h 79"/>
                <a:gd name="T70" fmla="*/ 68 w 124"/>
                <a:gd name="T71" fmla="*/ 54 h 79"/>
                <a:gd name="T72" fmla="*/ 62 w 124"/>
                <a:gd name="T73" fmla="*/ 66 h 79"/>
                <a:gd name="T74" fmla="*/ 62 w 124"/>
                <a:gd name="T75" fmla="*/ 73 h 79"/>
                <a:gd name="T76" fmla="*/ 53 w 124"/>
                <a:gd name="T77" fmla="*/ 78 h 79"/>
                <a:gd name="T78" fmla="*/ 47 w 124"/>
                <a:gd name="T79" fmla="*/ 78 h 79"/>
                <a:gd name="T80" fmla="*/ 44 w 124"/>
                <a:gd name="T81" fmla="*/ 73 h 79"/>
                <a:gd name="T82" fmla="*/ 29 w 124"/>
                <a:gd name="T83" fmla="*/ 75 h 79"/>
                <a:gd name="T84" fmla="*/ 21 w 124"/>
                <a:gd name="T85" fmla="*/ 66 h 79"/>
                <a:gd name="T86" fmla="*/ 6 w 124"/>
                <a:gd name="T87" fmla="*/ 73 h 79"/>
                <a:gd name="T88" fmla="*/ 0 w 124"/>
                <a:gd name="T89" fmla="*/ 66 h 79"/>
                <a:gd name="T90" fmla="*/ 0 w 124"/>
                <a:gd name="T91"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 h="79">
                  <a:moveTo>
                    <a:pt x="0" y="66"/>
                  </a:moveTo>
                  <a:lnTo>
                    <a:pt x="0" y="42"/>
                  </a:lnTo>
                  <a:lnTo>
                    <a:pt x="0" y="57"/>
                  </a:lnTo>
                  <a:lnTo>
                    <a:pt x="3" y="57"/>
                  </a:lnTo>
                  <a:lnTo>
                    <a:pt x="9" y="45"/>
                  </a:lnTo>
                  <a:lnTo>
                    <a:pt x="21" y="45"/>
                  </a:lnTo>
                  <a:lnTo>
                    <a:pt x="24" y="36"/>
                  </a:lnTo>
                  <a:lnTo>
                    <a:pt x="33" y="42"/>
                  </a:lnTo>
                  <a:lnTo>
                    <a:pt x="44" y="25"/>
                  </a:lnTo>
                  <a:lnTo>
                    <a:pt x="44" y="9"/>
                  </a:lnTo>
                  <a:lnTo>
                    <a:pt x="58" y="9"/>
                  </a:lnTo>
                  <a:lnTo>
                    <a:pt x="53" y="36"/>
                  </a:lnTo>
                  <a:lnTo>
                    <a:pt x="55" y="36"/>
                  </a:lnTo>
                  <a:lnTo>
                    <a:pt x="65" y="18"/>
                  </a:lnTo>
                  <a:lnTo>
                    <a:pt x="71" y="9"/>
                  </a:lnTo>
                  <a:lnTo>
                    <a:pt x="73" y="21"/>
                  </a:lnTo>
                  <a:lnTo>
                    <a:pt x="77" y="3"/>
                  </a:lnTo>
                  <a:lnTo>
                    <a:pt x="82" y="0"/>
                  </a:lnTo>
                  <a:lnTo>
                    <a:pt x="88" y="3"/>
                  </a:lnTo>
                  <a:lnTo>
                    <a:pt x="82" y="6"/>
                  </a:lnTo>
                  <a:lnTo>
                    <a:pt x="88" y="18"/>
                  </a:lnTo>
                  <a:lnTo>
                    <a:pt x="91" y="6"/>
                  </a:lnTo>
                  <a:lnTo>
                    <a:pt x="115" y="18"/>
                  </a:lnTo>
                  <a:lnTo>
                    <a:pt x="106" y="28"/>
                  </a:lnTo>
                  <a:lnTo>
                    <a:pt x="93" y="30"/>
                  </a:lnTo>
                  <a:lnTo>
                    <a:pt x="109" y="42"/>
                  </a:lnTo>
                  <a:lnTo>
                    <a:pt x="121" y="39"/>
                  </a:lnTo>
                  <a:lnTo>
                    <a:pt x="123" y="42"/>
                  </a:lnTo>
                  <a:lnTo>
                    <a:pt x="115" y="51"/>
                  </a:lnTo>
                  <a:lnTo>
                    <a:pt x="103" y="57"/>
                  </a:lnTo>
                  <a:lnTo>
                    <a:pt x="97" y="51"/>
                  </a:lnTo>
                  <a:lnTo>
                    <a:pt x="97" y="45"/>
                  </a:lnTo>
                  <a:lnTo>
                    <a:pt x="91" y="42"/>
                  </a:lnTo>
                  <a:lnTo>
                    <a:pt x="85" y="36"/>
                  </a:lnTo>
                  <a:lnTo>
                    <a:pt x="71" y="42"/>
                  </a:lnTo>
                  <a:lnTo>
                    <a:pt x="68" y="54"/>
                  </a:lnTo>
                  <a:lnTo>
                    <a:pt x="62" y="66"/>
                  </a:lnTo>
                  <a:lnTo>
                    <a:pt x="62" y="73"/>
                  </a:lnTo>
                  <a:lnTo>
                    <a:pt x="53" y="78"/>
                  </a:lnTo>
                  <a:lnTo>
                    <a:pt x="47" y="78"/>
                  </a:lnTo>
                  <a:lnTo>
                    <a:pt x="44" y="73"/>
                  </a:lnTo>
                  <a:lnTo>
                    <a:pt x="29" y="75"/>
                  </a:lnTo>
                  <a:lnTo>
                    <a:pt x="21" y="66"/>
                  </a:lnTo>
                  <a:lnTo>
                    <a:pt x="6" y="73"/>
                  </a:lnTo>
                  <a:lnTo>
                    <a:pt x="0" y="66"/>
                  </a:lnTo>
                  <a:lnTo>
                    <a:pt x="0" y="6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2" name="Freeform 118"/>
            <p:cNvSpPr>
              <a:spLocks/>
            </p:cNvSpPr>
            <p:nvPr/>
          </p:nvSpPr>
          <p:spPr bwMode="auto">
            <a:xfrm>
              <a:off x="2746" y="1278"/>
              <a:ext cx="116" cy="247"/>
            </a:xfrm>
            <a:custGeom>
              <a:avLst/>
              <a:gdLst>
                <a:gd name="T0" fmla="*/ 153 w 154"/>
                <a:gd name="T1" fmla="*/ 7 h 330"/>
                <a:gd name="T2" fmla="*/ 143 w 154"/>
                <a:gd name="T3" fmla="*/ 31 h 330"/>
                <a:gd name="T4" fmla="*/ 129 w 154"/>
                <a:gd name="T5" fmla="*/ 24 h 330"/>
                <a:gd name="T6" fmla="*/ 121 w 154"/>
                <a:gd name="T7" fmla="*/ 31 h 330"/>
                <a:gd name="T8" fmla="*/ 118 w 154"/>
                <a:gd name="T9" fmla="*/ 46 h 330"/>
                <a:gd name="T10" fmla="*/ 111 w 154"/>
                <a:gd name="T11" fmla="*/ 46 h 330"/>
                <a:gd name="T12" fmla="*/ 103 w 154"/>
                <a:gd name="T13" fmla="*/ 63 h 330"/>
                <a:gd name="T14" fmla="*/ 106 w 154"/>
                <a:gd name="T15" fmla="*/ 73 h 330"/>
                <a:gd name="T16" fmla="*/ 86 w 154"/>
                <a:gd name="T17" fmla="*/ 97 h 330"/>
                <a:gd name="T18" fmla="*/ 76 w 154"/>
                <a:gd name="T19" fmla="*/ 97 h 330"/>
                <a:gd name="T20" fmla="*/ 70 w 154"/>
                <a:gd name="T21" fmla="*/ 115 h 330"/>
                <a:gd name="T22" fmla="*/ 70 w 154"/>
                <a:gd name="T23" fmla="*/ 127 h 330"/>
                <a:gd name="T24" fmla="*/ 62 w 154"/>
                <a:gd name="T25" fmla="*/ 148 h 330"/>
                <a:gd name="T26" fmla="*/ 65 w 154"/>
                <a:gd name="T27" fmla="*/ 154 h 330"/>
                <a:gd name="T28" fmla="*/ 62 w 154"/>
                <a:gd name="T29" fmla="*/ 163 h 330"/>
                <a:gd name="T30" fmla="*/ 47 w 154"/>
                <a:gd name="T31" fmla="*/ 166 h 330"/>
                <a:gd name="T32" fmla="*/ 38 w 154"/>
                <a:gd name="T33" fmla="*/ 182 h 330"/>
                <a:gd name="T34" fmla="*/ 38 w 154"/>
                <a:gd name="T35" fmla="*/ 196 h 330"/>
                <a:gd name="T36" fmla="*/ 33 w 154"/>
                <a:gd name="T37" fmla="*/ 200 h 330"/>
                <a:gd name="T38" fmla="*/ 36 w 154"/>
                <a:gd name="T39" fmla="*/ 211 h 330"/>
                <a:gd name="T40" fmla="*/ 30 w 154"/>
                <a:gd name="T41" fmla="*/ 230 h 330"/>
                <a:gd name="T42" fmla="*/ 30 w 154"/>
                <a:gd name="T43" fmla="*/ 242 h 330"/>
                <a:gd name="T44" fmla="*/ 36 w 154"/>
                <a:gd name="T45" fmla="*/ 242 h 330"/>
                <a:gd name="T46" fmla="*/ 36 w 154"/>
                <a:gd name="T47" fmla="*/ 254 h 330"/>
                <a:gd name="T48" fmla="*/ 21 w 154"/>
                <a:gd name="T49" fmla="*/ 263 h 330"/>
                <a:gd name="T50" fmla="*/ 21 w 154"/>
                <a:gd name="T51" fmla="*/ 274 h 330"/>
                <a:gd name="T52" fmla="*/ 27 w 154"/>
                <a:gd name="T53" fmla="*/ 274 h 330"/>
                <a:gd name="T54" fmla="*/ 27 w 154"/>
                <a:gd name="T55" fmla="*/ 287 h 330"/>
                <a:gd name="T56" fmla="*/ 21 w 154"/>
                <a:gd name="T57" fmla="*/ 299 h 330"/>
                <a:gd name="T58" fmla="*/ 15 w 154"/>
                <a:gd name="T59" fmla="*/ 303 h 330"/>
                <a:gd name="T60" fmla="*/ 11 w 154"/>
                <a:gd name="T61" fmla="*/ 323 h 330"/>
                <a:gd name="T62" fmla="*/ 6 w 154"/>
                <a:gd name="T63" fmla="*/ 329 h 330"/>
                <a:gd name="T64" fmla="*/ 0 w 154"/>
                <a:gd name="T65" fmla="*/ 323 h 330"/>
                <a:gd name="T66" fmla="*/ 3 w 154"/>
                <a:gd name="T67" fmla="*/ 248 h 330"/>
                <a:gd name="T68" fmla="*/ 41 w 154"/>
                <a:gd name="T69" fmla="*/ 127 h 330"/>
                <a:gd name="T70" fmla="*/ 150 w 154"/>
                <a:gd name="T71" fmla="*/ 0 h 330"/>
                <a:gd name="T72" fmla="*/ 153 w 154"/>
                <a:gd name="T73" fmla="*/ 7 h 330"/>
                <a:gd name="T74" fmla="*/ 153 w 154"/>
                <a:gd name="T75" fmla="*/ 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330">
                  <a:moveTo>
                    <a:pt x="153" y="7"/>
                  </a:moveTo>
                  <a:lnTo>
                    <a:pt x="143" y="31"/>
                  </a:lnTo>
                  <a:lnTo>
                    <a:pt x="129" y="24"/>
                  </a:lnTo>
                  <a:lnTo>
                    <a:pt x="121" y="31"/>
                  </a:lnTo>
                  <a:lnTo>
                    <a:pt x="118" y="46"/>
                  </a:lnTo>
                  <a:lnTo>
                    <a:pt x="111" y="46"/>
                  </a:lnTo>
                  <a:lnTo>
                    <a:pt x="103" y="63"/>
                  </a:lnTo>
                  <a:lnTo>
                    <a:pt x="106" y="73"/>
                  </a:lnTo>
                  <a:lnTo>
                    <a:pt x="86" y="97"/>
                  </a:lnTo>
                  <a:lnTo>
                    <a:pt x="76" y="97"/>
                  </a:lnTo>
                  <a:lnTo>
                    <a:pt x="70" y="115"/>
                  </a:lnTo>
                  <a:lnTo>
                    <a:pt x="70" y="127"/>
                  </a:lnTo>
                  <a:lnTo>
                    <a:pt x="62" y="148"/>
                  </a:lnTo>
                  <a:lnTo>
                    <a:pt x="65" y="154"/>
                  </a:lnTo>
                  <a:lnTo>
                    <a:pt x="62" y="163"/>
                  </a:lnTo>
                  <a:lnTo>
                    <a:pt x="47" y="166"/>
                  </a:lnTo>
                  <a:lnTo>
                    <a:pt x="38" y="182"/>
                  </a:lnTo>
                  <a:lnTo>
                    <a:pt x="38" y="196"/>
                  </a:lnTo>
                  <a:lnTo>
                    <a:pt x="33" y="200"/>
                  </a:lnTo>
                  <a:lnTo>
                    <a:pt x="36" y="211"/>
                  </a:lnTo>
                  <a:lnTo>
                    <a:pt x="30" y="230"/>
                  </a:lnTo>
                  <a:lnTo>
                    <a:pt x="30" y="242"/>
                  </a:lnTo>
                  <a:lnTo>
                    <a:pt x="36" y="242"/>
                  </a:lnTo>
                  <a:lnTo>
                    <a:pt x="36" y="254"/>
                  </a:lnTo>
                  <a:lnTo>
                    <a:pt x="21" y="263"/>
                  </a:lnTo>
                  <a:lnTo>
                    <a:pt x="21" y="274"/>
                  </a:lnTo>
                  <a:lnTo>
                    <a:pt x="27" y="274"/>
                  </a:lnTo>
                  <a:lnTo>
                    <a:pt x="27" y="287"/>
                  </a:lnTo>
                  <a:lnTo>
                    <a:pt x="21" y="299"/>
                  </a:lnTo>
                  <a:lnTo>
                    <a:pt x="15" y="303"/>
                  </a:lnTo>
                  <a:lnTo>
                    <a:pt x="11" y="323"/>
                  </a:lnTo>
                  <a:lnTo>
                    <a:pt x="6" y="329"/>
                  </a:lnTo>
                  <a:lnTo>
                    <a:pt x="0" y="323"/>
                  </a:lnTo>
                  <a:lnTo>
                    <a:pt x="3" y="248"/>
                  </a:lnTo>
                  <a:lnTo>
                    <a:pt x="41" y="127"/>
                  </a:lnTo>
                  <a:lnTo>
                    <a:pt x="150" y="0"/>
                  </a:lnTo>
                  <a:lnTo>
                    <a:pt x="153" y="7"/>
                  </a:lnTo>
                  <a:lnTo>
                    <a:pt x="153" y="7"/>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 name="Freeform 119"/>
            <p:cNvSpPr>
              <a:spLocks/>
            </p:cNvSpPr>
            <p:nvPr/>
          </p:nvSpPr>
          <p:spPr bwMode="auto">
            <a:xfrm>
              <a:off x="2867" y="1271"/>
              <a:ext cx="120" cy="236"/>
            </a:xfrm>
            <a:custGeom>
              <a:avLst/>
              <a:gdLst>
                <a:gd name="T0" fmla="*/ 89 w 160"/>
                <a:gd name="T1" fmla="*/ 0 h 315"/>
                <a:gd name="T2" fmla="*/ 95 w 160"/>
                <a:gd name="T3" fmla="*/ 31 h 315"/>
                <a:gd name="T4" fmla="*/ 101 w 160"/>
                <a:gd name="T5" fmla="*/ 33 h 315"/>
                <a:gd name="T6" fmla="*/ 101 w 160"/>
                <a:gd name="T7" fmla="*/ 60 h 315"/>
                <a:gd name="T8" fmla="*/ 124 w 160"/>
                <a:gd name="T9" fmla="*/ 97 h 315"/>
                <a:gd name="T10" fmla="*/ 124 w 160"/>
                <a:gd name="T11" fmla="*/ 121 h 315"/>
                <a:gd name="T12" fmla="*/ 118 w 160"/>
                <a:gd name="T13" fmla="*/ 136 h 315"/>
                <a:gd name="T14" fmla="*/ 130 w 160"/>
                <a:gd name="T15" fmla="*/ 142 h 315"/>
                <a:gd name="T16" fmla="*/ 136 w 160"/>
                <a:gd name="T17" fmla="*/ 160 h 315"/>
                <a:gd name="T18" fmla="*/ 136 w 160"/>
                <a:gd name="T19" fmla="*/ 181 h 315"/>
                <a:gd name="T20" fmla="*/ 159 w 160"/>
                <a:gd name="T21" fmla="*/ 205 h 315"/>
                <a:gd name="T22" fmla="*/ 138 w 160"/>
                <a:gd name="T23" fmla="*/ 242 h 315"/>
                <a:gd name="T24" fmla="*/ 133 w 160"/>
                <a:gd name="T25" fmla="*/ 257 h 315"/>
                <a:gd name="T26" fmla="*/ 127 w 160"/>
                <a:gd name="T27" fmla="*/ 266 h 315"/>
                <a:gd name="T28" fmla="*/ 118 w 160"/>
                <a:gd name="T29" fmla="*/ 281 h 315"/>
                <a:gd name="T30" fmla="*/ 86 w 160"/>
                <a:gd name="T31" fmla="*/ 290 h 315"/>
                <a:gd name="T32" fmla="*/ 77 w 160"/>
                <a:gd name="T33" fmla="*/ 287 h 315"/>
                <a:gd name="T34" fmla="*/ 79 w 160"/>
                <a:gd name="T35" fmla="*/ 294 h 315"/>
                <a:gd name="T36" fmla="*/ 68 w 160"/>
                <a:gd name="T37" fmla="*/ 299 h 315"/>
                <a:gd name="T38" fmla="*/ 63 w 160"/>
                <a:gd name="T39" fmla="*/ 296 h 315"/>
                <a:gd name="T40" fmla="*/ 54 w 160"/>
                <a:gd name="T41" fmla="*/ 312 h 315"/>
                <a:gd name="T42" fmla="*/ 51 w 160"/>
                <a:gd name="T43" fmla="*/ 308 h 315"/>
                <a:gd name="T44" fmla="*/ 44 w 160"/>
                <a:gd name="T45" fmla="*/ 312 h 315"/>
                <a:gd name="T46" fmla="*/ 41 w 160"/>
                <a:gd name="T47" fmla="*/ 308 h 315"/>
                <a:gd name="T48" fmla="*/ 36 w 160"/>
                <a:gd name="T49" fmla="*/ 314 h 315"/>
                <a:gd name="T50" fmla="*/ 33 w 160"/>
                <a:gd name="T51" fmla="*/ 314 h 315"/>
                <a:gd name="T52" fmla="*/ 33 w 160"/>
                <a:gd name="T53" fmla="*/ 305 h 315"/>
                <a:gd name="T54" fmla="*/ 30 w 160"/>
                <a:gd name="T55" fmla="*/ 303 h 315"/>
                <a:gd name="T56" fmla="*/ 25 w 160"/>
                <a:gd name="T57" fmla="*/ 303 h 315"/>
                <a:gd name="T58" fmla="*/ 25 w 160"/>
                <a:gd name="T59" fmla="*/ 296 h 315"/>
                <a:gd name="T60" fmla="*/ 10 w 160"/>
                <a:gd name="T61" fmla="*/ 283 h 315"/>
                <a:gd name="T62" fmla="*/ 7 w 160"/>
                <a:gd name="T63" fmla="*/ 287 h 315"/>
                <a:gd name="T64" fmla="*/ 4 w 160"/>
                <a:gd name="T65" fmla="*/ 272 h 315"/>
                <a:gd name="T66" fmla="*/ 10 w 160"/>
                <a:gd name="T67" fmla="*/ 257 h 315"/>
                <a:gd name="T68" fmla="*/ 0 w 160"/>
                <a:gd name="T69" fmla="*/ 218 h 315"/>
                <a:gd name="T70" fmla="*/ 4 w 160"/>
                <a:gd name="T71" fmla="*/ 215 h 315"/>
                <a:gd name="T72" fmla="*/ 7 w 160"/>
                <a:gd name="T73" fmla="*/ 205 h 315"/>
                <a:gd name="T74" fmla="*/ 15 w 160"/>
                <a:gd name="T75" fmla="*/ 200 h 315"/>
                <a:gd name="T76" fmla="*/ 21 w 160"/>
                <a:gd name="T77" fmla="*/ 187 h 315"/>
                <a:gd name="T78" fmla="*/ 27 w 160"/>
                <a:gd name="T79" fmla="*/ 184 h 315"/>
                <a:gd name="T80" fmla="*/ 51 w 160"/>
                <a:gd name="T81" fmla="*/ 148 h 315"/>
                <a:gd name="T82" fmla="*/ 57 w 160"/>
                <a:gd name="T83" fmla="*/ 148 h 315"/>
                <a:gd name="T84" fmla="*/ 54 w 160"/>
                <a:gd name="T85" fmla="*/ 136 h 315"/>
                <a:gd name="T86" fmla="*/ 57 w 160"/>
                <a:gd name="T87" fmla="*/ 127 h 315"/>
                <a:gd name="T88" fmla="*/ 48 w 160"/>
                <a:gd name="T89" fmla="*/ 121 h 315"/>
                <a:gd name="T90" fmla="*/ 36 w 160"/>
                <a:gd name="T91" fmla="*/ 115 h 315"/>
                <a:gd name="T92" fmla="*/ 33 w 160"/>
                <a:gd name="T93" fmla="*/ 103 h 315"/>
                <a:gd name="T94" fmla="*/ 36 w 160"/>
                <a:gd name="T95" fmla="*/ 91 h 315"/>
                <a:gd name="T96" fmla="*/ 27 w 160"/>
                <a:gd name="T97" fmla="*/ 72 h 315"/>
                <a:gd name="T98" fmla="*/ 89 w 160"/>
                <a:gd name="T99" fmla="*/ 0 h 315"/>
                <a:gd name="T100" fmla="*/ 89 w 160"/>
                <a:gd name="T10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315">
                  <a:moveTo>
                    <a:pt x="89" y="0"/>
                  </a:moveTo>
                  <a:lnTo>
                    <a:pt x="95" y="31"/>
                  </a:lnTo>
                  <a:lnTo>
                    <a:pt x="101" y="33"/>
                  </a:lnTo>
                  <a:lnTo>
                    <a:pt x="101" y="60"/>
                  </a:lnTo>
                  <a:lnTo>
                    <a:pt x="124" y="97"/>
                  </a:lnTo>
                  <a:lnTo>
                    <a:pt x="124" y="121"/>
                  </a:lnTo>
                  <a:lnTo>
                    <a:pt x="118" y="136"/>
                  </a:lnTo>
                  <a:lnTo>
                    <a:pt x="130" y="142"/>
                  </a:lnTo>
                  <a:lnTo>
                    <a:pt x="136" y="160"/>
                  </a:lnTo>
                  <a:lnTo>
                    <a:pt x="136" y="181"/>
                  </a:lnTo>
                  <a:lnTo>
                    <a:pt x="159" y="205"/>
                  </a:lnTo>
                  <a:lnTo>
                    <a:pt x="138" y="242"/>
                  </a:lnTo>
                  <a:lnTo>
                    <a:pt x="133" y="257"/>
                  </a:lnTo>
                  <a:lnTo>
                    <a:pt x="127" y="266"/>
                  </a:lnTo>
                  <a:lnTo>
                    <a:pt x="118" y="281"/>
                  </a:lnTo>
                  <a:lnTo>
                    <a:pt x="86" y="290"/>
                  </a:lnTo>
                  <a:lnTo>
                    <a:pt x="77" y="287"/>
                  </a:lnTo>
                  <a:lnTo>
                    <a:pt x="79" y="294"/>
                  </a:lnTo>
                  <a:lnTo>
                    <a:pt x="68" y="299"/>
                  </a:lnTo>
                  <a:lnTo>
                    <a:pt x="63" y="296"/>
                  </a:lnTo>
                  <a:lnTo>
                    <a:pt x="54" y="312"/>
                  </a:lnTo>
                  <a:lnTo>
                    <a:pt x="51" y="308"/>
                  </a:lnTo>
                  <a:lnTo>
                    <a:pt x="44" y="312"/>
                  </a:lnTo>
                  <a:lnTo>
                    <a:pt x="41" y="308"/>
                  </a:lnTo>
                  <a:lnTo>
                    <a:pt x="36" y="314"/>
                  </a:lnTo>
                  <a:lnTo>
                    <a:pt x="33" y="314"/>
                  </a:lnTo>
                  <a:lnTo>
                    <a:pt x="33" y="305"/>
                  </a:lnTo>
                  <a:lnTo>
                    <a:pt x="30" y="303"/>
                  </a:lnTo>
                  <a:lnTo>
                    <a:pt x="25" y="303"/>
                  </a:lnTo>
                  <a:lnTo>
                    <a:pt x="25" y="296"/>
                  </a:lnTo>
                  <a:lnTo>
                    <a:pt x="10" y="283"/>
                  </a:lnTo>
                  <a:lnTo>
                    <a:pt x="7" y="287"/>
                  </a:lnTo>
                  <a:lnTo>
                    <a:pt x="4" y="272"/>
                  </a:lnTo>
                  <a:lnTo>
                    <a:pt x="10" y="257"/>
                  </a:lnTo>
                  <a:lnTo>
                    <a:pt x="0" y="218"/>
                  </a:lnTo>
                  <a:lnTo>
                    <a:pt x="4" y="215"/>
                  </a:lnTo>
                  <a:lnTo>
                    <a:pt x="7" y="205"/>
                  </a:lnTo>
                  <a:lnTo>
                    <a:pt x="15" y="200"/>
                  </a:lnTo>
                  <a:lnTo>
                    <a:pt x="21" y="187"/>
                  </a:lnTo>
                  <a:lnTo>
                    <a:pt x="27" y="184"/>
                  </a:lnTo>
                  <a:lnTo>
                    <a:pt x="51" y="148"/>
                  </a:lnTo>
                  <a:lnTo>
                    <a:pt x="57" y="148"/>
                  </a:lnTo>
                  <a:lnTo>
                    <a:pt x="54" y="136"/>
                  </a:lnTo>
                  <a:lnTo>
                    <a:pt x="57" y="127"/>
                  </a:lnTo>
                  <a:lnTo>
                    <a:pt x="48" y="121"/>
                  </a:lnTo>
                  <a:lnTo>
                    <a:pt x="36" y="115"/>
                  </a:lnTo>
                  <a:lnTo>
                    <a:pt x="33" y="103"/>
                  </a:lnTo>
                  <a:lnTo>
                    <a:pt x="36" y="91"/>
                  </a:lnTo>
                  <a:lnTo>
                    <a:pt x="27" y="72"/>
                  </a:lnTo>
                  <a:lnTo>
                    <a:pt x="89" y="0"/>
                  </a:lnTo>
                  <a:lnTo>
                    <a:pt x="89"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4" name="Freeform 120"/>
            <p:cNvSpPr>
              <a:spLocks/>
            </p:cNvSpPr>
            <p:nvPr/>
          </p:nvSpPr>
          <p:spPr bwMode="auto">
            <a:xfrm>
              <a:off x="2861" y="1256"/>
              <a:ext cx="73" cy="70"/>
            </a:xfrm>
            <a:custGeom>
              <a:avLst/>
              <a:gdLst>
                <a:gd name="T0" fmla="*/ 35 w 98"/>
                <a:gd name="T1" fmla="*/ 93 h 94"/>
                <a:gd name="T2" fmla="*/ 33 w 98"/>
                <a:gd name="T3" fmla="*/ 79 h 94"/>
                <a:gd name="T4" fmla="*/ 27 w 98"/>
                <a:gd name="T5" fmla="*/ 76 h 94"/>
                <a:gd name="T6" fmla="*/ 23 w 98"/>
                <a:gd name="T7" fmla="*/ 69 h 94"/>
                <a:gd name="T8" fmla="*/ 20 w 98"/>
                <a:gd name="T9" fmla="*/ 61 h 94"/>
                <a:gd name="T10" fmla="*/ 12 w 98"/>
                <a:gd name="T11" fmla="*/ 54 h 94"/>
                <a:gd name="T12" fmla="*/ 8 w 98"/>
                <a:gd name="T13" fmla="*/ 45 h 94"/>
                <a:gd name="T14" fmla="*/ 0 w 98"/>
                <a:gd name="T15" fmla="*/ 37 h 94"/>
                <a:gd name="T16" fmla="*/ 15 w 98"/>
                <a:gd name="T17" fmla="*/ 30 h 94"/>
                <a:gd name="T18" fmla="*/ 23 w 98"/>
                <a:gd name="T19" fmla="*/ 39 h 94"/>
                <a:gd name="T20" fmla="*/ 38 w 98"/>
                <a:gd name="T21" fmla="*/ 37 h 94"/>
                <a:gd name="T22" fmla="*/ 41 w 98"/>
                <a:gd name="T23" fmla="*/ 42 h 94"/>
                <a:gd name="T24" fmla="*/ 47 w 98"/>
                <a:gd name="T25" fmla="*/ 42 h 94"/>
                <a:gd name="T26" fmla="*/ 56 w 98"/>
                <a:gd name="T27" fmla="*/ 37 h 94"/>
                <a:gd name="T28" fmla="*/ 56 w 98"/>
                <a:gd name="T29" fmla="*/ 30 h 94"/>
                <a:gd name="T30" fmla="*/ 62 w 98"/>
                <a:gd name="T31" fmla="*/ 18 h 94"/>
                <a:gd name="T32" fmla="*/ 65 w 98"/>
                <a:gd name="T33" fmla="*/ 6 h 94"/>
                <a:gd name="T34" fmla="*/ 79 w 98"/>
                <a:gd name="T35" fmla="*/ 0 h 94"/>
                <a:gd name="T36" fmla="*/ 85 w 98"/>
                <a:gd name="T37" fmla="*/ 6 h 94"/>
                <a:gd name="T38" fmla="*/ 91 w 98"/>
                <a:gd name="T39" fmla="*/ 9 h 94"/>
                <a:gd name="T40" fmla="*/ 91 w 98"/>
                <a:gd name="T41" fmla="*/ 15 h 94"/>
                <a:gd name="T42" fmla="*/ 97 w 98"/>
                <a:gd name="T43" fmla="*/ 21 h 94"/>
                <a:gd name="T44" fmla="*/ 35 w 98"/>
                <a:gd name="T45" fmla="*/ 93 h 94"/>
                <a:gd name="T46" fmla="*/ 35 w 98"/>
                <a:gd name="T4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4">
                  <a:moveTo>
                    <a:pt x="35" y="93"/>
                  </a:moveTo>
                  <a:lnTo>
                    <a:pt x="33" y="79"/>
                  </a:lnTo>
                  <a:lnTo>
                    <a:pt x="27" y="76"/>
                  </a:lnTo>
                  <a:lnTo>
                    <a:pt x="23" y="69"/>
                  </a:lnTo>
                  <a:lnTo>
                    <a:pt x="20" y="61"/>
                  </a:lnTo>
                  <a:lnTo>
                    <a:pt x="12" y="54"/>
                  </a:lnTo>
                  <a:lnTo>
                    <a:pt x="8" y="45"/>
                  </a:lnTo>
                  <a:lnTo>
                    <a:pt x="0" y="37"/>
                  </a:lnTo>
                  <a:lnTo>
                    <a:pt x="15" y="30"/>
                  </a:lnTo>
                  <a:lnTo>
                    <a:pt x="23" y="39"/>
                  </a:lnTo>
                  <a:lnTo>
                    <a:pt x="38" y="37"/>
                  </a:lnTo>
                  <a:lnTo>
                    <a:pt x="41" y="42"/>
                  </a:lnTo>
                  <a:lnTo>
                    <a:pt x="47" y="42"/>
                  </a:lnTo>
                  <a:lnTo>
                    <a:pt x="56" y="37"/>
                  </a:lnTo>
                  <a:lnTo>
                    <a:pt x="56" y="30"/>
                  </a:lnTo>
                  <a:lnTo>
                    <a:pt x="62" y="18"/>
                  </a:lnTo>
                  <a:lnTo>
                    <a:pt x="65" y="6"/>
                  </a:lnTo>
                  <a:lnTo>
                    <a:pt x="79" y="0"/>
                  </a:lnTo>
                  <a:lnTo>
                    <a:pt x="85" y="6"/>
                  </a:lnTo>
                  <a:lnTo>
                    <a:pt x="91" y="9"/>
                  </a:lnTo>
                  <a:lnTo>
                    <a:pt x="91" y="15"/>
                  </a:lnTo>
                  <a:lnTo>
                    <a:pt x="97" y="21"/>
                  </a:lnTo>
                  <a:lnTo>
                    <a:pt x="35" y="93"/>
                  </a:lnTo>
                  <a:lnTo>
                    <a:pt x="35" y="9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5" name="Freeform 121"/>
            <p:cNvSpPr>
              <a:spLocks/>
            </p:cNvSpPr>
            <p:nvPr/>
          </p:nvSpPr>
          <p:spPr bwMode="auto">
            <a:xfrm>
              <a:off x="2751" y="1283"/>
              <a:ext cx="144" cy="247"/>
            </a:xfrm>
            <a:custGeom>
              <a:avLst/>
              <a:gdLst>
                <a:gd name="T0" fmla="*/ 191 w 192"/>
                <a:gd name="T1" fmla="*/ 99 h 330"/>
                <a:gd name="T2" fmla="*/ 188 w 192"/>
                <a:gd name="T3" fmla="*/ 87 h 330"/>
                <a:gd name="T4" fmla="*/ 191 w 192"/>
                <a:gd name="T5" fmla="*/ 75 h 330"/>
                <a:gd name="T6" fmla="*/ 182 w 192"/>
                <a:gd name="T7" fmla="*/ 56 h 330"/>
                <a:gd name="T8" fmla="*/ 180 w 192"/>
                <a:gd name="T9" fmla="*/ 42 h 330"/>
                <a:gd name="T10" fmla="*/ 174 w 192"/>
                <a:gd name="T11" fmla="*/ 39 h 330"/>
                <a:gd name="T12" fmla="*/ 170 w 192"/>
                <a:gd name="T13" fmla="*/ 32 h 330"/>
                <a:gd name="T14" fmla="*/ 167 w 192"/>
                <a:gd name="T15" fmla="*/ 24 h 330"/>
                <a:gd name="T16" fmla="*/ 159 w 192"/>
                <a:gd name="T17" fmla="*/ 17 h 330"/>
                <a:gd name="T18" fmla="*/ 155 w 192"/>
                <a:gd name="T19" fmla="*/ 8 h 330"/>
                <a:gd name="T20" fmla="*/ 147 w 192"/>
                <a:gd name="T21" fmla="*/ 0 h 330"/>
                <a:gd name="T22" fmla="*/ 137 w 192"/>
                <a:gd name="T23" fmla="*/ 24 h 330"/>
                <a:gd name="T24" fmla="*/ 123 w 192"/>
                <a:gd name="T25" fmla="*/ 17 h 330"/>
                <a:gd name="T26" fmla="*/ 115 w 192"/>
                <a:gd name="T27" fmla="*/ 24 h 330"/>
                <a:gd name="T28" fmla="*/ 112 w 192"/>
                <a:gd name="T29" fmla="*/ 39 h 330"/>
                <a:gd name="T30" fmla="*/ 105 w 192"/>
                <a:gd name="T31" fmla="*/ 39 h 330"/>
                <a:gd name="T32" fmla="*/ 97 w 192"/>
                <a:gd name="T33" fmla="*/ 56 h 330"/>
                <a:gd name="T34" fmla="*/ 100 w 192"/>
                <a:gd name="T35" fmla="*/ 66 h 330"/>
                <a:gd name="T36" fmla="*/ 80 w 192"/>
                <a:gd name="T37" fmla="*/ 90 h 330"/>
                <a:gd name="T38" fmla="*/ 70 w 192"/>
                <a:gd name="T39" fmla="*/ 90 h 330"/>
                <a:gd name="T40" fmla="*/ 64 w 192"/>
                <a:gd name="T41" fmla="*/ 108 h 330"/>
                <a:gd name="T42" fmla="*/ 64 w 192"/>
                <a:gd name="T43" fmla="*/ 120 h 330"/>
                <a:gd name="T44" fmla="*/ 56 w 192"/>
                <a:gd name="T45" fmla="*/ 141 h 330"/>
                <a:gd name="T46" fmla="*/ 59 w 192"/>
                <a:gd name="T47" fmla="*/ 147 h 330"/>
                <a:gd name="T48" fmla="*/ 56 w 192"/>
                <a:gd name="T49" fmla="*/ 156 h 330"/>
                <a:gd name="T50" fmla="*/ 41 w 192"/>
                <a:gd name="T51" fmla="*/ 159 h 330"/>
                <a:gd name="T52" fmla="*/ 32 w 192"/>
                <a:gd name="T53" fmla="*/ 175 h 330"/>
                <a:gd name="T54" fmla="*/ 32 w 192"/>
                <a:gd name="T55" fmla="*/ 189 h 330"/>
                <a:gd name="T56" fmla="*/ 27 w 192"/>
                <a:gd name="T57" fmla="*/ 193 h 330"/>
                <a:gd name="T58" fmla="*/ 30 w 192"/>
                <a:gd name="T59" fmla="*/ 204 h 330"/>
                <a:gd name="T60" fmla="*/ 24 w 192"/>
                <a:gd name="T61" fmla="*/ 223 h 330"/>
                <a:gd name="T62" fmla="*/ 24 w 192"/>
                <a:gd name="T63" fmla="*/ 235 h 330"/>
                <a:gd name="T64" fmla="*/ 30 w 192"/>
                <a:gd name="T65" fmla="*/ 235 h 330"/>
                <a:gd name="T66" fmla="*/ 30 w 192"/>
                <a:gd name="T67" fmla="*/ 247 h 330"/>
                <a:gd name="T68" fmla="*/ 15 w 192"/>
                <a:gd name="T69" fmla="*/ 256 h 330"/>
                <a:gd name="T70" fmla="*/ 15 w 192"/>
                <a:gd name="T71" fmla="*/ 267 h 330"/>
                <a:gd name="T72" fmla="*/ 21 w 192"/>
                <a:gd name="T73" fmla="*/ 267 h 330"/>
                <a:gd name="T74" fmla="*/ 21 w 192"/>
                <a:gd name="T75" fmla="*/ 280 h 330"/>
                <a:gd name="T76" fmla="*/ 15 w 192"/>
                <a:gd name="T77" fmla="*/ 292 h 330"/>
                <a:gd name="T78" fmla="*/ 9 w 192"/>
                <a:gd name="T79" fmla="*/ 296 h 330"/>
                <a:gd name="T80" fmla="*/ 5 w 192"/>
                <a:gd name="T81" fmla="*/ 316 h 330"/>
                <a:gd name="T82" fmla="*/ 0 w 192"/>
                <a:gd name="T83" fmla="*/ 329 h 330"/>
                <a:gd name="T84" fmla="*/ 21 w 192"/>
                <a:gd name="T85" fmla="*/ 310 h 330"/>
                <a:gd name="T86" fmla="*/ 24 w 192"/>
                <a:gd name="T87" fmla="*/ 307 h 330"/>
                <a:gd name="T88" fmla="*/ 32 w 192"/>
                <a:gd name="T89" fmla="*/ 307 h 330"/>
                <a:gd name="T90" fmla="*/ 41 w 192"/>
                <a:gd name="T91" fmla="*/ 310 h 330"/>
                <a:gd name="T92" fmla="*/ 59 w 192"/>
                <a:gd name="T93" fmla="*/ 280 h 330"/>
                <a:gd name="T94" fmla="*/ 83 w 192"/>
                <a:gd name="T95" fmla="*/ 250 h 330"/>
                <a:gd name="T96" fmla="*/ 102 w 192"/>
                <a:gd name="T97" fmla="*/ 189 h 330"/>
                <a:gd name="T98" fmla="*/ 115 w 192"/>
                <a:gd name="T99" fmla="*/ 162 h 330"/>
                <a:gd name="T100" fmla="*/ 137 w 192"/>
                <a:gd name="T101" fmla="*/ 138 h 330"/>
                <a:gd name="T102" fmla="*/ 137 w 192"/>
                <a:gd name="T103" fmla="*/ 136 h 330"/>
                <a:gd name="T104" fmla="*/ 144 w 192"/>
                <a:gd name="T105" fmla="*/ 126 h 330"/>
                <a:gd name="T106" fmla="*/ 144 w 192"/>
                <a:gd name="T107" fmla="*/ 120 h 330"/>
                <a:gd name="T108" fmla="*/ 147 w 192"/>
                <a:gd name="T109" fmla="*/ 113 h 330"/>
                <a:gd name="T110" fmla="*/ 155 w 192"/>
                <a:gd name="T111" fmla="*/ 105 h 330"/>
                <a:gd name="T112" fmla="*/ 191 w 192"/>
                <a:gd name="T113" fmla="*/ 99 h 330"/>
                <a:gd name="T114" fmla="*/ 191 w 192"/>
                <a:gd name="T115"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330">
                  <a:moveTo>
                    <a:pt x="191" y="99"/>
                  </a:moveTo>
                  <a:lnTo>
                    <a:pt x="188" y="87"/>
                  </a:lnTo>
                  <a:lnTo>
                    <a:pt x="191" y="75"/>
                  </a:lnTo>
                  <a:lnTo>
                    <a:pt x="182" y="56"/>
                  </a:lnTo>
                  <a:lnTo>
                    <a:pt x="180" y="42"/>
                  </a:lnTo>
                  <a:lnTo>
                    <a:pt x="174" y="39"/>
                  </a:lnTo>
                  <a:lnTo>
                    <a:pt x="170" y="32"/>
                  </a:lnTo>
                  <a:lnTo>
                    <a:pt x="167" y="24"/>
                  </a:lnTo>
                  <a:lnTo>
                    <a:pt x="159" y="17"/>
                  </a:lnTo>
                  <a:lnTo>
                    <a:pt x="155" y="8"/>
                  </a:lnTo>
                  <a:lnTo>
                    <a:pt x="147" y="0"/>
                  </a:lnTo>
                  <a:lnTo>
                    <a:pt x="137" y="24"/>
                  </a:lnTo>
                  <a:lnTo>
                    <a:pt x="123" y="17"/>
                  </a:lnTo>
                  <a:lnTo>
                    <a:pt x="115" y="24"/>
                  </a:lnTo>
                  <a:lnTo>
                    <a:pt x="112" y="39"/>
                  </a:lnTo>
                  <a:lnTo>
                    <a:pt x="105" y="39"/>
                  </a:lnTo>
                  <a:lnTo>
                    <a:pt x="97" y="56"/>
                  </a:lnTo>
                  <a:lnTo>
                    <a:pt x="100" y="66"/>
                  </a:lnTo>
                  <a:lnTo>
                    <a:pt x="80" y="90"/>
                  </a:lnTo>
                  <a:lnTo>
                    <a:pt x="70" y="90"/>
                  </a:lnTo>
                  <a:lnTo>
                    <a:pt x="64" y="108"/>
                  </a:lnTo>
                  <a:lnTo>
                    <a:pt x="64" y="120"/>
                  </a:lnTo>
                  <a:lnTo>
                    <a:pt x="56" y="141"/>
                  </a:lnTo>
                  <a:lnTo>
                    <a:pt x="59" y="147"/>
                  </a:lnTo>
                  <a:lnTo>
                    <a:pt x="56" y="156"/>
                  </a:lnTo>
                  <a:lnTo>
                    <a:pt x="41" y="159"/>
                  </a:lnTo>
                  <a:lnTo>
                    <a:pt x="32" y="175"/>
                  </a:lnTo>
                  <a:lnTo>
                    <a:pt x="32" y="189"/>
                  </a:lnTo>
                  <a:lnTo>
                    <a:pt x="27" y="193"/>
                  </a:lnTo>
                  <a:lnTo>
                    <a:pt x="30" y="204"/>
                  </a:lnTo>
                  <a:lnTo>
                    <a:pt x="24" y="223"/>
                  </a:lnTo>
                  <a:lnTo>
                    <a:pt x="24" y="235"/>
                  </a:lnTo>
                  <a:lnTo>
                    <a:pt x="30" y="235"/>
                  </a:lnTo>
                  <a:lnTo>
                    <a:pt x="30" y="247"/>
                  </a:lnTo>
                  <a:lnTo>
                    <a:pt x="15" y="256"/>
                  </a:lnTo>
                  <a:lnTo>
                    <a:pt x="15" y="267"/>
                  </a:lnTo>
                  <a:lnTo>
                    <a:pt x="21" y="267"/>
                  </a:lnTo>
                  <a:lnTo>
                    <a:pt x="21" y="280"/>
                  </a:lnTo>
                  <a:lnTo>
                    <a:pt x="15" y="292"/>
                  </a:lnTo>
                  <a:lnTo>
                    <a:pt x="9" y="296"/>
                  </a:lnTo>
                  <a:lnTo>
                    <a:pt x="5" y="316"/>
                  </a:lnTo>
                  <a:lnTo>
                    <a:pt x="0" y="329"/>
                  </a:lnTo>
                  <a:lnTo>
                    <a:pt x="21" y="310"/>
                  </a:lnTo>
                  <a:lnTo>
                    <a:pt x="24" y="307"/>
                  </a:lnTo>
                  <a:lnTo>
                    <a:pt x="32" y="307"/>
                  </a:lnTo>
                  <a:lnTo>
                    <a:pt x="41" y="310"/>
                  </a:lnTo>
                  <a:lnTo>
                    <a:pt x="59" y="280"/>
                  </a:lnTo>
                  <a:lnTo>
                    <a:pt x="83" y="250"/>
                  </a:lnTo>
                  <a:lnTo>
                    <a:pt x="102" y="189"/>
                  </a:lnTo>
                  <a:lnTo>
                    <a:pt x="115" y="162"/>
                  </a:lnTo>
                  <a:lnTo>
                    <a:pt x="137" y="138"/>
                  </a:lnTo>
                  <a:lnTo>
                    <a:pt x="137" y="136"/>
                  </a:lnTo>
                  <a:lnTo>
                    <a:pt x="144" y="126"/>
                  </a:lnTo>
                  <a:lnTo>
                    <a:pt x="144" y="120"/>
                  </a:lnTo>
                  <a:lnTo>
                    <a:pt x="147" y="113"/>
                  </a:lnTo>
                  <a:lnTo>
                    <a:pt x="155" y="105"/>
                  </a:lnTo>
                  <a:lnTo>
                    <a:pt x="191" y="99"/>
                  </a:lnTo>
                  <a:lnTo>
                    <a:pt x="191" y="99"/>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6" name="Freeform 122"/>
            <p:cNvSpPr>
              <a:spLocks/>
            </p:cNvSpPr>
            <p:nvPr/>
          </p:nvSpPr>
          <p:spPr bwMode="auto">
            <a:xfrm>
              <a:off x="2787" y="1333"/>
              <a:ext cx="108" cy="185"/>
            </a:xfrm>
            <a:custGeom>
              <a:avLst/>
              <a:gdLst>
                <a:gd name="T0" fmla="*/ 144 w 145"/>
                <a:gd name="T1" fmla="*/ 36 h 248"/>
                <a:gd name="T2" fmla="*/ 138 w 145"/>
                <a:gd name="T3" fmla="*/ 36 h 248"/>
                <a:gd name="T4" fmla="*/ 135 w 145"/>
                <a:gd name="T5" fmla="*/ 42 h 248"/>
                <a:gd name="T6" fmla="*/ 133 w 145"/>
                <a:gd name="T7" fmla="*/ 39 h 248"/>
                <a:gd name="T8" fmla="*/ 129 w 145"/>
                <a:gd name="T9" fmla="*/ 36 h 248"/>
                <a:gd name="T10" fmla="*/ 123 w 145"/>
                <a:gd name="T11" fmla="*/ 36 h 248"/>
                <a:gd name="T12" fmla="*/ 120 w 145"/>
                <a:gd name="T13" fmla="*/ 39 h 248"/>
                <a:gd name="T14" fmla="*/ 123 w 145"/>
                <a:gd name="T15" fmla="*/ 45 h 248"/>
                <a:gd name="T16" fmla="*/ 120 w 145"/>
                <a:gd name="T17" fmla="*/ 47 h 248"/>
                <a:gd name="T18" fmla="*/ 118 w 145"/>
                <a:gd name="T19" fmla="*/ 45 h 248"/>
                <a:gd name="T20" fmla="*/ 115 w 145"/>
                <a:gd name="T21" fmla="*/ 57 h 248"/>
                <a:gd name="T22" fmla="*/ 108 w 145"/>
                <a:gd name="T23" fmla="*/ 54 h 248"/>
                <a:gd name="T24" fmla="*/ 112 w 145"/>
                <a:gd name="T25" fmla="*/ 60 h 248"/>
                <a:gd name="T26" fmla="*/ 108 w 145"/>
                <a:gd name="T27" fmla="*/ 70 h 248"/>
                <a:gd name="T28" fmla="*/ 106 w 145"/>
                <a:gd name="T29" fmla="*/ 72 h 248"/>
                <a:gd name="T30" fmla="*/ 108 w 145"/>
                <a:gd name="T31" fmla="*/ 72 h 248"/>
                <a:gd name="T32" fmla="*/ 108 w 145"/>
                <a:gd name="T33" fmla="*/ 78 h 248"/>
                <a:gd name="T34" fmla="*/ 115 w 145"/>
                <a:gd name="T35" fmla="*/ 85 h 248"/>
                <a:gd name="T36" fmla="*/ 115 w 145"/>
                <a:gd name="T37" fmla="*/ 87 h 248"/>
                <a:gd name="T38" fmla="*/ 106 w 145"/>
                <a:gd name="T39" fmla="*/ 93 h 248"/>
                <a:gd name="T40" fmla="*/ 100 w 145"/>
                <a:gd name="T41" fmla="*/ 105 h 248"/>
                <a:gd name="T42" fmla="*/ 94 w 145"/>
                <a:gd name="T43" fmla="*/ 105 h 248"/>
                <a:gd name="T44" fmla="*/ 88 w 145"/>
                <a:gd name="T45" fmla="*/ 111 h 248"/>
                <a:gd name="T46" fmla="*/ 85 w 145"/>
                <a:gd name="T47" fmla="*/ 118 h 248"/>
                <a:gd name="T48" fmla="*/ 82 w 145"/>
                <a:gd name="T49" fmla="*/ 114 h 248"/>
                <a:gd name="T50" fmla="*/ 79 w 145"/>
                <a:gd name="T51" fmla="*/ 123 h 248"/>
                <a:gd name="T52" fmla="*/ 74 w 145"/>
                <a:gd name="T53" fmla="*/ 123 h 248"/>
                <a:gd name="T54" fmla="*/ 70 w 145"/>
                <a:gd name="T55" fmla="*/ 130 h 248"/>
                <a:gd name="T56" fmla="*/ 65 w 145"/>
                <a:gd name="T57" fmla="*/ 138 h 248"/>
                <a:gd name="T58" fmla="*/ 58 w 145"/>
                <a:gd name="T59" fmla="*/ 130 h 248"/>
                <a:gd name="T60" fmla="*/ 55 w 145"/>
                <a:gd name="T61" fmla="*/ 130 h 248"/>
                <a:gd name="T62" fmla="*/ 62 w 145"/>
                <a:gd name="T63" fmla="*/ 136 h 248"/>
                <a:gd name="T64" fmla="*/ 58 w 145"/>
                <a:gd name="T65" fmla="*/ 147 h 248"/>
                <a:gd name="T66" fmla="*/ 55 w 145"/>
                <a:gd name="T67" fmla="*/ 145 h 248"/>
                <a:gd name="T68" fmla="*/ 55 w 145"/>
                <a:gd name="T69" fmla="*/ 150 h 248"/>
                <a:gd name="T70" fmla="*/ 55 w 145"/>
                <a:gd name="T71" fmla="*/ 160 h 248"/>
                <a:gd name="T72" fmla="*/ 53 w 145"/>
                <a:gd name="T73" fmla="*/ 172 h 248"/>
                <a:gd name="T74" fmla="*/ 50 w 145"/>
                <a:gd name="T75" fmla="*/ 172 h 248"/>
                <a:gd name="T76" fmla="*/ 50 w 145"/>
                <a:gd name="T77" fmla="*/ 201 h 248"/>
                <a:gd name="T78" fmla="*/ 55 w 145"/>
                <a:gd name="T79" fmla="*/ 208 h 248"/>
                <a:gd name="T80" fmla="*/ 58 w 145"/>
                <a:gd name="T81" fmla="*/ 205 h 248"/>
                <a:gd name="T82" fmla="*/ 62 w 145"/>
                <a:gd name="T83" fmla="*/ 212 h 248"/>
                <a:gd name="T84" fmla="*/ 68 w 145"/>
                <a:gd name="T85" fmla="*/ 212 h 248"/>
                <a:gd name="T86" fmla="*/ 68 w 145"/>
                <a:gd name="T87" fmla="*/ 221 h 248"/>
                <a:gd name="T88" fmla="*/ 74 w 145"/>
                <a:gd name="T89" fmla="*/ 232 h 248"/>
                <a:gd name="T90" fmla="*/ 68 w 145"/>
                <a:gd name="T91" fmla="*/ 244 h 248"/>
                <a:gd name="T92" fmla="*/ 65 w 145"/>
                <a:gd name="T93" fmla="*/ 247 h 248"/>
                <a:gd name="T94" fmla="*/ 58 w 145"/>
                <a:gd name="T95" fmla="*/ 244 h 248"/>
                <a:gd name="T96" fmla="*/ 58 w 145"/>
                <a:gd name="T97" fmla="*/ 241 h 248"/>
                <a:gd name="T98" fmla="*/ 53 w 145"/>
                <a:gd name="T99" fmla="*/ 235 h 248"/>
                <a:gd name="T100" fmla="*/ 50 w 145"/>
                <a:gd name="T101" fmla="*/ 239 h 248"/>
                <a:gd name="T102" fmla="*/ 55 w 145"/>
                <a:gd name="T103" fmla="*/ 241 h 248"/>
                <a:gd name="T104" fmla="*/ 55 w 145"/>
                <a:gd name="T105" fmla="*/ 247 h 248"/>
                <a:gd name="T106" fmla="*/ 50 w 145"/>
                <a:gd name="T107" fmla="*/ 244 h 248"/>
                <a:gd name="T108" fmla="*/ 0 w 145"/>
                <a:gd name="T109" fmla="*/ 226 h 248"/>
                <a:gd name="T110" fmla="*/ 112 w 145"/>
                <a:gd name="T111" fmla="*/ 0 h 248"/>
                <a:gd name="T112" fmla="*/ 144 w 145"/>
                <a:gd name="T113" fmla="*/ 36 h 248"/>
                <a:gd name="T114" fmla="*/ 144 w 145"/>
                <a:gd name="T115" fmla="*/ 3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248">
                  <a:moveTo>
                    <a:pt x="144" y="36"/>
                  </a:moveTo>
                  <a:lnTo>
                    <a:pt x="138" y="36"/>
                  </a:lnTo>
                  <a:lnTo>
                    <a:pt x="135" y="42"/>
                  </a:lnTo>
                  <a:lnTo>
                    <a:pt x="133" y="39"/>
                  </a:lnTo>
                  <a:lnTo>
                    <a:pt x="129" y="36"/>
                  </a:lnTo>
                  <a:lnTo>
                    <a:pt x="123" y="36"/>
                  </a:lnTo>
                  <a:lnTo>
                    <a:pt x="120" y="39"/>
                  </a:lnTo>
                  <a:lnTo>
                    <a:pt x="123" y="45"/>
                  </a:lnTo>
                  <a:lnTo>
                    <a:pt x="120" y="47"/>
                  </a:lnTo>
                  <a:lnTo>
                    <a:pt x="118" y="45"/>
                  </a:lnTo>
                  <a:lnTo>
                    <a:pt x="115" y="57"/>
                  </a:lnTo>
                  <a:lnTo>
                    <a:pt x="108" y="54"/>
                  </a:lnTo>
                  <a:lnTo>
                    <a:pt x="112" y="60"/>
                  </a:lnTo>
                  <a:lnTo>
                    <a:pt x="108" y="70"/>
                  </a:lnTo>
                  <a:lnTo>
                    <a:pt x="106" y="72"/>
                  </a:lnTo>
                  <a:lnTo>
                    <a:pt x="108" y="72"/>
                  </a:lnTo>
                  <a:lnTo>
                    <a:pt x="108" y="78"/>
                  </a:lnTo>
                  <a:lnTo>
                    <a:pt x="115" y="85"/>
                  </a:lnTo>
                  <a:lnTo>
                    <a:pt x="115" y="87"/>
                  </a:lnTo>
                  <a:lnTo>
                    <a:pt x="106" y="93"/>
                  </a:lnTo>
                  <a:lnTo>
                    <a:pt x="100" y="105"/>
                  </a:lnTo>
                  <a:lnTo>
                    <a:pt x="94" y="105"/>
                  </a:lnTo>
                  <a:lnTo>
                    <a:pt x="88" y="111"/>
                  </a:lnTo>
                  <a:lnTo>
                    <a:pt x="85" y="118"/>
                  </a:lnTo>
                  <a:lnTo>
                    <a:pt x="82" y="114"/>
                  </a:lnTo>
                  <a:lnTo>
                    <a:pt x="79" y="123"/>
                  </a:lnTo>
                  <a:lnTo>
                    <a:pt x="74" y="123"/>
                  </a:lnTo>
                  <a:lnTo>
                    <a:pt x="70" y="130"/>
                  </a:lnTo>
                  <a:lnTo>
                    <a:pt x="65" y="138"/>
                  </a:lnTo>
                  <a:lnTo>
                    <a:pt x="58" y="130"/>
                  </a:lnTo>
                  <a:lnTo>
                    <a:pt x="55" y="130"/>
                  </a:lnTo>
                  <a:lnTo>
                    <a:pt x="62" y="136"/>
                  </a:lnTo>
                  <a:lnTo>
                    <a:pt x="58" y="147"/>
                  </a:lnTo>
                  <a:lnTo>
                    <a:pt x="55" y="145"/>
                  </a:lnTo>
                  <a:lnTo>
                    <a:pt x="55" y="150"/>
                  </a:lnTo>
                  <a:lnTo>
                    <a:pt x="55" y="160"/>
                  </a:lnTo>
                  <a:lnTo>
                    <a:pt x="53" y="172"/>
                  </a:lnTo>
                  <a:lnTo>
                    <a:pt x="50" y="172"/>
                  </a:lnTo>
                  <a:lnTo>
                    <a:pt x="50" y="201"/>
                  </a:lnTo>
                  <a:lnTo>
                    <a:pt x="55" y="208"/>
                  </a:lnTo>
                  <a:lnTo>
                    <a:pt x="58" y="205"/>
                  </a:lnTo>
                  <a:lnTo>
                    <a:pt x="62" y="212"/>
                  </a:lnTo>
                  <a:lnTo>
                    <a:pt x="68" y="212"/>
                  </a:lnTo>
                  <a:lnTo>
                    <a:pt x="68" y="221"/>
                  </a:lnTo>
                  <a:lnTo>
                    <a:pt x="74" y="232"/>
                  </a:lnTo>
                  <a:lnTo>
                    <a:pt x="68" y="244"/>
                  </a:lnTo>
                  <a:lnTo>
                    <a:pt x="65" y="247"/>
                  </a:lnTo>
                  <a:lnTo>
                    <a:pt x="58" y="244"/>
                  </a:lnTo>
                  <a:lnTo>
                    <a:pt x="58" y="241"/>
                  </a:lnTo>
                  <a:lnTo>
                    <a:pt x="53" y="235"/>
                  </a:lnTo>
                  <a:lnTo>
                    <a:pt x="50" y="239"/>
                  </a:lnTo>
                  <a:lnTo>
                    <a:pt x="55" y="241"/>
                  </a:lnTo>
                  <a:lnTo>
                    <a:pt x="55" y="247"/>
                  </a:lnTo>
                  <a:lnTo>
                    <a:pt x="50" y="244"/>
                  </a:lnTo>
                  <a:lnTo>
                    <a:pt x="0" y="226"/>
                  </a:lnTo>
                  <a:lnTo>
                    <a:pt x="112" y="0"/>
                  </a:lnTo>
                  <a:lnTo>
                    <a:pt x="144" y="36"/>
                  </a:lnTo>
                  <a:lnTo>
                    <a:pt x="144" y="3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7" name="Freeform 123"/>
            <p:cNvSpPr>
              <a:spLocks/>
            </p:cNvSpPr>
            <p:nvPr/>
          </p:nvSpPr>
          <p:spPr bwMode="auto">
            <a:xfrm>
              <a:off x="2749" y="1502"/>
              <a:ext cx="89" cy="112"/>
            </a:xfrm>
            <a:custGeom>
              <a:avLst/>
              <a:gdLst>
                <a:gd name="T0" fmla="*/ 91 w 119"/>
                <a:gd name="T1" fmla="*/ 15 h 150"/>
                <a:gd name="T2" fmla="*/ 83 w 119"/>
                <a:gd name="T3" fmla="*/ 15 h 150"/>
                <a:gd name="T4" fmla="*/ 83 w 119"/>
                <a:gd name="T5" fmla="*/ 18 h 150"/>
                <a:gd name="T6" fmla="*/ 94 w 119"/>
                <a:gd name="T7" fmla="*/ 18 h 150"/>
                <a:gd name="T8" fmla="*/ 97 w 119"/>
                <a:gd name="T9" fmla="*/ 24 h 150"/>
                <a:gd name="T10" fmla="*/ 100 w 119"/>
                <a:gd name="T11" fmla="*/ 24 h 150"/>
                <a:gd name="T12" fmla="*/ 105 w 119"/>
                <a:gd name="T13" fmla="*/ 27 h 150"/>
                <a:gd name="T14" fmla="*/ 118 w 119"/>
                <a:gd name="T15" fmla="*/ 24 h 150"/>
                <a:gd name="T16" fmla="*/ 103 w 119"/>
                <a:gd name="T17" fmla="*/ 39 h 150"/>
                <a:gd name="T18" fmla="*/ 100 w 119"/>
                <a:gd name="T19" fmla="*/ 37 h 150"/>
                <a:gd name="T20" fmla="*/ 94 w 119"/>
                <a:gd name="T21" fmla="*/ 46 h 150"/>
                <a:gd name="T22" fmla="*/ 80 w 119"/>
                <a:gd name="T23" fmla="*/ 48 h 150"/>
                <a:gd name="T24" fmla="*/ 88 w 119"/>
                <a:gd name="T25" fmla="*/ 52 h 150"/>
                <a:gd name="T26" fmla="*/ 86 w 119"/>
                <a:gd name="T27" fmla="*/ 55 h 150"/>
                <a:gd name="T28" fmla="*/ 91 w 119"/>
                <a:gd name="T29" fmla="*/ 57 h 150"/>
                <a:gd name="T30" fmla="*/ 83 w 119"/>
                <a:gd name="T31" fmla="*/ 73 h 150"/>
                <a:gd name="T32" fmla="*/ 80 w 119"/>
                <a:gd name="T33" fmla="*/ 76 h 150"/>
                <a:gd name="T34" fmla="*/ 83 w 119"/>
                <a:gd name="T35" fmla="*/ 84 h 150"/>
                <a:gd name="T36" fmla="*/ 80 w 119"/>
                <a:gd name="T37" fmla="*/ 93 h 150"/>
                <a:gd name="T38" fmla="*/ 76 w 119"/>
                <a:gd name="T39" fmla="*/ 109 h 150"/>
                <a:gd name="T40" fmla="*/ 73 w 119"/>
                <a:gd name="T41" fmla="*/ 109 h 150"/>
                <a:gd name="T42" fmla="*/ 67 w 119"/>
                <a:gd name="T43" fmla="*/ 130 h 150"/>
                <a:gd name="T44" fmla="*/ 56 w 119"/>
                <a:gd name="T45" fmla="*/ 125 h 150"/>
                <a:gd name="T46" fmla="*/ 47 w 119"/>
                <a:gd name="T47" fmla="*/ 127 h 150"/>
                <a:gd name="T48" fmla="*/ 44 w 119"/>
                <a:gd name="T49" fmla="*/ 130 h 150"/>
                <a:gd name="T50" fmla="*/ 41 w 119"/>
                <a:gd name="T51" fmla="*/ 130 h 150"/>
                <a:gd name="T52" fmla="*/ 35 w 119"/>
                <a:gd name="T53" fmla="*/ 133 h 150"/>
                <a:gd name="T54" fmla="*/ 35 w 119"/>
                <a:gd name="T55" fmla="*/ 144 h 150"/>
                <a:gd name="T56" fmla="*/ 35 w 119"/>
                <a:gd name="T57" fmla="*/ 149 h 150"/>
                <a:gd name="T58" fmla="*/ 27 w 119"/>
                <a:gd name="T59" fmla="*/ 149 h 150"/>
                <a:gd name="T60" fmla="*/ 6 w 119"/>
                <a:gd name="T61" fmla="*/ 142 h 150"/>
                <a:gd name="T62" fmla="*/ 8 w 119"/>
                <a:gd name="T63" fmla="*/ 133 h 150"/>
                <a:gd name="T64" fmla="*/ 6 w 119"/>
                <a:gd name="T65" fmla="*/ 121 h 150"/>
                <a:gd name="T66" fmla="*/ 8 w 119"/>
                <a:gd name="T67" fmla="*/ 118 h 150"/>
                <a:gd name="T68" fmla="*/ 8 w 119"/>
                <a:gd name="T69" fmla="*/ 112 h 150"/>
                <a:gd name="T70" fmla="*/ 12 w 119"/>
                <a:gd name="T71" fmla="*/ 109 h 150"/>
                <a:gd name="T72" fmla="*/ 12 w 119"/>
                <a:gd name="T73" fmla="*/ 106 h 150"/>
                <a:gd name="T74" fmla="*/ 8 w 119"/>
                <a:gd name="T75" fmla="*/ 106 h 150"/>
                <a:gd name="T76" fmla="*/ 3 w 119"/>
                <a:gd name="T77" fmla="*/ 82 h 150"/>
                <a:gd name="T78" fmla="*/ 0 w 119"/>
                <a:gd name="T79" fmla="*/ 76 h 150"/>
                <a:gd name="T80" fmla="*/ 0 w 119"/>
                <a:gd name="T81" fmla="*/ 67 h 150"/>
                <a:gd name="T82" fmla="*/ 15 w 119"/>
                <a:gd name="T83" fmla="*/ 48 h 150"/>
                <a:gd name="T84" fmla="*/ 18 w 119"/>
                <a:gd name="T85" fmla="*/ 52 h 150"/>
                <a:gd name="T86" fmla="*/ 24 w 119"/>
                <a:gd name="T87" fmla="*/ 43 h 150"/>
                <a:gd name="T88" fmla="*/ 27 w 119"/>
                <a:gd name="T89" fmla="*/ 43 h 150"/>
                <a:gd name="T90" fmla="*/ 35 w 119"/>
                <a:gd name="T91" fmla="*/ 39 h 150"/>
                <a:gd name="T92" fmla="*/ 41 w 119"/>
                <a:gd name="T93" fmla="*/ 30 h 150"/>
                <a:gd name="T94" fmla="*/ 41 w 119"/>
                <a:gd name="T95" fmla="*/ 27 h 150"/>
                <a:gd name="T96" fmla="*/ 44 w 119"/>
                <a:gd name="T97" fmla="*/ 18 h 150"/>
                <a:gd name="T98" fmla="*/ 53 w 119"/>
                <a:gd name="T99" fmla="*/ 0 h 150"/>
                <a:gd name="T100" fmla="*/ 91 w 119"/>
                <a:gd name="T101" fmla="*/ 15 h 150"/>
                <a:gd name="T102" fmla="*/ 91 w 119"/>
                <a:gd name="T103" fmla="*/ 1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 h="150">
                  <a:moveTo>
                    <a:pt x="91" y="15"/>
                  </a:moveTo>
                  <a:lnTo>
                    <a:pt x="83" y="15"/>
                  </a:lnTo>
                  <a:lnTo>
                    <a:pt x="83" y="18"/>
                  </a:lnTo>
                  <a:lnTo>
                    <a:pt x="94" y="18"/>
                  </a:lnTo>
                  <a:lnTo>
                    <a:pt x="97" y="24"/>
                  </a:lnTo>
                  <a:lnTo>
                    <a:pt x="100" y="24"/>
                  </a:lnTo>
                  <a:lnTo>
                    <a:pt x="105" y="27"/>
                  </a:lnTo>
                  <a:lnTo>
                    <a:pt x="118" y="24"/>
                  </a:lnTo>
                  <a:lnTo>
                    <a:pt x="103" y="39"/>
                  </a:lnTo>
                  <a:lnTo>
                    <a:pt x="100" y="37"/>
                  </a:lnTo>
                  <a:lnTo>
                    <a:pt x="94" y="46"/>
                  </a:lnTo>
                  <a:lnTo>
                    <a:pt x="80" y="48"/>
                  </a:lnTo>
                  <a:lnTo>
                    <a:pt x="88" y="52"/>
                  </a:lnTo>
                  <a:lnTo>
                    <a:pt x="86" y="55"/>
                  </a:lnTo>
                  <a:lnTo>
                    <a:pt x="91" y="57"/>
                  </a:lnTo>
                  <a:lnTo>
                    <a:pt x="83" y="73"/>
                  </a:lnTo>
                  <a:lnTo>
                    <a:pt x="80" y="76"/>
                  </a:lnTo>
                  <a:lnTo>
                    <a:pt x="83" y="84"/>
                  </a:lnTo>
                  <a:lnTo>
                    <a:pt x="80" y="93"/>
                  </a:lnTo>
                  <a:lnTo>
                    <a:pt x="76" y="109"/>
                  </a:lnTo>
                  <a:lnTo>
                    <a:pt x="73" y="109"/>
                  </a:lnTo>
                  <a:lnTo>
                    <a:pt x="67" y="130"/>
                  </a:lnTo>
                  <a:lnTo>
                    <a:pt x="56" y="125"/>
                  </a:lnTo>
                  <a:lnTo>
                    <a:pt x="47" y="127"/>
                  </a:lnTo>
                  <a:lnTo>
                    <a:pt x="44" y="130"/>
                  </a:lnTo>
                  <a:lnTo>
                    <a:pt x="41" y="130"/>
                  </a:lnTo>
                  <a:lnTo>
                    <a:pt x="35" y="133"/>
                  </a:lnTo>
                  <a:lnTo>
                    <a:pt x="35" y="144"/>
                  </a:lnTo>
                  <a:lnTo>
                    <a:pt x="35" y="149"/>
                  </a:lnTo>
                  <a:lnTo>
                    <a:pt x="27" y="149"/>
                  </a:lnTo>
                  <a:lnTo>
                    <a:pt x="6" y="142"/>
                  </a:lnTo>
                  <a:lnTo>
                    <a:pt x="8" y="133"/>
                  </a:lnTo>
                  <a:lnTo>
                    <a:pt x="6" y="121"/>
                  </a:lnTo>
                  <a:lnTo>
                    <a:pt x="8" y="118"/>
                  </a:lnTo>
                  <a:lnTo>
                    <a:pt x="8" y="112"/>
                  </a:lnTo>
                  <a:lnTo>
                    <a:pt x="12" y="109"/>
                  </a:lnTo>
                  <a:lnTo>
                    <a:pt x="12" y="106"/>
                  </a:lnTo>
                  <a:lnTo>
                    <a:pt x="8" y="106"/>
                  </a:lnTo>
                  <a:lnTo>
                    <a:pt x="3" y="82"/>
                  </a:lnTo>
                  <a:lnTo>
                    <a:pt x="0" y="76"/>
                  </a:lnTo>
                  <a:lnTo>
                    <a:pt x="0" y="67"/>
                  </a:lnTo>
                  <a:lnTo>
                    <a:pt x="15" y="48"/>
                  </a:lnTo>
                  <a:lnTo>
                    <a:pt x="18" y="52"/>
                  </a:lnTo>
                  <a:lnTo>
                    <a:pt x="24" y="43"/>
                  </a:lnTo>
                  <a:lnTo>
                    <a:pt x="27" y="43"/>
                  </a:lnTo>
                  <a:lnTo>
                    <a:pt x="35" y="39"/>
                  </a:lnTo>
                  <a:lnTo>
                    <a:pt x="41" y="30"/>
                  </a:lnTo>
                  <a:lnTo>
                    <a:pt x="41" y="27"/>
                  </a:lnTo>
                  <a:lnTo>
                    <a:pt x="44" y="18"/>
                  </a:lnTo>
                  <a:lnTo>
                    <a:pt x="53" y="0"/>
                  </a:lnTo>
                  <a:lnTo>
                    <a:pt x="91" y="15"/>
                  </a:lnTo>
                  <a:lnTo>
                    <a:pt x="91" y="1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Freeform 124"/>
            <p:cNvSpPr>
              <a:spLocks/>
            </p:cNvSpPr>
            <p:nvPr/>
          </p:nvSpPr>
          <p:spPr bwMode="auto">
            <a:xfrm>
              <a:off x="2742" y="1505"/>
              <a:ext cx="40" cy="48"/>
            </a:xfrm>
            <a:custGeom>
              <a:avLst/>
              <a:gdLst>
                <a:gd name="T0" fmla="*/ 53 w 54"/>
                <a:gd name="T1" fmla="*/ 14 h 64"/>
                <a:gd name="T2" fmla="*/ 44 w 54"/>
                <a:gd name="T3" fmla="*/ 11 h 64"/>
                <a:gd name="T4" fmla="*/ 36 w 54"/>
                <a:gd name="T5" fmla="*/ 11 h 64"/>
                <a:gd name="T6" fmla="*/ 33 w 54"/>
                <a:gd name="T7" fmla="*/ 14 h 64"/>
                <a:gd name="T8" fmla="*/ 36 w 54"/>
                <a:gd name="T9" fmla="*/ 20 h 64"/>
                <a:gd name="T10" fmla="*/ 36 w 54"/>
                <a:gd name="T11" fmla="*/ 29 h 64"/>
                <a:gd name="T12" fmla="*/ 36 w 54"/>
                <a:gd name="T13" fmla="*/ 26 h 64"/>
                <a:gd name="T14" fmla="*/ 30 w 54"/>
                <a:gd name="T15" fmla="*/ 23 h 64"/>
                <a:gd name="T16" fmla="*/ 27 w 54"/>
                <a:gd name="T17" fmla="*/ 33 h 64"/>
                <a:gd name="T18" fmla="*/ 27 w 54"/>
                <a:gd name="T19" fmla="*/ 35 h 64"/>
                <a:gd name="T20" fmla="*/ 27 w 54"/>
                <a:gd name="T21" fmla="*/ 39 h 64"/>
                <a:gd name="T22" fmla="*/ 21 w 54"/>
                <a:gd name="T23" fmla="*/ 48 h 64"/>
                <a:gd name="T24" fmla="*/ 9 w 54"/>
                <a:gd name="T25" fmla="*/ 63 h 64"/>
                <a:gd name="T26" fmla="*/ 9 w 54"/>
                <a:gd name="T27" fmla="*/ 57 h 64"/>
                <a:gd name="T28" fmla="*/ 12 w 54"/>
                <a:gd name="T29" fmla="*/ 48 h 64"/>
                <a:gd name="T30" fmla="*/ 6 w 54"/>
                <a:gd name="T31" fmla="*/ 44 h 64"/>
                <a:gd name="T32" fmla="*/ 0 w 54"/>
                <a:gd name="T33" fmla="*/ 42 h 64"/>
                <a:gd name="T34" fmla="*/ 3 w 54"/>
                <a:gd name="T35" fmla="*/ 35 h 64"/>
                <a:gd name="T36" fmla="*/ 0 w 54"/>
                <a:gd name="T37" fmla="*/ 29 h 64"/>
                <a:gd name="T38" fmla="*/ 3 w 54"/>
                <a:gd name="T39" fmla="*/ 26 h 64"/>
                <a:gd name="T40" fmla="*/ 3 w 54"/>
                <a:gd name="T41" fmla="*/ 20 h 64"/>
                <a:gd name="T42" fmla="*/ 6 w 54"/>
                <a:gd name="T43" fmla="*/ 20 h 64"/>
                <a:gd name="T44" fmla="*/ 12 w 54"/>
                <a:gd name="T45" fmla="*/ 26 h 64"/>
                <a:gd name="T46" fmla="*/ 17 w 54"/>
                <a:gd name="T47" fmla="*/ 20 h 64"/>
                <a:gd name="T48" fmla="*/ 39 w 54"/>
                <a:gd name="T49" fmla="*/ 0 h 64"/>
                <a:gd name="T50" fmla="*/ 53 w 54"/>
                <a:gd name="T51" fmla="*/ 14 h 64"/>
                <a:gd name="T52" fmla="*/ 53 w 54"/>
                <a:gd name="T5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4">
                  <a:moveTo>
                    <a:pt x="53" y="14"/>
                  </a:moveTo>
                  <a:lnTo>
                    <a:pt x="44" y="11"/>
                  </a:lnTo>
                  <a:lnTo>
                    <a:pt x="36" y="11"/>
                  </a:lnTo>
                  <a:lnTo>
                    <a:pt x="33" y="14"/>
                  </a:lnTo>
                  <a:lnTo>
                    <a:pt x="36" y="20"/>
                  </a:lnTo>
                  <a:lnTo>
                    <a:pt x="36" y="29"/>
                  </a:lnTo>
                  <a:lnTo>
                    <a:pt x="36" y="26"/>
                  </a:lnTo>
                  <a:lnTo>
                    <a:pt x="30" y="23"/>
                  </a:lnTo>
                  <a:lnTo>
                    <a:pt x="27" y="33"/>
                  </a:lnTo>
                  <a:lnTo>
                    <a:pt x="27" y="35"/>
                  </a:lnTo>
                  <a:lnTo>
                    <a:pt x="27" y="39"/>
                  </a:lnTo>
                  <a:lnTo>
                    <a:pt x="21" y="48"/>
                  </a:lnTo>
                  <a:lnTo>
                    <a:pt x="9" y="63"/>
                  </a:lnTo>
                  <a:lnTo>
                    <a:pt x="9" y="57"/>
                  </a:lnTo>
                  <a:lnTo>
                    <a:pt x="12" y="48"/>
                  </a:lnTo>
                  <a:lnTo>
                    <a:pt x="6" y="44"/>
                  </a:lnTo>
                  <a:lnTo>
                    <a:pt x="0" y="42"/>
                  </a:lnTo>
                  <a:lnTo>
                    <a:pt x="3" y="35"/>
                  </a:lnTo>
                  <a:lnTo>
                    <a:pt x="0" y="29"/>
                  </a:lnTo>
                  <a:lnTo>
                    <a:pt x="3" y="26"/>
                  </a:lnTo>
                  <a:lnTo>
                    <a:pt x="3" y="20"/>
                  </a:lnTo>
                  <a:lnTo>
                    <a:pt x="6" y="20"/>
                  </a:lnTo>
                  <a:lnTo>
                    <a:pt x="12" y="26"/>
                  </a:lnTo>
                  <a:lnTo>
                    <a:pt x="17" y="20"/>
                  </a:lnTo>
                  <a:lnTo>
                    <a:pt x="39" y="0"/>
                  </a:lnTo>
                  <a:lnTo>
                    <a:pt x="53" y="14"/>
                  </a:lnTo>
                  <a:lnTo>
                    <a:pt x="53" y="1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9" name="Freeform 125"/>
            <p:cNvSpPr>
              <a:spLocks/>
            </p:cNvSpPr>
            <p:nvPr/>
          </p:nvSpPr>
          <p:spPr bwMode="auto">
            <a:xfrm>
              <a:off x="2729" y="1617"/>
              <a:ext cx="12" cy="11"/>
            </a:xfrm>
            <a:custGeom>
              <a:avLst/>
              <a:gdLst>
                <a:gd name="T0" fmla="*/ 5 w 16"/>
                <a:gd name="T1" fmla="*/ 0 h 14"/>
                <a:gd name="T2" fmla="*/ 9 w 16"/>
                <a:gd name="T3" fmla="*/ 4 h 14"/>
                <a:gd name="T4" fmla="*/ 15 w 16"/>
                <a:gd name="T5" fmla="*/ 6 h 14"/>
                <a:gd name="T6" fmla="*/ 15 w 16"/>
                <a:gd name="T7" fmla="*/ 10 h 14"/>
                <a:gd name="T8" fmla="*/ 12 w 16"/>
                <a:gd name="T9" fmla="*/ 13 h 14"/>
                <a:gd name="T10" fmla="*/ 5 w 16"/>
                <a:gd name="T11" fmla="*/ 13 h 14"/>
                <a:gd name="T12" fmla="*/ 0 w 16"/>
                <a:gd name="T13" fmla="*/ 6 h 14"/>
                <a:gd name="T14" fmla="*/ 3 w 16"/>
                <a:gd name="T15" fmla="*/ 0 h 14"/>
                <a:gd name="T16" fmla="*/ 5 w 16"/>
                <a:gd name="T17" fmla="*/ 0 h 14"/>
                <a:gd name="T18" fmla="*/ 5 w 16"/>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5" y="0"/>
                  </a:moveTo>
                  <a:lnTo>
                    <a:pt x="9" y="4"/>
                  </a:lnTo>
                  <a:lnTo>
                    <a:pt x="15" y="6"/>
                  </a:lnTo>
                  <a:lnTo>
                    <a:pt x="15" y="10"/>
                  </a:lnTo>
                  <a:lnTo>
                    <a:pt x="12" y="13"/>
                  </a:lnTo>
                  <a:lnTo>
                    <a:pt x="5" y="13"/>
                  </a:lnTo>
                  <a:lnTo>
                    <a:pt x="0" y="6"/>
                  </a:lnTo>
                  <a:lnTo>
                    <a:pt x="3" y="0"/>
                  </a:lnTo>
                  <a:lnTo>
                    <a:pt x="5" y="0"/>
                  </a:lnTo>
                  <a:lnTo>
                    <a:pt x="5"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0" name="Freeform 126"/>
            <p:cNvSpPr>
              <a:spLocks/>
            </p:cNvSpPr>
            <p:nvPr/>
          </p:nvSpPr>
          <p:spPr bwMode="auto">
            <a:xfrm>
              <a:off x="2805" y="1565"/>
              <a:ext cx="12" cy="31"/>
            </a:xfrm>
            <a:custGeom>
              <a:avLst/>
              <a:gdLst>
                <a:gd name="T0" fmla="*/ 15 w 16"/>
                <a:gd name="T1" fmla="*/ 0 h 42"/>
                <a:gd name="T2" fmla="*/ 15 w 16"/>
                <a:gd name="T3" fmla="*/ 3 h 42"/>
                <a:gd name="T4" fmla="*/ 4 w 16"/>
                <a:gd name="T5" fmla="*/ 41 h 42"/>
                <a:gd name="T6" fmla="*/ 0 w 16"/>
                <a:gd name="T7" fmla="*/ 41 h 42"/>
                <a:gd name="T8" fmla="*/ 4 w 16"/>
                <a:gd name="T9" fmla="*/ 25 h 42"/>
                <a:gd name="T10" fmla="*/ 15 w 16"/>
                <a:gd name="T11" fmla="*/ 0 h 42"/>
                <a:gd name="T12" fmla="*/ 15 w 16"/>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6" h="42">
                  <a:moveTo>
                    <a:pt x="15" y="0"/>
                  </a:moveTo>
                  <a:lnTo>
                    <a:pt x="15" y="3"/>
                  </a:lnTo>
                  <a:lnTo>
                    <a:pt x="4" y="41"/>
                  </a:lnTo>
                  <a:lnTo>
                    <a:pt x="0" y="41"/>
                  </a:lnTo>
                  <a:lnTo>
                    <a:pt x="4" y="25"/>
                  </a:lnTo>
                  <a:lnTo>
                    <a:pt x="15" y="0"/>
                  </a:lnTo>
                  <a:lnTo>
                    <a:pt x="15"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 name="Freeform 127"/>
            <p:cNvSpPr>
              <a:spLocks/>
            </p:cNvSpPr>
            <p:nvPr/>
          </p:nvSpPr>
          <p:spPr bwMode="auto">
            <a:xfrm>
              <a:off x="2878" y="1538"/>
              <a:ext cx="19" cy="19"/>
            </a:xfrm>
            <a:custGeom>
              <a:avLst/>
              <a:gdLst>
                <a:gd name="T0" fmla="*/ 12 w 25"/>
                <a:gd name="T1" fmla="*/ 0 h 26"/>
                <a:gd name="T2" fmla="*/ 18 w 25"/>
                <a:gd name="T3" fmla="*/ 0 h 26"/>
                <a:gd name="T4" fmla="*/ 24 w 25"/>
                <a:gd name="T5" fmla="*/ 4 h 26"/>
                <a:gd name="T6" fmla="*/ 18 w 25"/>
                <a:gd name="T7" fmla="*/ 7 h 26"/>
                <a:gd name="T8" fmla="*/ 15 w 25"/>
                <a:gd name="T9" fmla="*/ 9 h 26"/>
                <a:gd name="T10" fmla="*/ 10 w 25"/>
                <a:gd name="T11" fmla="*/ 13 h 26"/>
                <a:gd name="T12" fmla="*/ 6 w 25"/>
                <a:gd name="T13" fmla="*/ 25 h 26"/>
                <a:gd name="T14" fmla="*/ 4 w 25"/>
                <a:gd name="T15" fmla="*/ 22 h 26"/>
                <a:gd name="T16" fmla="*/ 6 w 25"/>
                <a:gd name="T17" fmla="*/ 13 h 26"/>
                <a:gd name="T18" fmla="*/ 4 w 25"/>
                <a:gd name="T19" fmla="*/ 9 h 26"/>
                <a:gd name="T20" fmla="*/ 0 w 25"/>
                <a:gd name="T21" fmla="*/ 4 h 26"/>
                <a:gd name="T22" fmla="*/ 6 w 25"/>
                <a:gd name="T23" fmla="*/ 0 h 26"/>
                <a:gd name="T24" fmla="*/ 12 w 25"/>
                <a:gd name="T25" fmla="*/ 0 h 26"/>
                <a:gd name="T26" fmla="*/ 12 w 25"/>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6">
                  <a:moveTo>
                    <a:pt x="12" y="0"/>
                  </a:moveTo>
                  <a:lnTo>
                    <a:pt x="18" y="0"/>
                  </a:lnTo>
                  <a:lnTo>
                    <a:pt x="24" y="4"/>
                  </a:lnTo>
                  <a:lnTo>
                    <a:pt x="18" y="7"/>
                  </a:lnTo>
                  <a:lnTo>
                    <a:pt x="15" y="9"/>
                  </a:lnTo>
                  <a:lnTo>
                    <a:pt x="10" y="13"/>
                  </a:lnTo>
                  <a:lnTo>
                    <a:pt x="6" y="25"/>
                  </a:lnTo>
                  <a:lnTo>
                    <a:pt x="4" y="22"/>
                  </a:lnTo>
                  <a:lnTo>
                    <a:pt x="6" y="13"/>
                  </a:lnTo>
                  <a:lnTo>
                    <a:pt x="4" y="9"/>
                  </a:lnTo>
                  <a:lnTo>
                    <a:pt x="0" y="4"/>
                  </a:lnTo>
                  <a:lnTo>
                    <a:pt x="6" y="0"/>
                  </a:lnTo>
                  <a:lnTo>
                    <a:pt x="12" y="0"/>
                  </a:lnTo>
                  <a:lnTo>
                    <a:pt x="12" y="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2" name="Freeform 128"/>
            <p:cNvSpPr>
              <a:spLocks/>
            </p:cNvSpPr>
            <p:nvPr/>
          </p:nvSpPr>
          <p:spPr bwMode="auto">
            <a:xfrm>
              <a:off x="2881" y="1524"/>
              <a:ext cx="14" cy="11"/>
            </a:xfrm>
            <a:custGeom>
              <a:avLst/>
              <a:gdLst>
                <a:gd name="T0" fmla="*/ 6 w 18"/>
                <a:gd name="T1" fmla="*/ 13 h 14"/>
                <a:gd name="T2" fmla="*/ 2 w 18"/>
                <a:gd name="T3" fmla="*/ 9 h 14"/>
                <a:gd name="T4" fmla="*/ 0 w 18"/>
                <a:gd name="T5" fmla="*/ 9 h 14"/>
                <a:gd name="T6" fmla="*/ 6 w 18"/>
                <a:gd name="T7" fmla="*/ 3 h 14"/>
                <a:gd name="T8" fmla="*/ 8 w 18"/>
                <a:gd name="T9" fmla="*/ 0 h 14"/>
                <a:gd name="T10" fmla="*/ 14 w 18"/>
                <a:gd name="T11" fmla="*/ 3 h 14"/>
                <a:gd name="T12" fmla="*/ 17 w 18"/>
                <a:gd name="T13" fmla="*/ 9 h 14"/>
                <a:gd name="T14" fmla="*/ 14 w 18"/>
                <a:gd name="T15" fmla="*/ 9 h 14"/>
                <a:gd name="T16" fmla="*/ 11 w 18"/>
                <a:gd name="T17" fmla="*/ 13 h 14"/>
                <a:gd name="T18" fmla="*/ 6 w 18"/>
                <a:gd name="T19" fmla="*/ 13 h 14"/>
                <a:gd name="T20" fmla="*/ 6 w 18"/>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6" y="13"/>
                  </a:moveTo>
                  <a:lnTo>
                    <a:pt x="2" y="9"/>
                  </a:lnTo>
                  <a:lnTo>
                    <a:pt x="0" y="9"/>
                  </a:lnTo>
                  <a:lnTo>
                    <a:pt x="6" y="3"/>
                  </a:lnTo>
                  <a:lnTo>
                    <a:pt x="8" y="0"/>
                  </a:lnTo>
                  <a:lnTo>
                    <a:pt x="14" y="3"/>
                  </a:lnTo>
                  <a:lnTo>
                    <a:pt x="17" y="9"/>
                  </a:lnTo>
                  <a:lnTo>
                    <a:pt x="14" y="9"/>
                  </a:lnTo>
                  <a:lnTo>
                    <a:pt x="11" y="13"/>
                  </a:lnTo>
                  <a:lnTo>
                    <a:pt x="6" y="13"/>
                  </a:lnTo>
                  <a:lnTo>
                    <a:pt x="6" y="1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 name="Freeform 129"/>
            <p:cNvSpPr>
              <a:spLocks/>
            </p:cNvSpPr>
            <p:nvPr/>
          </p:nvSpPr>
          <p:spPr bwMode="auto">
            <a:xfrm>
              <a:off x="2433" y="1242"/>
              <a:ext cx="103" cy="66"/>
            </a:xfrm>
            <a:custGeom>
              <a:avLst/>
              <a:gdLst>
                <a:gd name="T0" fmla="*/ 133 w 139"/>
                <a:gd name="T1" fmla="*/ 42 h 88"/>
                <a:gd name="T2" fmla="*/ 135 w 139"/>
                <a:gd name="T3" fmla="*/ 48 h 88"/>
                <a:gd name="T4" fmla="*/ 138 w 139"/>
                <a:gd name="T5" fmla="*/ 55 h 88"/>
                <a:gd name="T6" fmla="*/ 138 w 139"/>
                <a:gd name="T7" fmla="*/ 57 h 88"/>
                <a:gd name="T8" fmla="*/ 133 w 139"/>
                <a:gd name="T9" fmla="*/ 60 h 88"/>
                <a:gd name="T10" fmla="*/ 133 w 139"/>
                <a:gd name="T11" fmla="*/ 72 h 88"/>
                <a:gd name="T12" fmla="*/ 126 w 139"/>
                <a:gd name="T13" fmla="*/ 70 h 88"/>
                <a:gd name="T14" fmla="*/ 126 w 139"/>
                <a:gd name="T15" fmla="*/ 75 h 88"/>
                <a:gd name="T16" fmla="*/ 118 w 139"/>
                <a:gd name="T17" fmla="*/ 79 h 88"/>
                <a:gd name="T18" fmla="*/ 115 w 139"/>
                <a:gd name="T19" fmla="*/ 72 h 88"/>
                <a:gd name="T20" fmla="*/ 115 w 139"/>
                <a:gd name="T21" fmla="*/ 79 h 88"/>
                <a:gd name="T22" fmla="*/ 112 w 139"/>
                <a:gd name="T23" fmla="*/ 79 h 88"/>
                <a:gd name="T24" fmla="*/ 109 w 139"/>
                <a:gd name="T25" fmla="*/ 85 h 88"/>
                <a:gd name="T26" fmla="*/ 103 w 139"/>
                <a:gd name="T27" fmla="*/ 85 h 88"/>
                <a:gd name="T28" fmla="*/ 94 w 139"/>
                <a:gd name="T29" fmla="*/ 87 h 88"/>
                <a:gd name="T30" fmla="*/ 94 w 139"/>
                <a:gd name="T31" fmla="*/ 81 h 88"/>
                <a:gd name="T32" fmla="*/ 91 w 139"/>
                <a:gd name="T33" fmla="*/ 85 h 88"/>
                <a:gd name="T34" fmla="*/ 85 w 139"/>
                <a:gd name="T35" fmla="*/ 85 h 88"/>
                <a:gd name="T36" fmla="*/ 73 w 139"/>
                <a:gd name="T37" fmla="*/ 87 h 88"/>
                <a:gd name="T38" fmla="*/ 68 w 139"/>
                <a:gd name="T39" fmla="*/ 85 h 88"/>
                <a:gd name="T40" fmla="*/ 59 w 139"/>
                <a:gd name="T41" fmla="*/ 85 h 88"/>
                <a:gd name="T42" fmla="*/ 59 w 139"/>
                <a:gd name="T43" fmla="*/ 81 h 88"/>
                <a:gd name="T44" fmla="*/ 53 w 139"/>
                <a:gd name="T45" fmla="*/ 85 h 88"/>
                <a:gd name="T46" fmla="*/ 47 w 139"/>
                <a:gd name="T47" fmla="*/ 81 h 88"/>
                <a:gd name="T48" fmla="*/ 47 w 139"/>
                <a:gd name="T49" fmla="*/ 85 h 88"/>
                <a:gd name="T50" fmla="*/ 38 w 139"/>
                <a:gd name="T51" fmla="*/ 79 h 88"/>
                <a:gd name="T52" fmla="*/ 27 w 139"/>
                <a:gd name="T53" fmla="*/ 70 h 88"/>
                <a:gd name="T54" fmla="*/ 32 w 139"/>
                <a:gd name="T55" fmla="*/ 70 h 88"/>
                <a:gd name="T56" fmla="*/ 24 w 139"/>
                <a:gd name="T57" fmla="*/ 51 h 88"/>
                <a:gd name="T58" fmla="*/ 15 w 139"/>
                <a:gd name="T59" fmla="*/ 48 h 88"/>
                <a:gd name="T60" fmla="*/ 0 w 139"/>
                <a:gd name="T61" fmla="*/ 36 h 88"/>
                <a:gd name="T62" fmla="*/ 6 w 139"/>
                <a:gd name="T63" fmla="*/ 30 h 88"/>
                <a:gd name="T64" fmla="*/ 9 w 139"/>
                <a:gd name="T65" fmla="*/ 36 h 88"/>
                <a:gd name="T66" fmla="*/ 24 w 139"/>
                <a:gd name="T67" fmla="*/ 36 h 88"/>
                <a:gd name="T68" fmla="*/ 22 w 139"/>
                <a:gd name="T69" fmla="*/ 30 h 88"/>
                <a:gd name="T70" fmla="*/ 27 w 139"/>
                <a:gd name="T71" fmla="*/ 27 h 88"/>
                <a:gd name="T72" fmla="*/ 22 w 139"/>
                <a:gd name="T73" fmla="*/ 24 h 88"/>
                <a:gd name="T74" fmla="*/ 24 w 139"/>
                <a:gd name="T75" fmla="*/ 18 h 88"/>
                <a:gd name="T76" fmla="*/ 22 w 139"/>
                <a:gd name="T77" fmla="*/ 12 h 88"/>
                <a:gd name="T78" fmla="*/ 9 w 139"/>
                <a:gd name="T79" fmla="*/ 7 h 88"/>
                <a:gd name="T80" fmla="*/ 9 w 139"/>
                <a:gd name="T81" fmla="*/ 3 h 88"/>
                <a:gd name="T82" fmla="*/ 12 w 139"/>
                <a:gd name="T83" fmla="*/ 0 h 88"/>
                <a:gd name="T84" fmla="*/ 22 w 139"/>
                <a:gd name="T85" fmla="*/ 7 h 88"/>
                <a:gd name="T86" fmla="*/ 27 w 139"/>
                <a:gd name="T87" fmla="*/ 7 h 88"/>
                <a:gd name="T88" fmla="*/ 32 w 139"/>
                <a:gd name="T89" fmla="*/ 12 h 88"/>
                <a:gd name="T90" fmla="*/ 35 w 139"/>
                <a:gd name="T91" fmla="*/ 10 h 88"/>
                <a:gd name="T92" fmla="*/ 32 w 139"/>
                <a:gd name="T93" fmla="*/ 3 h 88"/>
                <a:gd name="T94" fmla="*/ 51 w 139"/>
                <a:gd name="T95" fmla="*/ 12 h 88"/>
                <a:gd name="T96" fmla="*/ 133 w 139"/>
                <a:gd name="T97" fmla="*/ 42 h 88"/>
                <a:gd name="T98" fmla="*/ 133 w 139"/>
                <a:gd name="T9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88">
                  <a:moveTo>
                    <a:pt x="133" y="42"/>
                  </a:moveTo>
                  <a:lnTo>
                    <a:pt x="135" y="48"/>
                  </a:lnTo>
                  <a:lnTo>
                    <a:pt x="138" y="55"/>
                  </a:lnTo>
                  <a:lnTo>
                    <a:pt x="138" y="57"/>
                  </a:lnTo>
                  <a:lnTo>
                    <a:pt x="133" y="60"/>
                  </a:lnTo>
                  <a:lnTo>
                    <a:pt x="133" y="72"/>
                  </a:lnTo>
                  <a:lnTo>
                    <a:pt x="126" y="70"/>
                  </a:lnTo>
                  <a:lnTo>
                    <a:pt x="126" y="75"/>
                  </a:lnTo>
                  <a:lnTo>
                    <a:pt x="118" y="79"/>
                  </a:lnTo>
                  <a:lnTo>
                    <a:pt x="115" y="72"/>
                  </a:lnTo>
                  <a:lnTo>
                    <a:pt x="115" y="79"/>
                  </a:lnTo>
                  <a:lnTo>
                    <a:pt x="112" y="79"/>
                  </a:lnTo>
                  <a:lnTo>
                    <a:pt x="109" y="85"/>
                  </a:lnTo>
                  <a:lnTo>
                    <a:pt x="103" y="85"/>
                  </a:lnTo>
                  <a:lnTo>
                    <a:pt x="94" y="87"/>
                  </a:lnTo>
                  <a:lnTo>
                    <a:pt x="94" y="81"/>
                  </a:lnTo>
                  <a:lnTo>
                    <a:pt x="91" y="85"/>
                  </a:lnTo>
                  <a:lnTo>
                    <a:pt x="85" y="85"/>
                  </a:lnTo>
                  <a:lnTo>
                    <a:pt x="73" y="87"/>
                  </a:lnTo>
                  <a:lnTo>
                    <a:pt x="68" y="85"/>
                  </a:lnTo>
                  <a:lnTo>
                    <a:pt x="59" y="85"/>
                  </a:lnTo>
                  <a:lnTo>
                    <a:pt x="59" y="81"/>
                  </a:lnTo>
                  <a:lnTo>
                    <a:pt x="53" y="85"/>
                  </a:lnTo>
                  <a:lnTo>
                    <a:pt x="47" y="81"/>
                  </a:lnTo>
                  <a:lnTo>
                    <a:pt x="47" y="85"/>
                  </a:lnTo>
                  <a:lnTo>
                    <a:pt x="38" y="79"/>
                  </a:lnTo>
                  <a:lnTo>
                    <a:pt x="27" y="70"/>
                  </a:lnTo>
                  <a:lnTo>
                    <a:pt x="32" y="70"/>
                  </a:lnTo>
                  <a:lnTo>
                    <a:pt x="24" y="51"/>
                  </a:lnTo>
                  <a:lnTo>
                    <a:pt x="15" y="48"/>
                  </a:lnTo>
                  <a:lnTo>
                    <a:pt x="0" y="36"/>
                  </a:lnTo>
                  <a:lnTo>
                    <a:pt x="6" y="30"/>
                  </a:lnTo>
                  <a:lnTo>
                    <a:pt x="9" y="36"/>
                  </a:lnTo>
                  <a:lnTo>
                    <a:pt x="24" y="36"/>
                  </a:lnTo>
                  <a:lnTo>
                    <a:pt x="22" y="30"/>
                  </a:lnTo>
                  <a:lnTo>
                    <a:pt x="27" y="27"/>
                  </a:lnTo>
                  <a:lnTo>
                    <a:pt x="22" y="24"/>
                  </a:lnTo>
                  <a:lnTo>
                    <a:pt x="24" y="18"/>
                  </a:lnTo>
                  <a:lnTo>
                    <a:pt x="22" y="12"/>
                  </a:lnTo>
                  <a:lnTo>
                    <a:pt x="9" y="7"/>
                  </a:lnTo>
                  <a:lnTo>
                    <a:pt x="9" y="3"/>
                  </a:lnTo>
                  <a:lnTo>
                    <a:pt x="12" y="0"/>
                  </a:lnTo>
                  <a:lnTo>
                    <a:pt x="22" y="7"/>
                  </a:lnTo>
                  <a:lnTo>
                    <a:pt x="27" y="7"/>
                  </a:lnTo>
                  <a:lnTo>
                    <a:pt x="32" y="12"/>
                  </a:lnTo>
                  <a:lnTo>
                    <a:pt x="35" y="10"/>
                  </a:lnTo>
                  <a:lnTo>
                    <a:pt x="32" y="3"/>
                  </a:lnTo>
                  <a:lnTo>
                    <a:pt x="51" y="12"/>
                  </a:lnTo>
                  <a:lnTo>
                    <a:pt x="133" y="42"/>
                  </a:lnTo>
                  <a:lnTo>
                    <a:pt x="133" y="4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4" name="Freeform 130"/>
            <p:cNvSpPr>
              <a:spLocks/>
            </p:cNvSpPr>
            <p:nvPr/>
          </p:nvSpPr>
          <p:spPr bwMode="auto">
            <a:xfrm>
              <a:off x="2444" y="1215"/>
              <a:ext cx="75" cy="64"/>
            </a:xfrm>
            <a:custGeom>
              <a:avLst/>
              <a:gdLst>
                <a:gd name="T0" fmla="*/ 15 w 101"/>
                <a:gd name="T1" fmla="*/ 43 h 85"/>
                <a:gd name="T2" fmla="*/ 17 w 101"/>
                <a:gd name="T3" fmla="*/ 48 h 85"/>
                <a:gd name="T4" fmla="*/ 20 w 101"/>
                <a:gd name="T5" fmla="*/ 46 h 85"/>
                <a:gd name="T6" fmla="*/ 17 w 101"/>
                <a:gd name="T7" fmla="*/ 39 h 85"/>
                <a:gd name="T8" fmla="*/ 29 w 101"/>
                <a:gd name="T9" fmla="*/ 39 h 85"/>
                <a:gd name="T10" fmla="*/ 27 w 101"/>
                <a:gd name="T11" fmla="*/ 33 h 85"/>
                <a:gd name="T12" fmla="*/ 29 w 101"/>
                <a:gd name="T13" fmla="*/ 30 h 85"/>
                <a:gd name="T14" fmla="*/ 23 w 101"/>
                <a:gd name="T15" fmla="*/ 30 h 85"/>
                <a:gd name="T16" fmla="*/ 20 w 101"/>
                <a:gd name="T17" fmla="*/ 27 h 85"/>
                <a:gd name="T18" fmla="*/ 15 w 101"/>
                <a:gd name="T19" fmla="*/ 27 h 85"/>
                <a:gd name="T20" fmla="*/ 12 w 101"/>
                <a:gd name="T21" fmla="*/ 21 h 85"/>
                <a:gd name="T22" fmla="*/ 7 w 101"/>
                <a:gd name="T23" fmla="*/ 21 h 85"/>
                <a:gd name="T24" fmla="*/ 0 w 101"/>
                <a:gd name="T25" fmla="*/ 14 h 85"/>
                <a:gd name="T26" fmla="*/ 0 w 101"/>
                <a:gd name="T27" fmla="*/ 12 h 85"/>
                <a:gd name="T28" fmla="*/ 7 w 101"/>
                <a:gd name="T29" fmla="*/ 12 h 85"/>
                <a:gd name="T30" fmla="*/ 9 w 101"/>
                <a:gd name="T31" fmla="*/ 14 h 85"/>
                <a:gd name="T32" fmla="*/ 12 w 101"/>
                <a:gd name="T33" fmla="*/ 9 h 85"/>
                <a:gd name="T34" fmla="*/ 15 w 101"/>
                <a:gd name="T35" fmla="*/ 9 h 85"/>
                <a:gd name="T36" fmla="*/ 15 w 101"/>
                <a:gd name="T37" fmla="*/ 18 h 85"/>
                <a:gd name="T38" fmla="*/ 20 w 101"/>
                <a:gd name="T39" fmla="*/ 18 h 85"/>
                <a:gd name="T40" fmla="*/ 17 w 101"/>
                <a:gd name="T41" fmla="*/ 12 h 85"/>
                <a:gd name="T42" fmla="*/ 23 w 101"/>
                <a:gd name="T43" fmla="*/ 12 h 85"/>
                <a:gd name="T44" fmla="*/ 27 w 101"/>
                <a:gd name="T45" fmla="*/ 5 h 85"/>
                <a:gd name="T46" fmla="*/ 29 w 101"/>
                <a:gd name="T47" fmla="*/ 12 h 85"/>
                <a:gd name="T48" fmla="*/ 32 w 101"/>
                <a:gd name="T49" fmla="*/ 14 h 85"/>
                <a:gd name="T50" fmla="*/ 29 w 101"/>
                <a:gd name="T51" fmla="*/ 18 h 85"/>
                <a:gd name="T52" fmla="*/ 36 w 101"/>
                <a:gd name="T53" fmla="*/ 21 h 85"/>
                <a:gd name="T54" fmla="*/ 36 w 101"/>
                <a:gd name="T55" fmla="*/ 14 h 85"/>
                <a:gd name="T56" fmla="*/ 29 w 101"/>
                <a:gd name="T57" fmla="*/ 9 h 85"/>
                <a:gd name="T58" fmla="*/ 38 w 101"/>
                <a:gd name="T59" fmla="*/ 9 h 85"/>
                <a:gd name="T60" fmla="*/ 32 w 101"/>
                <a:gd name="T61" fmla="*/ 5 h 85"/>
                <a:gd name="T62" fmla="*/ 32 w 101"/>
                <a:gd name="T63" fmla="*/ 0 h 85"/>
                <a:gd name="T64" fmla="*/ 44 w 101"/>
                <a:gd name="T65" fmla="*/ 5 h 85"/>
                <a:gd name="T66" fmla="*/ 44 w 101"/>
                <a:gd name="T67" fmla="*/ 14 h 85"/>
                <a:gd name="T68" fmla="*/ 47 w 101"/>
                <a:gd name="T69" fmla="*/ 24 h 85"/>
                <a:gd name="T70" fmla="*/ 41 w 101"/>
                <a:gd name="T71" fmla="*/ 33 h 85"/>
                <a:gd name="T72" fmla="*/ 36 w 101"/>
                <a:gd name="T73" fmla="*/ 33 h 85"/>
                <a:gd name="T74" fmla="*/ 32 w 101"/>
                <a:gd name="T75" fmla="*/ 48 h 85"/>
                <a:gd name="T76" fmla="*/ 38 w 101"/>
                <a:gd name="T77" fmla="*/ 43 h 85"/>
                <a:gd name="T78" fmla="*/ 41 w 101"/>
                <a:gd name="T79" fmla="*/ 43 h 85"/>
                <a:gd name="T80" fmla="*/ 44 w 101"/>
                <a:gd name="T81" fmla="*/ 39 h 85"/>
                <a:gd name="T82" fmla="*/ 47 w 101"/>
                <a:gd name="T83" fmla="*/ 43 h 85"/>
                <a:gd name="T84" fmla="*/ 53 w 101"/>
                <a:gd name="T85" fmla="*/ 43 h 85"/>
                <a:gd name="T86" fmla="*/ 56 w 101"/>
                <a:gd name="T87" fmla="*/ 33 h 85"/>
                <a:gd name="T88" fmla="*/ 62 w 101"/>
                <a:gd name="T89" fmla="*/ 33 h 85"/>
                <a:gd name="T90" fmla="*/ 58 w 101"/>
                <a:gd name="T91" fmla="*/ 39 h 85"/>
                <a:gd name="T92" fmla="*/ 58 w 101"/>
                <a:gd name="T93" fmla="*/ 48 h 85"/>
                <a:gd name="T94" fmla="*/ 65 w 101"/>
                <a:gd name="T95" fmla="*/ 43 h 85"/>
                <a:gd name="T96" fmla="*/ 76 w 101"/>
                <a:gd name="T97" fmla="*/ 39 h 85"/>
                <a:gd name="T98" fmla="*/ 76 w 101"/>
                <a:gd name="T99" fmla="*/ 57 h 85"/>
                <a:gd name="T100" fmla="*/ 79 w 101"/>
                <a:gd name="T101" fmla="*/ 46 h 85"/>
                <a:gd name="T102" fmla="*/ 82 w 101"/>
                <a:gd name="T103" fmla="*/ 46 h 85"/>
                <a:gd name="T104" fmla="*/ 88 w 101"/>
                <a:gd name="T105" fmla="*/ 54 h 85"/>
                <a:gd name="T106" fmla="*/ 94 w 101"/>
                <a:gd name="T107" fmla="*/ 51 h 85"/>
                <a:gd name="T108" fmla="*/ 100 w 101"/>
                <a:gd name="T109" fmla="*/ 54 h 85"/>
                <a:gd name="T110" fmla="*/ 100 w 101"/>
                <a:gd name="T111" fmla="*/ 84 h 85"/>
                <a:gd name="T112" fmla="*/ 15 w 101"/>
                <a:gd name="T113" fmla="*/ 43 h 85"/>
                <a:gd name="T114" fmla="*/ 15 w 101"/>
                <a:gd name="T115"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85">
                  <a:moveTo>
                    <a:pt x="15" y="43"/>
                  </a:moveTo>
                  <a:lnTo>
                    <a:pt x="17" y="48"/>
                  </a:lnTo>
                  <a:lnTo>
                    <a:pt x="20" y="46"/>
                  </a:lnTo>
                  <a:lnTo>
                    <a:pt x="17" y="39"/>
                  </a:lnTo>
                  <a:lnTo>
                    <a:pt x="29" y="39"/>
                  </a:lnTo>
                  <a:lnTo>
                    <a:pt x="27" y="33"/>
                  </a:lnTo>
                  <a:lnTo>
                    <a:pt x="29" y="30"/>
                  </a:lnTo>
                  <a:lnTo>
                    <a:pt x="23" y="30"/>
                  </a:lnTo>
                  <a:lnTo>
                    <a:pt x="20" y="27"/>
                  </a:lnTo>
                  <a:lnTo>
                    <a:pt x="15" y="27"/>
                  </a:lnTo>
                  <a:lnTo>
                    <a:pt x="12" y="21"/>
                  </a:lnTo>
                  <a:lnTo>
                    <a:pt x="7" y="21"/>
                  </a:lnTo>
                  <a:lnTo>
                    <a:pt x="0" y="14"/>
                  </a:lnTo>
                  <a:lnTo>
                    <a:pt x="0" y="12"/>
                  </a:lnTo>
                  <a:lnTo>
                    <a:pt x="7" y="12"/>
                  </a:lnTo>
                  <a:lnTo>
                    <a:pt x="9" y="14"/>
                  </a:lnTo>
                  <a:lnTo>
                    <a:pt x="12" y="9"/>
                  </a:lnTo>
                  <a:lnTo>
                    <a:pt x="15" y="9"/>
                  </a:lnTo>
                  <a:lnTo>
                    <a:pt x="15" y="18"/>
                  </a:lnTo>
                  <a:lnTo>
                    <a:pt x="20" y="18"/>
                  </a:lnTo>
                  <a:lnTo>
                    <a:pt x="17" y="12"/>
                  </a:lnTo>
                  <a:lnTo>
                    <a:pt x="23" y="12"/>
                  </a:lnTo>
                  <a:lnTo>
                    <a:pt x="27" y="5"/>
                  </a:lnTo>
                  <a:lnTo>
                    <a:pt x="29" y="12"/>
                  </a:lnTo>
                  <a:lnTo>
                    <a:pt x="32" y="14"/>
                  </a:lnTo>
                  <a:lnTo>
                    <a:pt x="29" y="18"/>
                  </a:lnTo>
                  <a:lnTo>
                    <a:pt x="36" y="21"/>
                  </a:lnTo>
                  <a:lnTo>
                    <a:pt x="36" y="14"/>
                  </a:lnTo>
                  <a:lnTo>
                    <a:pt x="29" y="9"/>
                  </a:lnTo>
                  <a:lnTo>
                    <a:pt x="38" y="9"/>
                  </a:lnTo>
                  <a:lnTo>
                    <a:pt x="32" y="5"/>
                  </a:lnTo>
                  <a:lnTo>
                    <a:pt x="32" y="0"/>
                  </a:lnTo>
                  <a:lnTo>
                    <a:pt x="44" y="5"/>
                  </a:lnTo>
                  <a:lnTo>
                    <a:pt x="44" y="14"/>
                  </a:lnTo>
                  <a:lnTo>
                    <a:pt x="47" y="24"/>
                  </a:lnTo>
                  <a:lnTo>
                    <a:pt x="41" y="33"/>
                  </a:lnTo>
                  <a:lnTo>
                    <a:pt x="36" y="33"/>
                  </a:lnTo>
                  <a:lnTo>
                    <a:pt x="32" y="48"/>
                  </a:lnTo>
                  <a:lnTo>
                    <a:pt x="38" y="43"/>
                  </a:lnTo>
                  <a:lnTo>
                    <a:pt x="41" y="43"/>
                  </a:lnTo>
                  <a:lnTo>
                    <a:pt x="44" y="39"/>
                  </a:lnTo>
                  <a:lnTo>
                    <a:pt x="47" y="43"/>
                  </a:lnTo>
                  <a:lnTo>
                    <a:pt x="53" y="43"/>
                  </a:lnTo>
                  <a:lnTo>
                    <a:pt x="56" y="33"/>
                  </a:lnTo>
                  <a:lnTo>
                    <a:pt x="62" y="33"/>
                  </a:lnTo>
                  <a:lnTo>
                    <a:pt x="58" y="39"/>
                  </a:lnTo>
                  <a:lnTo>
                    <a:pt x="58" y="48"/>
                  </a:lnTo>
                  <a:lnTo>
                    <a:pt x="65" y="43"/>
                  </a:lnTo>
                  <a:lnTo>
                    <a:pt x="76" y="39"/>
                  </a:lnTo>
                  <a:lnTo>
                    <a:pt x="76" y="57"/>
                  </a:lnTo>
                  <a:lnTo>
                    <a:pt x="79" y="46"/>
                  </a:lnTo>
                  <a:lnTo>
                    <a:pt x="82" y="46"/>
                  </a:lnTo>
                  <a:lnTo>
                    <a:pt x="88" y="54"/>
                  </a:lnTo>
                  <a:lnTo>
                    <a:pt x="94" y="51"/>
                  </a:lnTo>
                  <a:lnTo>
                    <a:pt x="100" y="54"/>
                  </a:lnTo>
                  <a:lnTo>
                    <a:pt x="100" y="84"/>
                  </a:lnTo>
                  <a:lnTo>
                    <a:pt x="15" y="43"/>
                  </a:lnTo>
                  <a:lnTo>
                    <a:pt x="15" y="43"/>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5" name="Freeform 131"/>
            <p:cNvSpPr>
              <a:spLocks/>
            </p:cNvSpPr>
            <p:nvPr/>
          </p:nvSpPr>
          <p:spPr bwMode="auto">
            <a:xfrm>
              <a:off x="2507" y="1251"/>
              <a:ext cx="32" cy="33"/>
            </a:xfrm>
            <a:custGeom>
              <a:avLst/>
              <a:gdLst>
                <a:gd name="T0" fmla="*/ 15 w 42"/>
                <a:gd name="T1" fmla="*/ 6 h 44"/>
                <a:gd name="T2" fmla="*/ 18 w 42"/>
                <a:gd name="T3" fmla="*/ 0 h 44"/>
                <a:gd name="T4" fmla="*/ 26 w 42"/>
                <a:gd name="T5" fmla="*/ 3 h 44"/>
                <a:gd name="T6" fmla="*/ 26 w 42"/>
                <a:gd name="T7" fmla="*/ 12 h 44"/>
                <a:gd name="T8" fmla="*/ 38 w 42"/>
                <a:gd name="T9" fmla="*/ 12 h 44"/>
                <a:gd name="T10" fmla="*/ 41 w 42"/>
                <a:gd name="T11" fmla="*/ 15 h 44"/>
                <a:gd name="T12" fmla="*/ 33 w 42"/>
                <a:gd name="T13" fmla="*/ 18 h 44"/>
                <a:gd name="T14" fmla="*/ 33 w 42"/>
                <a:gd name="T15" fmla="*/ 24 h 44"/>
                <a:gd name="T16" fmla="*/ 26 w 42"/>
                <a:gd name="T17" fmla="*/ 30 h 44"/>
                <a:gd name="T18" fmla="*/ 33 w 42"/>
                <a:gd name="T19" fmla="*/ 30 h 44"/>
                <a:gd name="T20" fmla="*/ 24 w 42"/>
                <a:gd name="T21" fmla="*/ 43 h 44"/>
                <a:gd name="T22" fmla="*/ 0 w 42"/>
                <a:gd name="T23" fmla="*/ 43 h 44"/>
                <a:gd name="T24" fmla="*/ 15 w 42"/>
                <a:gd name="T25" fmla="*/ 6 h 44"/>
                <a:gd name="T26" fmla="*/ 15 w 42"/>
                <a:gd name="T2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44">
                  <a:moveTo>
                    <a:pt x="15" y="6"/>
                  </a:moveTo>
                  <a:lnTo>
                    <a:pt x="18" y="0"/>
                  </a:lnTo>
                  <a:lnTo>
                    <a:pt x="26" y="3"/>
                  </a:lnTo>
                  <a:lnTo>
                    <a:pt x="26" y="12"/>
                  </a:lnTo>
                  <a:lnTo>
                    <a:pt x="38" y="12"/>
                  </a:lnTo>
                  <a:lnTo>
                    <a:pt x="41" y="15"/>
                  </a:lnTo>
                  <a:lnTo>
                    <a:pt x="33" y="18"/>
                  </a:lnTo>
                  <a:lnTo>
                    <a:pt x="33" y="24"/>
                  </a:lnTo>
                  <a:lnTo>
                    <a:pt x="26" y="30"/>
                  </a:lnTo>
                  <a:lnTo>
                    <a:pt x="33" y="30"/>
                  </a:lnTo>
                  <a:lnTo>
                    <a:pt x="24" y="43"/>
                  </a:lnTo>
                  <a:lnTo>
                    <a:pt x="0" y="43"/>
                  </a:lnTo>
                  <a:lnTo>
                    <a:pt x="15" y="6"/>
                  </a:lnTo>
                  <a:lnTo>
                    <a:pt x="15" y="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6" name="Freeform 132"/>
            <p:cNvSpPr>
              <a:spLocks/>
            </p:cNvSpPr>
            <p:nvPr/>
          </p:nvSpPr>
          <p:spPr bwMode="auto">
            <a:xfrm>
              <a:off x="2764" y="1606"/>
              <a:ext cx="157" cy="171"/>
            </a:xfrm>
            <a:custGeom>
              <a:avLst/>
              <a:gdLst>
                <a:gd name="T0" fmla="*/ 208 w 209"/>
                <a:gd name="T1" fmla="*/ 172 h 228"/>
                <a:gd name="T2" fmla="*/ 178 w 209"/>
                <a:gd name="T3" fmla="*/ 205 h 228"/>
                <a:gd name="T4" fmla="*/ 181 w 209"/>
                <a:gd name="T5" fmla="*/ 224 h 228"/>
                <a:gd name="T6" fmla="*/ 178 w 209"/>
                <a:gd name="T7" fmla="*/ 227 h 228"/>
                <a:gd name="T8" fmla="*/ 164 w 209"/>
                <a:gd name="T9" fmla="*/ 220 h 228"/>
                <a:gd name="T10" fmla="*/ 147 w 209"/>
                <a:gd name="T11" fmla="*/ 220 h 228"/>
                <a:gd name="T12" fmla="*/ 132 w 209"/>
                <a:gd name="T13" fmla="*/ 211 h 228"/>
                <a:gd name="T14" fmla="*/ 117 w 209"/>
                <a:gd name="T15" fmla="*/ 220 h 228"/>
                <a:gd name="T16" fmla="*/ 108 w 209"/>
                <a:gd name="T17" fmla="*/ 205 h 228"/>
                <a:gd name="T18" fmla="*/ 97 w 209"/>
                <a:gd name="T19" fmla="*/ 211 h 228"/>
                <a:gd name="T20" fmla="*/ 79 w 209"/>
                <a:gd name="T21" fmla="*/ 193 h 228"/>
                <a:gd name="T22" fmla="*/ 62 w 209"/>
                <a:gd name="T23" fmla="*/ 178 h 228"/>
                <a:gd name="T24" fmla="*/ 52 w 209"/>
                <a:gd name="T25" fmla="*/ 184 h 228"/>
                <a:gd name="T26" fmla="*/ 44 w 209"/>
                <a:gd name="T27" fmla="*/ 166 h 228"/>
                <a:gd name="T28" fmla="*/ 20 w 209"/>
                <a:gd name="T29" fmla="*/ 160 h 228"/>
                <a:gd name="T30" fmla="*/ 17 w 209"/>
                <a:gd name="T31" fmla="*/ 121 h 228"/>
                <a:gd name="T32" fmla="*/ 6 w 209"/>
                <a:gd name="T33" fmla="*/ 94 h 228"/>
                <a:gd name="T34" fmla="*/ 12 w 209"/>
                <a:gd name="T35" fmla="*/ 82 h 228"/>
                <a:gd name="T36" fmla="*/ 9 w 209"/>
                <a:gd name="T37" fmla="*/ 66 h 228"/>
                <a:gd name="T38" fmla="*/ 0 w 209"/>
                <a:gd name="T39" fmla="*/ 57 h 228"/>
                <a:gd name="T40" fmla="*/ 20 w 209"/>
                <a:gd name="T41" fmla="*/ 55 h 228"/>
                <a:gd name="T42" fmla="*/ 46 w 209"/>
                <a:gd name="T43" fmla="*/ 51 h 228"/>
                <a:gd name="T44" fmla="*/ 62 w 209"/>
                <a:gd name="T45" fmla="*/ 39 h 228"/>
                <a:gd name="T46" fmla="*/ 87 w 209"/>
                <a:gd name="T47" fmla="*/ 36 h 228"/>
                <a:gd name="T48" fmla="*/ 97 w 209"/>
                <a:gd name="T49" fmla="*/ 42 h 228"/>
                <a:gd name="T50" fmla="*/ 94 w 209"/>
                <a:gd name="T51" fmla="*/ 42 h 228"/>
                <a:gd name="T52" fmla="*/ 99 w 209"/>
                <a:gd name="T53" fmla="*/ 48 h 228"/>
                <a:gd name="T54" fmla="*/ 119 w 209"/>
                <a:gd name="T55" fmla="*/ 39 h 228"/>
                <a:gd name="T56" fmla="*/ 132 w 209"/>
                <a:gd name="T57" fmla="*/ 21 h 228"/>
                <a:gd name="T58" fmla="*/ 141 w 209"/>
                <a:gd name="T59" fmla="*/ 0 h 228"/>
                <a:gd name="T60" fmla="*/ 156 w 209"/>
                <a:gd name="T61" fmla="*/ 12 h 228"/>
                <a:gd name="T62" fmla="*/ 176 w 209"/>
                <a:gd name="T63" fmla="*/ 25 h 228"/>
                <a:gd name="T64" fmla="*/ 178 w 209"/>
                <a:gd name="T65" fmla="*/ 48 h 228"/>
                <a:gd name="T66" fmla="*/ 188 w 209"/>
                <a:gd name="T67" fmla="*/ 57 h 228"/>
                <a:gd name="T68" fmla="*/ 196 w 209"/>
                <a:gd name="T69" fmla="*/ 79 h 228"/>
                <a:gd name="T70" fmla="*/ 194 w 209"/>
                <a:gd name="T71" fmla="*/ 94 h 228"/>
                <a:gd name="T72" fmla="*/ 188 w 209"/>
                <a:gd name="T73" fmla="*/ 102 h 228"/>
                <a:gd name="T74" fmla="*/ 185 w 209"/>
                <a:gd name="T75" fmla="*/ 109 h 228"/>
                <a:gd name="T76" fmla="*/ 194 w 209"/>
                <a:gd name="T77" fmla="*/ 142 h 228"/>
                <a:gd name="T78" fmla="*/ 200 w 209"/>
                <a:gd name="T79" fmla="*/ 157 h 228"/>
                <a:gd name="T80" fmla="*/ 208 w 209"/>
                <a:gd name="T81" fmla="*/ 163 h 228"/>
                <a:gd name="T82" fmla="*/ 208 w 209"/>
                <a:gd name="T83" fmla="*/ 172 h 228"/>
                <a:gd name="T84" fmla="*/ 208 w 209"/>
                <a:gd name="T85" fmla="*/ 17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228">
                  <a:moveTo>
                    <a:pt x="208" y="172"/>
                  </a:moveTo>
                  <a:lnTo>
                    <a:pt x="178" y="205"/>
                  </a:lnTo>
                  <a:lnTo>
                    <a:pt x="181" y="224"/>
                  </a:lnTo>
                  <a:lnTo>
                    <a:pt x="178" y="227"/>
                  </a:lnTo>
                  <a:lnTo>
                    <a:pt x="164" y="220"/>
                  </a:lnTo>
                  <a:lnTo>
                    <a:pt x="147" y="220"/>
                  </a:lnTo>
                  <a:lnTo>
                    <a:pt x="132" y="211"/>
                  </a:lnTo>
                  <a:lnTo>
                    <a:pt x="117" y="220"/>
                  </a:lnTo>
                  <a:lnTo>
                    <a:pt x="108" y="205"/>
                  </a:lnTo>
                  <a:lnTo>
                    <a:pt x="97" y="211"/>
                  </a:lnTo>
                  <a:lnTo>
                    <a:pt x="79" y="193"/>
                  </a:lnTo>
                  <a:lnTo>
                    <a:pt x="62" y="178"/>
                  </a:lnTo>
                  <a:lnTo>
                    <a:pt x="52" y="184"/>
                  </a:lnTo>
                  <a:lnTo>
                    <a:pt x="44" y="166"/>
                  </a:lnTo>
                  <a:lnTo>
                    <a:pt x="20" y="160"/>
                  </a:lnTo>
                  <a:lnTo>
                    <a:pt x="17" y="121"/>
                  </a:lnTo>
                  <a:lnTo>
                    <a:pt x="6" y="94"/>
                  </a:lnTo>
                  <a:lnTo>
                    <a:pt x="12" y="82"/>
                  </a:lnTo>
                  <a:lnTo>
                    <a:pt x="9" y="66"/>
                  </a:lnTo>
                  <a:lnTo>
                    <a:pt x="0" y="57"/>
                  </a:lnTo>
                  <a:lnTo>
                    <a:pt x="20" y="55"/>
                  </a:lnTo>
                  <a:lnTo>
                    <a:pt x="46" y="51"/>
                  </a:lnTo>
                  <a:lnTo>
                    <a:pt x="62" y="39"/>
                  </a:lnTo>
                  <a:lnTo>
                    <a:pt x="87" y="36"/>
                  </a:lnTo>
                  <a:lnTo>
                    <a:pt x="97" y="42"/>
                  </a:lnTo>
                  <a:lnTo>
                    <a:pt x="94" y="42"/>
                  </a:lnTo>
                  <a:lnTo>
                    <a:pt x="99" y="48"/>
                  </a:lnTo>
                  <a:lnTo>
                    <a:pt x="119" y="39"/>
                  </a:lnTo>
                  <a:lnTo>
                    <a:pt x="132" y="21"/>
                  </a:lnTo>
                  <a:lnTo>
                    <a:pt x="141" y="0"/>
                  </a:lnTo>
                  <a:lnTo>
                    <a:pt x="156" y="12"/>
                  </a:lnTo>
                  <a:lnTo>
                    <a:pt x="176" y="25"/>
                  </a:lnTo>
                  <a:lnTo>
                    <a:pt x="178" y="48"/>
                  </a:lnTo>
                  <a:lnTo>
                    <a:pt x="188" y="57"/>
                  </a:lnTo>
                  <a:lnTo>
                    <a:pt x="196" y="79"/>
                  </a:lnTo>
                  <a:lnTo>
                    <a:pt x="194" y="94"/>
                  </a:lnTo>
                  <a:lnTo>
                    <a:pt x="188" y="102"/>
                  </a:lnTo>
                  <a:lnTo>
                    <a:pt x="185" y="109"/>
                  </a:lnTo>
                  <a:lnTo>
                    <a:pt x="194" y="142"/>
                  </a:lnTo>
                  <a:lnTo>
                    <a:pt x="200" y="157"/>
                  </a:lnTo>
                  <a:lnTo>
                    <a:pt x="208" y="163"/>
                  </a:lnTo>
                  <a:lnTo>
                    <a:pt x="208" y="172"/>
                  </a:lnTo>
                  <a:lnTo>
                    <a:pt x="208" y="17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7" name="Freeform 133"/>
            <p:cNvSpPr>
              <a:spLocks/>
            </p:cNvSpPr>
            <p:nvPr/>
          </p:nvSpPr>
          <p:spPr bwMode="auto">
            <a:xfrm>
              <a:off x="2740" y="1721"/>
              <a:ext cx="159" cy="87"/>
            </a:xfrm>
            <a:custGeom>
              <a:avLst/>
              <a:gdLst>
                <a:gd name="T0" fmla="*/ 23 w 211"/>
                <a:gd name="T1" fmla="*/ 70 h 116"/>
                <a:gd name="T2" fmla="*/ 14 w 211"/>
                <a:gd name="T3" fmla="*/ 57 h 116"/>
                <a:gd name="T4" fmla="*/ 2 w 211"/>
                <a:gd name="T5" fmla="*/ 42 h 116"/>
                <a:gd name="T6" fmla="*/ 5 w 211"/>
                <a:gd name="T7" fmla="*/ 39 h 116"/>
                <a:gd name="T8" fmla="*/ 0 w 211"/>
                <a:gd name="T9" fmla="*/ 33 h 116"/>
                <a:gd name="T10" fmla="*/ 0 w 211"/>
                <a:gd name="T11" fmla="*/ 22 h 116"/>
                <a:gd name="T12" fmla="*/ 5 w 211"/>
                <a:gd name="T13" fmla="*/ 24 h 116"/>
                <a:gd name="T14" fmla="*/ 11 w 211"/>
                <a:gd name="T15" fmla="*/ 18 h 116"/>
                <a:gd name="T16" fmla="*/ 17 w 211"/>
                <a:gd name="T17" fmla="*/ 15 h 116"/>
                <a:gd name="T18" fmla="*/ 38 w 211"/>
                <a:gd name="T19" fmla="*/ 6 h 116"/>
                <a:gd name="T20" fmla="*/ 41 w 211"/>
                <a:gd name="T21" fmla="*/ 0 h 116"/>
                <a:gd name="T22" fmla="*/ 52 w 211"/>
                <a:gd name="T23" fmla="*/ 6 h 116"/>
                <a:gd name="T24" fmla="*/ 76 w 211"/>
                <a:gd name="T25" fmla="*/ 12 h 116"/>
                <a:gd name="T26" fmla="*/ 84 w 211"/>
                <a:gd name="T27" fmla="*/ 30 h 116"/>
                <a:gd name="T28" fmla="*/ 94 w 211"/>
                <a:gd name="T29" fmla="*/ 24 h 116"/>
                <a:gd name="T30" fmla="*/ 111 w 211"/>
                <a:gd name="T31" fmla="*/ 39 h 116"/>
                <a:gd name="T32" fmla="*/ 129 w 211"/>
                <a:gd name="T33" fmla="*/ 57 h 116"/>
                <a:gd name="T34" fmla="*/ 140 w 211"/>
                <a:gd name="T35" fmla="*/ 51 h 116"/>
                <a:gd name="T36" fmla="*/ 149 w 211"/>
                <a:gd name="T37" fmla="*/ 66 h 116"/>
                <a:gd name="T38" fmla="*/ 164 w 211"/>
                <a:gd name="T39" fmla="*/ 57 h 116"/>
                <a:gd name="T40" fmla="*/ 179 w 211"/>
                <a:gd name="T41" fmla="*/ 66 h 116"/>
                <a:gd name="T42" fmla="*/ 196 w 211"/>
                <a:gd name="T43" fmla="*/ 66 h 116"/>
                <a:gd name="T44" fmla="*/ 210 w 211"/>
                <a:gd name="T45" fmla="*/ 73 h 116"/>
                <a:gd name="T46" fmla="*/ 205 w 211"/>
                <a:gd name="T47" fmla="*/ 82 h 116"/>
                <a:gd name="T48" fmla="*/ 199 w 211"/>
                <a:gd name="T49" fmla="*/ 90 h 116"/>
                <a:gd name="T50" fmla="*/ 190 w 211"/>
                <a:gd name="T51" fmla="*/ 90 h 116"/>
                <a:gd name="T52" fmla="*/ 184 w 211"/>
                <a:gd name="T53" fmla="*/ 84 h 116"/>
                <a:gd name="T54" fmla="*/ 176 w 211"/>
                <a:gd name="T55" fmla="*/ 88 h 116"/>
                <a:gd name="T56" fmla="*/ 167 w 211"/>
                <a:gd name="T57" fmla="*/ 84 h 116"/>
                <a:gd name="T58" fmla="*/ 161 w 211"/>
                <a:gd name="T59" fmla="*/ 97 h 116"/>
                <a:gd name="T60" fmla="*/ 151 w 211"/>
                <a:gd name="T61" fmla="*/ 99 h 116"/>
                <a:gd name="T62" fmla="*/ 146 w 211"/>
                <a:gd name="T63" fmla="*/ 97 h 116"/>
                <a:gd name="T64" fmla="*/ 131 w 211"/>
                <a:gd name="T65" fmla="*/ 103 h 116"/>
                <a:gd name="T66" fmla="*/ 129 w 211"/>
                <a:gd name="T67" fmla="*/ 109 h 116"/>
                <a:gd name="T68" fmla="*/ 114 w 211"/>
                <a:gd name="T69" fmla="*/ 115 h 116"/>
                <a:gd name="T70" fmla="*/ 102 w 211"/>
                <a:gd name="T71" fmla="*/ 109 h 116"/>
                <a:gd name="T72" fmla="*/ 91 w 211"/>
                <a:gd name="T73" fmla="*/ 106 h 116"/>
                <a:gd name="T74" fmla="*/ 84 w 211"/>
                <a:gd name="T75" fmla="*/ 109 h 116"/>
                <a:gd name="T76" fmla="*/ 84 w 211"/>
                <a:gd name="T77" fmla="*/ 82 h 116"/>
                <a:gd name="T78" fmla="*/ 64 w 211"/>
                <a:gd name="T79" fmla="*/ 73 h 116"/>
                <a:gd name="T80" fmla="*/ 52 w 211"/>
                <a:gd name="T81" fmla="*/ 73 h 116"/>
                <a:gd name="T82" fmla="*/ 52 w 211"/>
                <a:gd name="T83" fmla="*/ 66 h 116"/>
                <a:gd name="T84" fmla="*/ 35 w 211"/>
                <a:gd name="T85" fmla="*/ 82 h 116"/>
                <a:gd name="T86" fmla="*/ 23 w 211"/>
                <a:gd name="T87" fmla="*/ 70 h 116"/>
                <a:gd name="T88" fmla="*/ 23 w 211"/>
                <a:gd name="T89" fmla="*/ 7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1" h="116">
                  <a:moveTo>
                    <a:pt x="23" y="70"/>
                  </a:moveTo>
                  <a:lnTo>
                    <a:pt x="14" y="57"/>
                  </a:lnTo>
                  <a:lnTo>
                    <a:pt x="2" y="42"/>
                  </a:lnTo>
                  <a:lnTo>
                    <a:pt x="5" y="39"/>
                  </a:lnTo>
                  <a:lnTo>
                    <a:pt x="0" y="33"/>
                  </a:lnTo>
                  <a:lnTo>
                    <a:pt x="0" y="22"/>
                  </a:lnTo>
                  <a:lnTo>
                    <a:pt x="5" y="24"/>
                  </a:lnTo>
                  <a:lnTo>
                    <a:pt x="11" y="18"/>
                  </a:lnTo>
                  <a:lnTo>
                    <a:pt x="17" y="15"/>
                  </a:lnTo>
                  <a:lnTo>
                    <a:pt x="38" y="6"/>
                  </a:lnTo>
                  <a:lnTo>
                    <a:pt x="41" y="0"/>
                  </a:lnTo>
                  <a:lnTo>
                    <a:pt x="52" y="6"/>
                  </a:lnTo>
                  <a:lnTo>
                    <a:pt x="76" y="12"/>
                  </a:lnTo>
                  <a:lnTo>
                    <a:pt x="84" y="30"/>
                  </a:lnTo>
                  <a:lnTo>
                    <a:pt x="94" y="24"/>
                  </a:lnTo>
                  <a:lnTo>
                    <a:pt x="111" y="39"/>
                  </a:lnTo>
                  <a:lnTo>
                    <a:pt x="129" y="57"/>
                  </a:lnTo>
                  <a:lnTo>
                    <a:pt x="140" y="51"/>
                  </a:lnTo>
                  <a:lnTo>
                    <a:pt x="149" y="66"/>
                  </a:lnTo>
                  <a:lnTo>
                    <a:pt x="164" y="57"/>
                  </a:lnTo>
                  <a:lnTo>
                    <a:pt x="179" y="66"/>
                  </a:lnTo>
                  <a:lnTo>
                    <a:pt x="196" y="66"/>
                  </a:lnTo>
                  <a:lnTo>
                    <a:pt x="210" y="73"/>
                  </a:lnTo>
                  <a:lnTo>
                    <a:pt x="205" y="82"/>
                  </a:lnTo>
                  <a:lnTo>
                    <a:pt x="199" y="90"/>
                  </a:lnTo>
                  <a:lnTo>
                    <a:pt x="190" y="90"/>
                  </a:lnTo>
                  <a:lnTo>
                    <a:pt x="184" y="84"/>
                  </a:lnTo>
                  <a:lnTo>
                    <a:pt x="176" y="88"/>
                  </a:lnTo>
                  <a:lnTo>
                    <a:pt x="167" y="84"/>
                  </a:lnTo>
                  <a:lnTo>
                    <a:pt x="161" y="97"/>
                  </a:lnTo>
                  <a:lnTo>
                    <a:pt x="151" y="99"/>
                  </a:lnTo>
                  <a:lnTo>
                    <a:pt x="146" y="97"/>
                  </a:lnTo>
                  <a:lnTo>
                    <a:pt x="131" y="103"/>
                  </a:lnTo>
                  <a:lnTo>
                    <a:pt x="129" y="109"/>
                  </a:lnTo>
                  <a:lnTo>
                    <a:pt x="114" y="115"/>
                  </a:lnTo>
                  <a:lnTo>
                    <a:pt x="102" y="109"/>
                  </a:lnTo>
                  <a:lnTo>
                    <a:pt x="91" y="106"/>
                  </a:lnTo>
                  <a:lnTo>
                    <a:pt x="84" y="109"/>
                  </a:lnTo>
                  <a:lnTo>
                    <a:pt x="84" y="82"/>
                  </a:lnTo>
                  <a:lnTo>
                    <a:pt x="64" y="73"/>
                  </a:lnTo>
                  <a:lnTo>
                    <a:pt x="52" y="73"/>
                  </a:lnTo>
                  <a:lnTo>
                    <a:pt x="52" y="66"/>
                  </a:lnTo>
                  <a:lnTo>
                    <a:pt x="35" y="82"/>
                  </a:lnTo>
                  <a:lnTo>
                    <a:pt x="23" y="70"/>
                  </a:lnTo>
                  <a:lnTo>
                    <a:pt x="23" y="70"/>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8" name="Freeform 134"/>
            <p:cNvSpPr>
              <a:spLocks/>
            </p:cNvSpPr>
            <p:nvPr/>
          </p:nvSpPr>
          <p:spPr bwMode="auto">
            <a:xfrm>
              <a:off x="2795" y="1784"/>
              <a:ext cx="113" cy="71"/>
            </a:xfrm>
            <a:custGeom>
              <a:avLst/>
              <a:gdLst>
                <a:gd name="T0" fmla="*/ 150 w 151"/>
                <a:gd name="T1" fmla="*/ 22 h 95"/>
                <a:gd name="T2" fmla="*/ 129 w 151"/>
                <a:gd name="T3" fmla="*/ 31 h 95"/>
                <a:gd name="T4" fmla="*/ 123 w 151"/>
                <a:gd name="T5" fmla="*/ 46 h 95"/>
                <a:gd name="T6" fmla="*/ 121 w 151"/>
                <a:gd name="T7" fmla="*/ 49 h 95"/>
                <a:gd name="T8" fmla="*/ 121 w 151"/>
                <a:gd name="T9" fmla="*/ 58 h 95"/>
                <a:gd name="T10" fmla="*/ 115 w 151"/>
                <a:gd name="T11" fmla="*/ 60 h 95"/>
                <a:gd name="T12" fmla="*/ 111 w 151"/>
                <a:gd name="T13" fmla="*/ 79 h 95"/>
                <a:gd name="T14" fmla="*/ 100 w 151"/>
                <a:gd name="T15" fmla="*/ 82 h 95"/>
                <a:gd name="T16" fmla="*/ 94 w 151"/>
                <a:gd name="T17" fmla="*/ 85 h 95"/>
                <a:gd name="T18" fmla="*/ 70 w 151"/>
                <a:gd name="T19" fmla="*/ 85 h 95"/>
                <a:gd name="T20" fmla="*/ 62 w 151"/>
                <a:gd name="T21" fmla="*/ 88 h 95"/>
                <a:gd name="T22" fmla="*/ 38 w 151"/>
                <a:gd name="T23" fmla="*/ 94 h 95"/>
                <a:gd name="T24" fmla="*/ 14 w 151"/>
                <a:gd name="T25" fmla="*/ 85 h 95"/>
                <a:gd name="T26" fmla="*/ 3 w 151"/>
                <a:gd name="T27" fmla="*/ 65 h 95"/>
                <a:gd name="T28" fmla="*/ 0 w 151"/>
                <a:gd name="T29" fmla="*/ 58 h 95"/>
                <a:gd name="T30" fmla="*/ 0 w 151"/>
                <a:gd name="T31" fmla="*/ 52 h 95"/>
                <a:gd name="T32" fmla="*/ 5 w 151"/>
                <a:gd name="T33" fmla="*/ 49 h 95"/>
                <a:gd name="T34" fmla="*/ 5 w 151"/>
                <a:gd name="T35" fmla="*/ 40 h 95"/>
                <a:gd name="T36" fmla="*/ 3 w 151"/>
                <a:gd name="T37" fmla="*/ 40 h 95"/>
                <a:gd name="T38" fmla="*/ 3 w 151"/>
                <a:gd name="T39" fmla="*/ 31 h 95"/>
                <a:gd name="T40" fmla="*/ 9 w 151"/>
                <a:gd name="T41" fmla="*/ 31 h 95"/>
                <a:gd name="T42" fmla="*/ 11 w 151"/>
                <a:gd name="T43" fmla="*/ 25 h 95"/>
                <a:gd name="T44" fmla="*/ 18 w 151"/>
                <a:gd name="T45" fmla="*/ 22 h 95"/>
                <a:gd name="T46" fmla="*/ 29 w 151"/>
                <a:gd name="T47" fmla="*/ 25 h 95"/>
                <a:gd name="T48" fmla="*/ 41 w 151"/>
                <a:gd name="T49" fmla="*/ 31 h 95"/>
                <a:gd name="T50" fmla="*/ 56 w 151"/>
                <a:gd name="T51" fmla="*/ 25 h 95"/>
                <a:gd name="T52" fmla="*/ 58 w 151"/>
                <a:gd name="T53" fmla="*/ 19 h 95"/>
                <a:gd name="T54" fmla="*/ 73 w 151"/>
                <a:gd name="T55" fmla="*/ 13 h 95"/>
                <a:gd name="T56" fmla="*/ 78 w 151"/>
                <a:gd name="T57" fmla="*/ 15 h 95"/>
                <a:gd name="T58" fmla="*/ 88 w 151"/>
                <a:gd name="T59" fmla="*/ 13 h 95"/>
                <a:gd name="T60" fmla="*/ 94 w 151"/>
                <a:gd name="T61" fmla="*/ 0 h 95"/>
                <a:gd name="T62" fmla="*/ 103 w 151"/>
                <a:gd name="T63" fmla="*/ 4 h 95"/>
                <a:gd name="T64" fmla="*/ 111 w 151"/>
                <a:gd name="T65" fmla="*/ 0 h 95"/>
                <a:gd name="T66" fmla="*/ 117 w 151"/>
                <a:gd name="T67" fmla="*/ 6 h 95"/>
                <a:gd name="T68" fmla="*/ 126 w 151"/>
                <a:gd name="T69" fmla="*/ 6 h 95"/>
                <a:gd name="T70" fmla="*/ 132 w 151"/>
                <a:gd name="T71" fmla="*/ 9 h 95"/>
                <a:gd name="T72" fmla="*/ 132 w 151"/>
                <a:gd name="T73" fmla="*/ 15 h 95"/>
                <a:gd name="T74" fmla="*/ 147 w 151"/>
                <a:gd name="T75" fmla="*/ 15 h 95"/>
                <a:gd name="T76" fmla="*/ 150 w 151"/>
                <a:gd name="T77" fmla="*/ 22 h 95"/>
                <a:gd name="T78" fmla="*/ 150 w 151"/>
                <a:gd name="T79" fmla="*/ 2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95">
                  <a:moveTo>
                    <a:pt x="150" y="22"/>
                  </a:moveTo>
                  <a:lnTo>
                    <a:pt x="129" y="31"/>
                  </a:lnTo>
                  <a:lnTo>
                    <a:pt x="123" y="46"/>
                  </a:lnTo>
                  <a:lnTo>
                    <a:pt x="121" y="49"/>
                  </a:lnTo>
                  <a:lnTo>
                    <a:pt x="121" y="58"/>
                  </a:lnTo>
                  <a:lnTo>
                    <a:pt x="115" y="60"/>
                  </a:lnTo>
                  <a:lnTo>
                    <a:pt x="111" y="79"/>
                  </a:lnTo>
                  <a:lnTo>
                    <a:pt x="100" y="82"/>
                  </a:lnTo>
                  <a:lnTo>
                    <a:pt x="94" y="85"/>
                  </a:lnTo>
                  <a:lnTo>
                    <a:pt x="70" y="85"/>
                  </a:lnTo>
                  <a:lnTo>
                    <a:pt x="62" y="88"/>
                  </a:lnTo>
                  <a:lnTo>
                    <a:pt x="38" y="94"/>
                  </a:lnTo>
                  <a:lnTo>
                    <a:pt x="14" y="85"/>
                  </a:lnTo>
                  <a:lnTo>
                    <a:pt x="3" y="65"/>
                  </a:lnTo>
                  <a:lnTo>
                    <a:pt x="0" y="58"/>
                  </a:lnTo>
                  <a:lnTo>
                    <a:pt x="0" y="52"/>
                  </a:lnTo>
                  <a:lnTo>
                    <a:pt x="5" y="49"/>
                  </a:lnTo>
                  <a:lnTo>
                    <a:pt x="5" y="40"/>
                  </a:lnTo>
                  <a:lnTo>
                    <a:pt x="3" y="40"/>
                  </a:lnTo>
                  <a:lnTo>
                    <a:pt x="3" y="31"/>
                  </a:lnTo>
                  <a:lnTo>
                    <a:pt x="9" y="31"/>
                  </a:lnTo>
                  <a:lnTo>
                    <a:pt x="11" y="25"/>
                  </a:lnTo>
                  <a:lnTo>
                    <a:pt x="18" y="22"/>
                  </a:lnTo>
                  <a:lnTo>
                    <a:pt x="29" y="25"/>
                  </a:lnTo>
                  <a:lnTo>
                    <a:pt x="41" y="31"/>
                  </a:lnTo>
                  <a:lnTo>
                    <a:pt x="56" y="25"/>
                  </a:lnTo>
                  <a:lnTo>
                    <a:pt x="58" y="19"/>
                  </a:lnTo>
                  <a:lnTo>
                    <a:pt x="73" y="13"/>
                  </a:lnTo>
                  <a:lnTo>
                    <a:pt x="78" y="15"/>
                  </a:lnTo>
                  <a:lnTo>
                    <a:pt x="88" y="13"/>
                  </a:lnTo>
                  <a:lnTo>
                    <a:pt x="94" y="0"/>
                  </a:lnTo>
                  <a:lnTo>
                    <a:pt x="103" y="4"/>
                  </a:lnTo>
                  <a:lnTo>
                    <a:pt x="111" y="0"/>
                  </a:lnTo>
                  <a:lnTo>
                    <a:pt x="117" y="6"/>
                  </a:lnTo>
                  <a:lnTo>
                    <a:pt x="126" y="6"/>
                  </a:lnTo>
                  <a:lnTo>
                    <a:pt x="132" y="9"/>
                  </a:lnTo>
                  <a:lnTo>
                    <a:pt x="132" y="15"/>
                  </a:lnTo>
                  <a:lnTo>
                    <a:pt x="147" y="15"/>
                  </a:lnTo>
                  <a:lnTo>
                    <a:pt x="150" y="22"/>
                  </a:lnTo>
                  <a:lnTo>
                    <a:pt x="150" y="22"/>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9" name="Freeform 135"/>
            <p:cNvSpPr>
              <a:spLocks/>
            </p:cNvSpPr>
            <p:nvPr/>
          </p:nvSpPr>
          <p:spPr bwMode="auto">
            <a:xfrm>
              <a:off x="2865" y="1791"/>
              <a:ext cx="159" cy="114"/>
            </a:xfrm>
            <a:custGeom>
              <a:avLst/>
              <a:gdLst>
                <a:gd name="T0" fmla="*/ 0 w 212"/>
                <a:gd name="T1" fmla="*/ 76 h 153"/>
                <a:gd name="T2" fmla="*/ 6 w 212"/>
                <a:gd name="T3" fmla="*/ 73 h 153"/>
                <a:gd name="T4" fmla="*/ 17 w 212"/>
                <a:gd name="T5" fmla="*/ 70 h 153"/>
                <a:gd name="T6" fmla="*/ 21 w 212"/>
                <a:gd name="T7" fmla="*/ 51 h 153"/>
                <a:gd name="T8" fmla="*/ 27 w 212"/>
                <a:gd name="T9" fmla="*/ 49 h 153"/>
                <a:gd name="T10" fmla="*/ 27 w 212"/>
                <a:gd name="T11" fmla="*/ 40 h 153"/>
                <a:gd name="T12" fmla="*/ 29 w 212"/>
                <a:gd name="T13" fmla="*/ 37 h 153"/>
                <a:gd name="T14" fmla="*/ 35 w 212"/>
                <a:gd name="T15" fmla="*/ 22 h 153"/>
                <a:gd name="T16" fmla="*/ 56 w 212"/>
                <a:gd name="T17" fmla="*/ 13 h 153"/>
                <a:gd name="T18" fmla="*/ 76 w 212"/>
                <a:gd name="T19" fmla="*/ 13 h 153"/>
                <a:gd name="T20" fmla="*/ 85 w 212"/>
                <a:gd name="T21" fmla="*/ 10 h 153"/>
                <a:gd name="T22" fmla="*/ 91 w 212"/>
                <a:gd name="T23" fmla="*/ 6 h 153"/>
                <a:gd name="T24" fmla="*/ 99 w 212"/>
                <a:gd name="T25" fmla="*/ 10 h 153"/>
                <a:gd name="T26" fmla="*/ 111 w 212"/>
                <a:gd name="T27" fmla="*/ 4 h 153"/>
                <a:gd name="T28" fmla="*/ 120 w 212"/>
                <a:gd name="T29" fmla="*/ 6 h 153"/>
                <a:gd name="T30" fmla="*/ 123 w 212"/>
                <a:gd name="T31" fmla="*/ 0 h 153"/>
                <a:gd name="T32" fmla="*/ 135 w 212"/>
                <a:gd name="T33" fmla="*/ 0 h 153"/>
                <a:gd name="T34" fmla="*/ 143 w 212"/>
                <a:gd name="T35" fmla="*/ 13 h 153"/>
                <a:gd name="T36" fmla="*/ 164 w 212"/>
                <a:gd name="T37" fmla="*/ 40 h 153"/>
                <a:gd name="T38" fmla="*/ 164 w 212"/>
                <a:gd name="T39" fmla="*/ 56 h 153"/>
                <a:gd name="T40" fmla="*/ 167 w 212"/>
                <a:gd name="T41" fmla="*/ 61 h 153"/>
                <a:gd name="T42" fmla="*/ 167 w 212"/>
                <a:gd name="T43" fmla="*/ 79 h 153"/>
                <a:gd name="T44" fmla="*/ 172 w 212"/>
                <a:gd name="T45" fmla="*/ 79 h 153"/>
                <a:gd name="T46" fmla="*/ 178 w 212"/>
                <a:gd name="T47" fmla="*/ 82 h 153"/>
                <a:gd name="T48" fmla="*/ 188 w 212"/>
                <a:gd name="T49" fmla="*/ 88 h 153"/>
                <a:gd name="T50" fmla="*/ 206 w 212"/>
                <a:gd name="T51" fmla="*/ 79 h 153"/>
                <a:gd name="T52" fmla="*/ 208 w 212"/>
                <a:gd name="T53" fmla="*/ 85 h 153"/>
                <a:gd name="T54" fmla="*/ 208 w 212"/>
                <a:gd name="T55" fmla="*/ 88 h 153"/>
                <a:gd name="T56" fmla="*/ 211 w 212"/>
                <a:gd name="T57" fmla="*/ 103 h 153"/>
                <a:gd name="T58" fmla="*/ 196 w 212"/>
                <a:gd name="T59" fmla="*/ 107 h 153"/>
                <a:gd name="T60" fmla="*/ 193 w 212"/>
                <a:gd name="T61" fmla="*/ 100 h 153"/>
                <a:gd name="T62" fmla="*/ 193 w 212"/>
                <a:gd name="T63" fmla="*/ 116 h 153"/>
                <a:gd name="T64" fmla="*/ 191 w 212"/>
                <a:gd name="T65" fmla="*/ 124 h 153"/>
                <a:gd name="T66" fmla="*/ 191 w 212"/>
                <a:gd name="T67" fmla="*/ 137 h 153"/>
                <a:gd name="T68" fmla="*/ 176 w 212"/>
                <a:gd name="T69" fmla="*/ 133 h 153"/>
                <a:gd name="T70" fmla="*/ 164 w 212"/>
                <a:gd name="T71" fmla="*/ 131 h 153"/>
                <a:gd name="T72" fmla="*/ 117 w 212"/>
                <a:gd name="T73" fmla="*/ 152 h 153"/>
                <a:gd name="T74" fmla="*/ 109 w 212"/>
                <a:gd name="T75" fmla="*/ 146 h 153"/>
                <a:gd name="T76" fmla="*/ 94 w 212"/>
                <a:gd name="T77" fmla="*/ 148 h 153"/>
                <a:gd name="T78" fmla="*/ 88 w 212"/>
                <a:gd name="T79" fmla="*/ 152 h 153"/>
                <a:gd name="T80" fmla="*/ 70 w 212"/>
                <a:gd name="T81" fmla="*/ 148 h 153"/>
                <a:gd name="T82" fmla="*/ 56 w 212"/>
                <a:gd name="T83" fmla="*/ 148 h 153"/>
                <a:gd name="T84" fmla="*/ 56 w 212"/>
                <a:gd name="T85" fmla="*/ 140 h 153"/>
                <a:gd name="T86" fmla="*/ 46 w 212"/>
                <a:gd name="T87" fmla="*/ 137 h 153"/>
                <a:gd name="T88" fmla="*/ 29 w 212"/>
                <a:gd name="T89" fmla="*/ 121 h 153"/>
                <a:gd name="T90" fmla="*/ 14 w 212"/>
                <a:gd name="T91" fmla="*/ 107 h 153"/>
                <a:gd name="T92" fmla="*/ 9 w 212"/>
                <a:gd name="T93" fmla="*/ 92 h 153"/>
                <a:gd name="T94" fmla="*/ 0 w 212"/>
                <a:gd name="T95" fmla="*/ 76 h 153"/>
                <a:gd name="T96" fmla="*/ 0 w 212"/>
                <a:gd name="T97" fmla="*/ 7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153">
                  <a:moveTo>
                    <a:pt x="0" y="76"/>
                  </a:moveTo>
                  <a:lnTo>
                    <a:pt x="6" y="73"/>
                  </a:lnTo>
                  <a:lnTo>
                    <a:pt x="17" y="70"/>
                  </a:lnTo>
                  <a:lnTo>
                    <a:pt x="21" y="51"/>
                  </a:lnTo>
                  <a:lnTo>
                    <a:pt x="27" y="49"/>
                  </a:lnTo>
                  <a:lnTo>
                    <a:pt x="27" y="40"/>
                  </a:lnTo>
                  <a:lnTo>
                    <a:pt x="29" y="37"/>
                  </a:lnTo>
                  <a:lnTo>
                    <a:pt x="35" y="22"/>
                  </a:lnTo>
                  <a:lnTo>
                    <a:pt x="56" y="13"/>
                  </a:lnTo>
                  <a:lnTo>
                    <a:pt x="76" y="13"/>
                  </a:lnTo>
                  <a:lnTo>
                    <a:pt x="85" y="10"/>
                  </a:lnTo>
                  <a:lnTo>
                    <a:pt x="91" y="6"/>
                  </a:lnTo>
                  <a:lnTo>
                    <a:pt x="99" y="10"/>
                  </a:lnTo>
                  <a:lnTo>
                    <a:pt x="111" y="4"/>
                  </a:lnTo>
                  <a:lnTo>
                    <a:pt x="120" y="6"/>
                  </a:lnTo>
                  <a:lnTo>
                    <a:pt x="123" y="0"/>
                  </a:lnTo>
                  <a:lnTo>
                    <a:pt x="135" y="0"/>
                  </a:lnTo>
                  <a:lnTo>
                    <a:pt x="143" y="13"/>
                  </a:lnTo>
                  <a:lnTo>
                    <a:pt x="164" y="40"/>
                  </a:lnTo>
                  <a:lnTo>
                    <a:pt x="164" y="56"/>
                  </a:lnTo>
                  <a:lnTo>
                    <a:pt x="167" y="61"/>
                  </a:lnTo>
                  <a:lnTo>
                    <a:pt x="167" y="79"/>
                  </a:lnTo>
                  <a:lnTo>
                    <a:pt x="172" y="79"/>
                  </a:lnTo>
                  <a:lnTo>
                    <a:pt x="178" y="82"/>
                  </a:lnTo>
                  <a:lnTo>
                    <a:pt x="188" y="88"/>
                  </a:lnTo>
                  <a:lnTo>
                    <a:pt x="206" y="79"/>
                  </a:lnTo>
                  <a:lnTo>
                    <a:pt x="208" y="85"/>
                  </a:lnTo>
                  <a:lnTo>
                    <a:pt x="208" y="88"/>
                  </a:lnTo>
                  <a:lnTo>
                    <a:pt x="211" y="103"/>
                  </a:lnTo>
                  <a:lnTo>
                    <a:pt x="196" y="107"/>
                  </a:lnTo>
                  <a:lnTo>
                    <a:pt x="193" y="100"/>
                  </a:lnTo>
                  <a:lnTo>
                    <a:pt x="193" y="116"/>
                  </a:lnTo>
                  <a:lnTo>
                    <a:pt x="191" y="124"/>
                  </a:lnTo>
                  <a:lnTo>
                    <a:pt x="191" y="137"/>
                  </a:lnTo>
                  <a:lnTo>
                    <a:pt x="176" y="133"/>
                  </a:lnTo>
                  <a:lnTo>
                    <a:pt x="164" y="131"/>
                  </a:lnTo>
                  <a:lnTo>
                    <a:pt x="117" y="152"/>
                  </a:lnTo>
                  <a:lnTo>
                    <a:pt x="109" y="146"/>
                  </a:lnTo>
                  <a:lnTo>
                    <a:pt x="94" y="148"/>
                  </a:lnTo>
                  <a:lnTo>
                    <a:pt x="88" y="152"/>
                  </a:lnTo>
                  <a:lnTo>
                    <a:pt x="70" y="148"/>
                  </a:lnTo>
                  <a:lnTo>
                    <a:pt x="56" y="148"/>
                  </a:lnTo>
                  <a:lnTo>
                    <a:pt x="56" y="140"/>
                  </a:lnTo>
                  <a:lnTo>
                    <a:pt x="46" y="137"/>
                  </a:lnTo>
                  <a:lnTo>
                    <a:pt x="29" y="121"/>
                  </a:lnTo>
                  <a:lnTo>
                    <a:pt x="14" y="107"/>
                  </a:lnTo>
                  <a:lnTo>
                    <a:pt x="9" y="92"/>
                  </a:lnTo>
                  <a:lnTo>
                    <a:pt x="0" y="76"/>
                  </a:lnTo>
                  <a:lnTo>
                    <a:pt x="0" y="76"/>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0" name="Freeform 136"/>
            <p:cNvSpPr>
              <a:spLocks/>
            </p:cNvSpPr>
            <p:nvPr/>
          </p:nvSpPr>
          <p:spPr bwMode="auto">
            <a:xfrm>
              <a:off x="3126" y="1211"/>
              <a:ext cx="189" cy="746"/>
            </a:xfrm>
            <a:custGeom>
              <a:avLst/>
              <a:gdLst>
                <a:gd name="T0" fmla="*/ 1 w 253"/>
                <a:gd name="T1" fmla="*/ 811 h 997"/>
                <a:gd name="T2" fmla="*/ 81 w 253"/>
                <a:gd name="T3" fmla="*/ 826 h 997"/>
                <a:gd name="T4" fmla="*/ 134 w 253"/>
                <a:gd name="T5" fmla="*/ 853 h 997"/>
                <a:gd name="T6" fmla="*/ 152 w 253"/>
                <a:gd name="T7" fmla="*/ 891 h 997"/>
                <a:gd name="T8" fmla="*/ 150 w 253"/>
                <a:gd name="T9" fmla="*/ 942 h 997"/>
                <a:gd name="T10" fmla="*/ 186 w 253"/>
                <a:gd name="T11" fmla="*/ 957 h 997"/>
                <a:gd name="T12" fmla="*/ 186 w 253"/>
                <a:gd name="T13" fmla="*/ 980 h 997"/>
                <a:gd name="T14" fmla="*/ 252 w 253"/>
                <a:gd name="T15" fmla="*/ 996 h 997"/>
                <a:gd name="T16" fmla="*/ 241 w 253"/>
                <a:gd name="T17" fmla="*/ 0 h 997"/>
                <a:gd name="T18" fmla="*/ 18 w 253"/>
                <a:gd name="T19" fmla="*/ 6 h 997"/>
                <a:gd name="T20" fmla="*/ 0 w 253"/>
                <a:gd name="T21" fmla="*/ 808 h 997"/>
                <a:gd name="T22" fmla="*/ 1 w 253"/>
                <a:gd name="T23" fmla="*/ 811 h 997"/>
                <a:gd name="T24" fmla="*/ 1 w 253"/>
                <a:gd name="T25" fmla="*/ 81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997">
                  <a:moveTo>
                    <a:pt x="1" y="811"/>
                  </a:moveTo>
                  <a:lnTo>
                    <a:pt x="81" y="826"/>
                  </a:lnTo>
                  <a:lnTo>
                    <a:pt x="134" y="853"/>
                  </a:lnTo>
                  <a:lnTo>
                    <a:pt x="152" y="891"/>
                  </a:lnTo>
                  <a:lnTo>
                    <a:pt x="150" y="942"/>
                  </a:lnTo>
                  <a:lnTo>
                    <a:pt x="186" y="957"/>
                  </a:lnTo>
                  <a:lnTo>
                    <a:pt x="186" y="980"/>
                  </a:lnTo>
                  <a:lnTo>
                    <a:pt x="252" y="996"/>
                  </a:lnTo>
                  <a:lnTo>
                    <a:pt x="241" y="0"/>
                  </a:lnTo>
                  <a:lnTo>
                    <a:pt x="18" y="6"/>
                  </a:lnTo>
                  <a:lnTo>
                    <a:pt x="0" y="808"/>
                  </a:lnTo>
                  <a:lnTo>
                    <a:pt x="1" y="811"/>
                  </a:lnTo>
                  <a:lnTo>
                    <a:pt x="1" y="811"/>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1" name="Freeform 137"/>
            <p:cNvSpPr>
              <a:spLocks/>
            </p:cNvSpPr>
            <p:nvPr/>
          </p:nvSpPr>
          <p:spPr bwMode="auto">
            <a:xfrm>
              <a:off x="2327" y="1886"/>
              <a:ext cx="22" cy="21"/>
            </a:xfrm>
            <a:custGeom>
              <a:avLst/>
              <a:gdLst>
                <a:gd name="T0" fmla="*/ 0 w 29"/>
                <a:gd name="T1" fmla="*/ 14 h 29"/>
                <a:gd name="T2" fmla="*/ 5 w 29"/>
                <a:gd name="T3" fmla="*/ 24 h 29"/>
                <a:gd name="T4" fmla="*/ 14 w 29"/>
                <a:gd name="T5" fmla="*/ 28 h 29"/>
                <a:gd name="T6" fmla="*/ 24 w 29"/>
                <a:gd name="T7" fmla="*/ 24 h 29"/>
                <a:gd name="T8" fmla="*/ 28 w 29"/>
                <a:gd name="T9" fmla="*/ 14 h 29"/>
                <a:gd name="T10" fmla="*/ 24 w 29"/>
                <a:gd name="T11" fmla="*/ 4 h 29"/>
                <a:gd name="T12" fmla="*/ 14 w 29"/>
                <a:gd name="T13" fmla="*/ 0 h 29"/>
                <a:gd name="T14" fmla="*/ 5 w 29"/>
                <a:gd name="T15" fmla="*/ 4 h 29"/>
                <a:gd name="T16" fmla="*/ 0 w 29"/>
                <a:gd name="T17" fmla="*/ 14 h 29"/>
                <a:gd name="T18" fmla="*/ 0 w 29"/>
                <a:gd name="T1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0" y="14"/>
                  </a:moveTo>
                  <a:lnTo>
                    <a:pt x="5" y="24"/>
                  </a:lnTo>
                  <a:lnTo>
                    <a:pt x="14" y="28"/>
                  </a:lnTo>
                  <a:lnTo>
                    <a:pt x="24" y="24"/>
                  </a:lnTo>
                  <a:lnTo>
                    <a:pt x="28" y="14"/>
                  </a:lnTo>
                  <a:lnTo>
                    <a:pt x="24" y="4"/>
                  </a:lnTo>
                  <a:lnTo>
                    <a:pt x="14" y="0"/>
                  </a:lnTo>
                  <a:lnTo>
                    <a:pt x="5" y="4"/>
                  </a:lnTo>
                  <a:lnTo>
                    <a:pt x="0" y="14"/>
                  </a:lnTo>
                  <a:lnTo>
                    <a:pt x="0" y="1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2" name="Freeform 138"/>
            <p:cNvSpPr>
              <a:spLocks/>
            </p:cNvSpPr>
            <p:nvPr/>
          </p:nvSpPr>
          <p:spPr bwMode="auto">
            <a:xfrm>
              <a:off x="2408" y="1906"/>
              <a:ext cx="20" cy="23"/>
            </a:xfrm>
            <a:custGeom>
              <a:avLst/>
              <a:gdLst>
                <a:gd name="T0" fmla="*/ 0 w 28"/>
                <a:gd name="T1" fmla="*/ 15 h 30"/>
                <a:gd name="T2" fmla="*/ 4 w 28"/>
                <a:gd name="T3" fmla="*/ 25 h 30"/>
                <a:gd name="T4" fmla="*/ 14 w 28"/>
                <a:gd name="T5" fmla="*/ 29 h 30"/>
                <a:gd name="T6" fmla="*/ 24 w 28"/>
                <a:gd name="T7" fmla="*/ 25 h 30"/>
                <a:gd name="T8" fmla="*/ 27 w 28"/>
                <a:gd name="T9" fmla="*/ 15 h 30"/>
                <a:gd name="T10" fmla="*/ 24 w 28"/>
                <a:gd name="T11" fmla="*/ 5 h 30"/>
                <a:gd name="T12" fmla="*/ 14 w 28"/>
                <a:gd name="T13" fmla="*/ 0 h 30"/>
                <a:gd name="T14" fmla="*/ 4 w 28"/>
                <a:gd name="T15" fmla="*/ 5 h 30"/>
                <a:gd name="T16" fmla="*/ 0 w 28"/>
                <a:gd name="T17" fmla="*/ 15 h 30"/>
                <a:gd name="T18" fmla="*/ 0 w 28"/>
                <a:gd name="T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0" y="15"/>
                  </a:moveTo>
                  <a:lnTo>
                    <a:pt x="4" y="25"/>
                  </a:lnTo>
                  <a:lnTo>
                    <a:pt x="14" y="29"/>
                  </a:lnTo>
                  <a:lnTo>
                    <a:pt x="24" y="25"/>
                  </a:lnTo>
                  <a:lnTo>
                    <a:pt x="27" y="15"/>
                  </a:lnTo>
                  <a:lnTo>
                    <a:pt x="24" y="5"/>
                  </a:lnTo>
                  <a:lnTo>
                    <a:pt x="14" y="0"/>
                  </a:lnTo>
                  <a:lnTo>
                    <a:pt x="4" y="5"/>
                  </a:lnTo>
                  <a:lnTo>
                    <a:pt x="0" y="15"/>
                  </a:lnTo>
                  <a:lnTo>
                    <a:pt x="0" y="1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 name="Freeform 139"/>
            <p:cNvSpPr>
              <a:spLocks/>
            </p:cNvSpPr>
            <p:nvPr/>
          </p:nvSpPr>
          <p:spPr bwMode="auto">
            <a:xfrm>
              <a:off x="2583" y="1766"/>
              <a:ext cx="22" cy="22"/>
            </a:xfrm>
            <a:custGeom>
              <a:avLst/>
              <a:gdLst>
                <a:gd name="T0" fmla="*/ 0 w 29"/>
                <a:gd name="T1" fmla="*/ 15 h 29"/>
                <a:gd name="T2" fmla="*/ 4 w 29"/>
                <a:gd name="T3" fmla="*/ 24 h 29"/>
                <a:gd name="T4" fmla="*/ 14 w 29"/>
                <a:gd name="T5" fmla="*/ 28 h 29"/>
                <a:gd name="T6" fmla="*/ 23 w 29"/>
                <a:gd name="T7" fmla="*/ 24 h 29"/>
                <a:gd name="T8" fmla="*/ 28 w 29"/>
                <a:gd name="T9" fmla="*/ 15 h 29"/>
                <a:gd name="T10" fmla="*/ 23 w 29"/>
                <a:gd name="T11" fmla="*/ 4 h 29"/>
                <a:gd name="T12" fmla="*/ 14 w 29"/>
                <a:gd name="T13" fmla="*/ 0 h 29"/>
                <a:gd name="T14" fmla="*/ 4 w 29"/>
                <a:gd name="T15" fmla="*/ 4 h 29"/>
                <a:gd name="T16" fmla="*/ 0 w 29"/>
                <a:gd name="T17" fmla="*/ 15 h 29"/>
                <a:gd name="T18" fmla="*/ 0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0" y="15"/>
                  </a:moveTo>
                  <a:lnTo>
                    <a:pt x="4" y="24"/>
                  </a:lnTo>
                  <a:lnTo>
                    <a:pt x="14" y="28"/>
                  </a:lnTo>
                  <a:lnTo>
                    <a:pt x="23" y="24"/>
                  </a:lnTo>
                  <a:lnTo>
                    <a:pt x="28" y="15"/>
                  </a:lnTo>
                  <a:lnTo>
                    <a:pt x="23" y="4"/>
                  </a:lnTo>
                  <a:lnTo>
                    <a:pt x="14" y="0"/>
                  </a:lnTo>
                  <a:lnTo>
                    <a:pt x="4" y="4"/>
                  </a:lnTo>
                  <a:lnTo>
                    <a:pt x="0" y="15"/>
                  </a:lnTo>
                  <a:lnTo>
                    <a:pt x="0" y="15"/>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4" name="Freeform 140"/>
            <p:cNvSpPr>
              <a:spLocks/>
            </p:cNvSpPr>
            <p:nvPr/>
          </p:nvSpPr>
          <p:spPr bwMode="auto">
            <a:xfrm>
              <a:off x="2471" y="1571"/>
              <a:ext cx="22" cy="22"/>
            </a:xfrm>
            <a:custGeom>
              <a:avLst/>
              <a:gdLst>
                <a:gd name="T0" fmla="*/ 0 w 29"/>
                <a:gd name="T1" fmla="*/ 14 h 29"/>
                <a:gd name="T2" fmla="*/ 4 w 29"/>
                <a:gd name="T3" fmla="*/ 24 h 29"/>
                <a:gd name="T4" fmla="*/ 14 w 29"/>
                <a:gd name="T5" fmla="*/ 28 h 29"/>
                <a:gd name="T6" fmla="*/ 24 w 29"/>
                <a:gd name="T7" fmla="*/ 24 h 29"/>
                <a:gd name="T8" fmla="*/ 28 w 29"/>
                <a:gd name="T9" fmla="*/ 14 h 29"/>
                <a:gd name="T10" fmla="*/ 24 w 29"/>
                <a:gd name="T11" fmla="*/ 4 h 29"/>
                <a:gd name="T12" fmla="*/ 14 w 29"/>
                <a:gd name="T13" fmla="*/ 0 h 29"/>
                <a:gd name="T14" fmla="*/ 4 w 29"/>
                <a:gd name="T15" fmla="*/ 4 h 29"/>
                <a:gd name="T16" fmla="*/ 0 w 29"/>
                <a:gd name="T17" fmla="*/ 14 h 29"/>
                <a:gd name="T18" fmla="*/ 0 w 29"/>
                <a:gd name="T1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0" y="14"/>
                  </a:moveTo>
                  <a:lnTo>
                    <a:pt x="4" y="24"/>
                  </a:lnTo>
                  <a:lnTo>
                    <a:pt x="14" y="28"/>
                  </a:lnTo>
                  <a:lnTo>
                    <a:pt x="24" y="24"/>
                  </a:lnTo>
                  <a:lnTo>
                    <a:pt x="28" y="14"/>
                  </a:lnTo>
                  <a:lnTo>
                    <a:pt x="24" y="4"/>
                  </a:lnTo>
                  <a:lnTo>
                    <a:pt x="14" y="0"/>
                  </a:lnTo>
                  <a:lnTo>
                    <a:pt x="4" y="4"/>
                  </a:lnTo>
                  <a:lnTo>
                    <a:pt x="0" y="14"/>
                  </a:lnTo>
                  <a:lnTo>
                    <a:pt x="0" y="1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5" name="Freeform 141"/>
            <p:cNvSpPr>
              <a:spLocks/>
            </p:cNvSpPr>
            <p:nvPr/>
          </p:nvSpPr>
          <p:spPr bwMode="auto">
            <a:xfrm>
              <a:off x="2966" y="1474"/>
              <a:ext cx="21" cy="21"/>
            </a:xfrm>
            <a:custGeom>
              <a:avLst/>
              <a:gdLst>
                <a:gd name="T0" fmla="*/ 0 w 29"/>
                <a:gd name="T1" fmla="*/ 14 h 28"/>
                <a:gd name="T2" fmla="*/ 4 w 29"/>
                <a:gd name="T3" fmla="*/ 23 h 28"/>
                <a:gd name="T4" fmla="*/ 14 w 29"/>
                <a:gd name="T5" fmla="*/ 27 h 28"/>
                <a:gd name="T6" fmla="*/ 24 w 29"/>
                <a:gd name="T7" fmla="*/ 23 h 28"/>
                <a:gd name="T8" fmla="*/ 28 w 29"/>
                <a:gd name="T9" fmla="*/ 14 h 28"/>
                <a:gd name="T10" fmla="*/ 24 w 29"/>
                <a:gd name="T11" fmla="*/ 3 h 28"/>
                <a:gd name="T12" fmla="*/ 14 w 29"/>
                <a:gd name="T13" fmla="*/ 0 h 28"/>
                <a:gd name="T14" fmla="*/ 4 w 29"/>
                <a:gd name="T15" fmla="*/ 3 h 28"/>
                <a:gd name="T16" fmla="*/ 0 w 29"/>
                <a:gd name="T17" fmla="*/ 14 h 28"/>
                <a:gd name="T18" fmla="*/ 0 w 29"/>
                <a:gd name="T1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0" y="14"/>
                  </a:moveTo>
                  <a:lnTo>
                    <a:pt x="4" y="23"/>
                  </a:lnTo>
                  <a:lnTo>
                    <a:pt x="14" y="27"/>
                  </a:lnTo>
                  <a:lnTo>
                    <a:pt x="24" y="23"/>
                  </a:lnTo>
                  <a:lnTo>
                    <a:pt x="28" y="14"/>
                  </a:lnTo>
                  <a:lnTo>
                    <a:pt x="24" y="3"/>
                  </a:lnTo>
                  <a:lnTo>
                    <a:pt x="14" y="0"/>
                  </a:lnTo>
                  <a:lnTo>
                    <a:pt x="4" y="3"/>
                  </a:lnTo>
                  <a:lnTo>
                    <a:pt x="0" y="14"/>
                  </a:lnTo>
                  <a:lnTo>
                    <a:pt x="0" y="14"/>
                  </a:lnTo>
                </a:path>
              </a:pathLst>
            </a:custGeom>
            <a:solidFill>
              <a:srgbClr val="C4D1F0"/>
            </a:soli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46" name="Text Box 143"/>
          <p:cNvSpPr txBox="1">
            <a:spLocks noChangeArrowheads="1"/>
          </p:cNvSpPr>
          <p:nvPr/>
        </p:nvSpPr>
        <p:spPr bwMode="auto">
          <a:xfrm>
            <a:off x="1524000" y="2024063"/>
            <a:ext cx="9266238" cy="34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defTabSz="820738">
              <a:spcAft>
                <a:spcPct val="0"/>
              </a:spcAft>
              <a:defRPr>
                <a:solidFill>
                  <a:schemeClr val="tx1"/>
                </a:solidFill>
                <a:latin typeface="Arial" panose="020B0604020202020204" pitchFamily="34" charset="0"/>
              </a:defRPr>
            </a:lvl1pPr>
            <a:lvl2pPr marL="411163" defTabSz="820738">
              <a:spcAft>
                <a:spcPct val="0"/>
              </a:spcAft>
              <a:defRPr>
                <a:solidFill>
                  <a:schemeClr val="tx1"/>
                </a:solidFill>
                <a:latin typeface="Arial" panose="020B0604020202020204" pitchFamily="34" charset="0"/>
              </a:defRPr>
            </a:lvl2pPr>
            <a:lvl3pPr marL="820738" defTabSz="820738">
              <a:spcAft>
                <a:spcPct val="0"/>
              </a:spcAft>
              <a:defRPr>
                <a:solidFill>
                  <a:schemeClr val="tx1"/>
                </a:solidFill>
                <a:latin typeface="Arial" panose="020B0604020202020204" pitchFamily="34" charset="0"/>
              </a:defRPr>
            </a:lvl3pPr>
            <a:lvl4pPr marL="1231900" defTabSz="820738">
              <a:spcAft>
                <a:spcPct val="0"/>
              </a:spcAft>
              <a:defRPr>
                <a:solidFill>
                  <a:schemeClr val="tx1"/>
                </a:solidFill>
                <a:latin typeface="Arial" panose="020B0604020202020204" pitchFamily="34" charset="0"/>
              </a:defRPr>
            </a:lvl4pPr>
            <a:lvl5pPr marL="1641475" defTabSz="820738">
              <a:spcAft>
                <a:spcPct val="0"/>
              </a:spcAft>
              <a:defRPr>
                <a:solidFill>
                  <a:schemeClr val="tx1"/>
                </a:solidFill>
                <a:latin typeface="Arial" panose="020B0604020202020204" pitchFamily="34" charset="0"/>
              </a:defRPr>
            </a:lvl5pPr>
            <a:lvl6pPr marL="2098675" defTabSz="820738" fontAlgn="base">
              <a:spcBef>
                <a:spcPct val="0"/>
              </a:spcBef>
              <a:spcAft>
                <a:spcPct val="0"/>
              </a:spcAft>
              <a:defRPr>
                <a:solidFill>
                  <a:schemeClr val="tx1"/>
                </a:solidFill>
                <a:latin typeface="Arial" panose="020B0604020202020204" pitchFamily="34" charset="0"/>
              </a:defRPr>
            </a:lvl6pPr>
            <a:lvl7pPr marL="2555875" defTabSz="820738" fontAlgn="base">
              <a:spcBef>
                <a:spcPct val="0"/>
              </a:spcBef>
              <a:spcAft>
                <a:spcPct val="0"/>
              </a:spcAft>
              <a:defRPr>
                <a:solidFill>
                  <a:schemeClr val="tx1"/>
                </a:solidFill>
                <a:latin typeface="Arial" panose="020B0604020202020204" pitchFamily="34" charset="0"/>
              </a:defRPr>
            </a:lvl7pPr>
            <a:lvl8pPr marL="3013075" defTabSz="820738" fontAlgn="base">
              <a:spcBef>
                <a:spcPct val="0"/>
              </a:spcBef>
              <a:spcAft>
                <a:spcPct val="0"/>
              </a:spcAft>
              <a:defRPr>
                <a:solidFill>
                  <a:schemeClr val="tx1"/>
                </a:solidFill>
                <a:latin typeface="Arial" panose="020B0604020202020204" pitchFamily="34" charset="0"/>
              </a:defRPr>
            </a:lvl8pPr>
            <a:lvl9pPr marL="3470275" defTabSz="820738"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buClrTx/>
              <a:buFontTx/>
              <a:buNone/>
            </a:pPr>
            <a:r>
              <a:rPr lang="en-US" altLang="de-DE" sz="1700" dirty="0">
                <a:sym typeface="GeographicSymbols" pitchFamily="2" charset="2"/>
              </a:rPr>
              <a:t>Afghanistan </a:t>
            </a:r>
            <a:r>
              <a:rPr lang="en-US" altLang="de-DE" sz="1700" dirty="0">
                <a:cs typeface="Arial" panose="020B0604020202020204" pitchFamily="34" charset="0"/>
                <a:sym typeface="GeographicSymbols" pitchFamily="2" charset="2"/>
              </a:rPr>
              <a:t>• Albania •</a:t>
            </a:r>
            <a:r>
              <a:rPr lang="en-US" altLang="de-DE" sz="1700" dirty="0">
                <a:sym typeface="GeographicSymbols" pitchFamily="2" charset="2"/>
              </a:rPr>
              <a:t> Algeria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Azerbaijan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Bahrain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Bangladesh </a:t>
            </a:r>
            <a:r>
              <a:rPr lang="en-US" altLang="de-DE" sz="1700" dirty="0">
                <a:cs typeface="Arial" panose="020B0604020202020204" pitchFamily="34" charset="0"/>
                <a:sym typeface="GeographicSymbols" pitchFamily="2" charset="2"/>
              </a:rPr>
              <a:t>• Bosnia and </a:t>
            </a:r>
            <a:endParaRPr lang="en-US" altLang="de-DE" sz="1700" dirty="0">
              <a:sym typeface="GeographicSymbols" pitchFamily="2" charset="2"/>
            </a:endParaRPr>
          </a:p>
          <a:p>
            <a:pPr algn="ctr" eaLnBrk="0" hangingPunct="0">
              <a:spcBef>
                <a:spcPct val="50000"/>
              </a:spcBef>
              <a:buClrTx/>
              <a:buFontTx/>
              <a:buNone/>
            </a:pPr>
            <a:r>
              <a:rPr lang="en-US" altLang="de-DE" sz="1700" dirty="0">
                <a:sym typeface="GeographicSymbols" pitchFamily="2" charset="2"/>
              </a:rPr>
              <a:t>Herzegovina </a:t>
            </a:r>
            <a:r>
              <a:rPr lang="en-US" altLang="de-DE" sz="1700" dirty="0">
                <a:cs typeface="Arial" panose="020B0604020202020204" pitchFamily="34" charset="0"/>
                <a:sym typeface="GeographicSymbols" pitchFamily="2" charset="2"/>
              </a:rPr>
              <a:t>• </a:t>
            </a:r>
            <a:r>
              <a:rPr lang="en-US" altLang="de-DE" sz="1700" dirty="0">
                <a:sym typeface="GeographicSymbols" pitchFamily="2" charset="2"/>
              </a:rPr>
              <a:t>Burkina Faso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Brunei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Chad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Comoros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C</a:t>
            </a:r>
            <a:r>
              <a:rPr lang="en-US" altLang="de-DE" sz="1700" dirty="0">
                <a:cs typeface="Arial" panose="020B0604020202020204" pitchFamily="34" charset="0"/>
                <a:sym typeface="GeographicSymbols" pitchFamily="2" charset="2"/>
              </a:rPr>
              <a:t>ôte d’Ivoire •</a:t>
            </a:r>
            <a:r>
              <a:rPr lang="en-US" altLang="de-DE" sz="1700" dirty="0">
                <a:sym typeface="GeographicSymbols" pitchFamily="2" charset="2"/>
              </a:rPr>
              <a:t> Djibouti </a:t>
            </a:r>
            <a:r>
              <a:rPr lang="en-US" altLang="de-DE" sz="1700" dirty="0">
                <a:cs typeface="Arial" panose="020B0604020202020204" pitchFamily="34" charset="0"/>
                <a:sym typeface="GeographicSymbols" pitchFamily="2" charset="2"/>
              </a:rPr>
              <a:t>•</a:t>
            </a:r>
            <a:endParaRPr lang="en-US" altLang="de-DE" sz="1700" dirty="0">
              <a:sym typeface="GeographicSymbols" pitchFamily="2" charset="2"/>
            </a:endParaRPr>
          </a:p>
          <a:p>
            <a:pPr algn="ctr" eaLnBrk="0" hangingPunct="0">
              <a:spcBef>
                <a:spcPct val="50000"/>
              </a:spcBef>
              <a:buClrTx/>
              <a:buFontTx/>
              <a:buNone/>
            </a:pPr>
            <a:r>
              <a:rPr lang="en-US" altLang="de-DE" sz="1700" dirty="0">
                <a:sym typeface="GeographicSymbols" pitchFamily="2" charset="2"/>
              </a:rPr>
              <a:t>Eritrea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Ethiopia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Egypt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Gambia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Guinea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Indonesia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Iran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Iraq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Jordan </a:t>
            </a:r>
            <a:r>
              <a:rPr lang="en-US" altLang="de-DE" sz="1700" dirty="0">
                <a:cs typeface="Arial" panose="020B0604020202020204" pitchFamily="34" charset="0"/>
                <a:sym typeface="GeographicSymbols" pitchFamily="2" charset="2"/>
              </a:rPr>
              <a:t>•</a:t>
            </a:r>
            <a:endParaRPr lang="en-US" altLang="de-DE" sz="1700" dirty="0">
              <a:sym typeface="GeographicSymbols" pitchFamily="2" charset="2"/>
            </a:endParaRPr>
          </a:p>
          <a:p>
            <a:pPr algn="ctr" eaLnBrk="0" hangingPunct="0">
              <a:spcBef>
                <a:spcPct val="50000"/>
              </a:spcBef>
              <a:buClrTx/>
              <a:buFontTx/>
              <a:buNone/>
            </a:pPr>
            <a:r>
              <a:rPr lang="en-US" altLang="de-DE" sz="1700" dirty="0">
                <a:sym typeface="GeographicSymbols" pitchFamily="2" charset="2"/>
              </a:rPr>
              <a:t>Kuwait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Kazakhstan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Kyrgyzstan </a:t>
            </a:r>
            <a:r>
              <a:rPr lang="en-US" altLang="de-DE" sz="1700" dirty="0">
                <a:cs typeface="Arial" panose="020B0604020202020204" pitchFamily="34" charset="0"/>
                <a:sym typeface="GeographicSymbols" pitchFamily="2" charset="2"/>
              </a:rPr>
              <a:t>• Lebanon •</a:t>
            </a:r>
            <a:r>
              <a:rPr lang="en-US" altLang="de-DE" sz="1700" dirty="0">
                <a:sym typeface="GeographicSymbols" pitchFamily="2" charset="2"/>
              </a:rPr>
              <a:t> Libya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Maldives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Malaysia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Mali </a:t>
            </a:r>
            <a:r>
              <a:rPr lang="en-US" altLang="de-DE" sz="1700" dirty="0">
                <a:cs typeface="Arial" panose="020B0604020202020204" pitchFamily="34" charset="0"/>
                <a:sym typeface="GeographicSymbols" pitchFamily="2" charset="2"/>
              </a:rPr>
              <a:t>•</a:t>
            </a:r>
            <a:endParaRPr lang="en-US" altLang="de-DE" sz="1700" dirty="0">
              <a:sym typeface="GeographicSymbols" pitchFamily="2" charset="2"/>
            </a:endParaRPr>
          </a:p>
          <a:p>
            <a:pPr algn="ctr" eaLnBrk="0" hangingPunct="0">
              <a:spcBef>
                <a:spcPct val="50000"/>
              </a:spcBef>
              <a:buClrTx/>
              <a:buFontTx/>
              <a:buNone/>
            </a:pPr>
            <a:r>
              <a:rPr lang="en-US" altLang="de-DE" sz="1700" dirty="0">
                <a:sym typeface="GeographicSymbols" pitchFamily="2" charset="2"/>
              </a:rPr>
              <a:t>Mauritania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Morocco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Niger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Nigeria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Oman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Pakistan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Palestine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Qatar </a:t>
            </a:r>
            <a:r>
              <a:rPr lang="en-US" altLang="de-DE" sz="1700" dirty="0">
                <a:cs typeface="Arial" panose="020B0604020202020204" pitchFamily="34" charset="0"/>
                <a:sym typeface="GeographicSymbols" pitchFamily="2" charset="2"/>
              </a:rPr>
              <a:t>•</a:t>
            </a:r>
            <a:endParaRPr lang="en-US" altLang="de-DE" sz="1700" dirty="0">
              <a:sym typeface="GeographicSymbols" pitchFamily="2" charset="2"/>
            </a:endParaRPr>
          </a:p>
          <a:p>
            <a:pPr algn="ctr" eaLnBrk="0" hangingPunct="0">
              <a:spcBef>
                <a:spcPct val="50000"/>
              </a:spcBef>
              <a:buClrTx/>
              <a:buFontTx/>
              <a:buNone/>
            </a:pPr>
            <a:r>
              <a:rPr lang="en-US" altLang="de-DE" sz="1700" dirty="0">
                <a:sym typeface="GeographicSymbols" pitchFamily="2" charset="2"/>
              </a:rPr>
              <a:t>Saudi Arabia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Senegal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Sierra Leone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Somalia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Sudan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Syria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Tajikistan </a:t>
            </a:r>
            <a:r>
              <a:rPr lang="en-US" altLang="de-DE" sz="1700" dirty="0">
                <a:cs typeface="Arial" panose="020B0604020202020204" pitchFamily="34" charset="0"/>
                <a:sym typeface="GeographicSymbols" pitchFamily="2" charset="2"/>
              </a:rPr>
              <a:t>•</a:t>
            </a:r>
            <a:endParaRPr lang="en-US" altLang="de-DE" sz="1700" dirty="0">
              <a:sym typeface="GeographicSymbols" pitchFamily="2" charset="2"/>
            </a:endParaRPr>
          </a:p>
          <a:p>
            <a:pPr algn="ctr" eaLnBrk="0" hangingPunct="0">
              <a:spcBef>
                <a:spcPct val="50000"/>
              </a:spcBef>
              <a:buClrTx/>
              <a:buFontTx/>
              <a:buNone/>
            </a:pPr>
            <a:r>
              <a:rPr lang="en-US" altLang="de-DE" sz="1700" dirty="0">
                <a:sym typeface="GeographicSymbols" pitchFamily="2" charset="2"/>
              </a:rPr>
              <a:t>Turkey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Tunisia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Turkmenistan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Uzbekistan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United Arab Emirates </a:t>
            </a:r>
            <a:r>
              <a:rPr lang="en-US" altLang="de-DE" sz="1700" dirty="0">
                <a:cs typeface="Arial" panose="020B0604020202020204" pitchFamily="34" charset="0"/>
                <a:sym typeface="GeographicSymbols" pitchFamily="2" charset="2"/>
              </a:rPr>
              <a:t>•</a:t>
            </a:r>
            <a:r>
              <a:rPr lang="en-US" altLang="de-DE" sz="1700" dirty="0">
                <a:sym typeface="GeographicSymbols" pitchFamily="2" charset="2"/>
              </a:rPr>
              <a:t> Yemen </a:t>
            </a:r>
            <a:r>
              <a:rPr lang="en-US" altLang="de-DE" sz="1700" dirty="0">
                <a:cs typeface="Arial" panose="020B0604020202020204" pitchFamily="34" charset="0"/>
                <a:sym typeface="GeographicSymbols" pitchFamily="2" charset="2"/>
              </a:rPr>
              <a:t>•</a:t>
            </a:r>
            <a:endParaRPr lang="en-US" altLang="de-DE" sz="1700" dirty="0">
              <a:sym typeface="GeographicSymbols" pitchFamily="2" charset="2"/>
            </a:endParaRPr>
          </a:p>
          <a:p>
            <a:pPr algn="ctr" eaLnBrk="0" hangingPunct="0">
              <a:spcBef>
                <a:spcPct val="50000"/>
              </a:spcBef>
              <a:buClrTx/>
              <a:buFontTx/>
              <a:buNone/>
            </a:pPr>
            <a:endParaRPr lang="en-US" altLang="de-DE" sz="1700" dirty="0">
              <a:sym typeface="GeographicSymbols" pitchFamily="2" charset="2"/>
            </a:endParaRPr>
          </a:p>
          <a:p>
            <a:pPr algn="ctr" eaLnBrk="0" hangingPunct="0">
              <a:spcBef>
                <a:spcPct val="50000"/>
              </a:spcBef>
              <a:buClrTx/>
              <a:buFontTx/>
              <a:buNone/>
            </a:pPr>
            <a:endParaRPr lang="en-US" altLang="de-DE" sz="1700" dirty="0">
              <a:solidFill>
                <a:srgbClr val="000000"/>
              </a:solidFill>
              <a:sym typeface="GeographicSymbols" pitchFamily="2" charset="2"/>
            </a:endParaRPr>
          </a:p>
        </p:txBody>
      </p:sp>
      <p:sp>
        <p:nvSpPr>
          <p:cNvPr id="147" name="Text Box 145"/>
          <p:cNvSpPr txBox="1">
            <a:spLocks noChangeArrowheads="1"/>
          </p:cNvSpPr>
          <p:nvPr/>
        </p:nvSpPr>
        <p:spPr bwMode="auto">
          <a:xfrm>
            <a:off x="2320925" y="5551488"/>
            <a:ext cx="7621588" cy="75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86" tIns="41043" rIns="82086" bIns="41043">
            <a:spAutoFit/>
          </a:bodyPr>
          <a:lstStyle>
            <a:lvl1pPr defTabSz="820738">
              <a:spcAft>
                <a:spcPct val="0"/>
              </a:spcAft>
              <a:defRPr>
                <a:solidFill>
                  <a:schemeClr val="tx1"/>
                </a:solidFill>
                <a:latin typeface="Arial" panose="020B0604020202020204" pitchFamily="34" charset="0"/>
              </a:defRPr>
            </a:lvl1pPr>
            <a:lvl2pPr marL="411163" defTabSz="820738">
              <a:spcAft>
                <a:spcPct val="0"/>
              </a:spcAft>
              <a:defRPr>
                <a:solidFill>
                  <a:schemeClr val="tx1"/>
                </a:solidFill>
                <a:latin typeface="Arial" panose="020B0604020202020204" pitchFamily="34" charset="0"/>
              </a:defRPr>
            </a:lvl2pPr>
            <a:lvl3pPr marL="820738" defTabSz="820738">
              <a:spcAft>
                <a:spcPct val="0"/>
              </a:spcAft>
              <a:defRPr>
                <a:solidFill>
                  <a:schemeClr val="tx1"/>
                </a:solidFill>
                <a:latin typeface="Arial" panose="020B0604020202020204" pitchFamily="34" charset="0"/>
              </a:defRPr>
            </a:lvl3pPr>
            <a:lvl4pPr marL="1231900" defTabSz="820738">
              <a:spcAft>
                <a:spcPct val="0"/>
              </a:spcAft>
              <a:defRPr>
                <a:solidFill>
                  <a:schemeClr val="tx1"/>
                </a:solidFill>
                <a:latin typeface="Arial" panose="020B0604020202020204" pitchFamily="34" charset="0"/>
              </a:defRPr>
            </a:lvl4pPr>
            <a:lvl5pPr marL="1641475" defTabSz="820738">
              <a:spcAft>
                <a:spcPct val="0"/>
              </a:spcAft>
              <a:defRPr>
                <a:solidFill>
                  <a:schemeClr val="tx1"/>
                </a:solidFill>
                <a:latin typeface="Arial" panose="020B0604020202020204" pitchFamily="34" charset="0"/>
              </a:defRPr>
            </a:lvl5pPr>
            <a:lvl6pPr marL="2098675" defTabSz="820738" fontAlgn="base">
              <a:spcBef>
                <a:spcPct val="0"/>
              </a:spcBef>
              <a:spcAft>
                <a:spcPct val="0"/>
              </a:spcAft>
              <a:defRPr>
                <a:solidFill>
                  <a:schemeClr val="tx1"/>
                </a:solidFill>
                <a:latin typeface="Arial" panose="020B0604020202020204" pitchFamily="34" charset="0"/>
              </a:defRPr>
            </a:lvl6pPr>
            <a:lvl7pPr marL="2555875" defTabSz="820738" fontAlgn="base">
              <a:spcBef>
                <a:spcPct val="0"/>
              </a:spcBef>
              <a:spcAft>
                <a:spcPct val="0"/>
              </a:spcAft>
              <a:defRPr>
                <a:solidFill>
                  <a:schemeClr val="tx1"/>
                </a:solidFill>
                <a:latin typeface="Arial" panose="020B0604020202020204" pitchFamily="34" charset="0"/>
              </a:defRPr>
            </a:lvl7pPr>
            <a:lvl8pPr marL="3013075" defTabSz="820738" fontAlgn="base">
              <a:spcBef>
                <a:spcPct val="0"/>
              </a:spcBef>
              <a:spcAft>
                <a:spcPct val="0"/>
              </a:spcAft>
              <a:defRPr>
                <a:solidFill>
                  <a:schemeClr val="tx1"/>
                </a:solidFill>
                <a:latin typeface="Arial" panose="020B0604020202020204" pitchFamily="34" charset="0"/>
              </a:defRPr>
            </a:lvl8pPr>
            <a:lvl9pPr marL="3470275" defTabSz="820738"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buClrTx/>
              <a:buFontTx/>
              <a:buNone/>
            </a:pPr>
            <a:r>
              <a:rPr lang="en-US" altLang="de-DE" sz="2200" b="1" dirty="0" smtClean="0">
                <a:solidFill>
                  <a:schemeClr val="accent2"/>
                </a:solidFill>
              </a:rPr>
              <a:t>Worldwide Muslims </a:t>
            </a:r>
            <a:r>
              <a:rPr lang="en-US" altLang="de-DE" sz="2200" b="1" dirty="0">
                <a:solidFill>
                  <a:schemeClr val="accent2"/>
                </a:solidFill>
              </a:rPr>
              <a:t>make up a majority of </a:t>
            </a:r>
            <a:r>
              <a:rPr lang="en-US" altLang="de-DE" sz="2200" b="1" dirty="0" smtClean="0">
                <a:solidFill>
                  <a:schemeClr val="accent2"/>
                </a:solidFill>
              </a:rPr>
              <a:t>the population </a:t>
            </a:r>
            <a:r>
              <a:rPr lang="en-US" altLang="de-DE" sz="2200" b="1" dirty="0">
                <a:solidFill>
                  <a:schemeClr val="accent2"/>
                </a:solidFill>
              </a:rPr>
              <a:t>in 49 countries around the </a:t>
            </a:r>
            <a:r>
              <a:rPr lang="en-US" altLang="de-DE" sz="2200" b="1" dirty="0" smtClean="0">
                <a:solidFill>
                  <a:schemeClr val="accent2"/>
                </a:solidFill>
              </a:rPr>
              <a:t>world.</a:t>
            </a:r>
            <a:endParaRPr lang="en-US" altLang="de-DE" sz="2200" b="1" dirty="0">
              <a:solidFill>
                <a:srgbClr val="000000"/>
              </a:solidFill>
            </a:endParaRPr>
          </a:p>
        </p:txBody>
      </p:sp>
      <p:sp>
        <p:nvSpPr>
          <p:cNvPr id="148" name="Text Box 152"/>
          <p:cNvSpPr txBox="1">
            <a:spLocks noChangeArrowheads="1"/>
          </p:cNvSpPr>
          <p:nvPr/>
        </p:nvSpPr>
        <p:spPr bwMode="gray">
          <a:xfrm>
            <a:off x="2133599" y="1299883"/>
            <a:ext cx="8436077"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spcBef>
                <a:spcPct val="50000"/>
              </a:spcBef>
            </a:pPr>
            <a:r>
              <a:rPr lang="en-US" altLang="de-DE" sz="1800" dirty="0">
                <a:solidFill>
                  <a:schemeClr val="accent1"/>
                </a:solidFill>
              </a:rPr>
              <a:t>1.8 billion or about 24.1% of the world population are Muslims</a:t>
            </a:r>
          </a:p>
        </p:txBody>
      </p:sp>
    </p:spTree>
    <p:extLst>
      <p:ext uri="{BB962C8B-B14F-4D97-AF65-F5344CB8AC3E}">
        <p14:creationId xmlns:p14="http://schemas.microsoft.com/office/powerpoint/2010/main" val="635474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1026"/>
          <p:cNvSpPr>
            <a:spLocks noGrp="1" noChangeArrowheads="1"/>
          </p:cNvSpPr>
          <p:nvPr>
            <p:ph type="title"/>
          </p:nvPr>
        </p:nvSpPr>
        <p:spPr>
          <a:xfrm>
            <a:off x="337587" y="330463"/>
            <a:ext cx="8551176" cy="792420"/>
          </a:xfrm>
        </p:spPr>
        <p:txBody>
          <a:bodyPr/>
          <a:lstStyle/>
          <a:p>
            <a:r>
              <a:rPr lang="en-US" altLang="de-DE" dirty="0" smtClean="0"/>
              <a:t>
What is Takaful?</a:t>
            </a:r>
            <a:endParaRPr lang="en-US" altLang="de-DE" dirty="0"/>
          </a:p>
        </p:txBody>
      </p:sp>
      <p:sp>
        <p:nvSpPr>
          <p:cNvPr id="382980" name="Text Box 1028"/>
          <p:cNvSpPr txBox="1">
            <a:spLocks noChangeArrowheads="1"/>
          </p:cNvSpPr>
          <p:nvPr/>
        </p:nvSpPr>
        <p:spPr bwMode="gray">
          <a:xfrm>
            <a:off x="1992314" y="0"/>
            <a:ext cx="6770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31200" rIns="0" bIns="0"/>
          <a:lstStyle>
            <a:lvl1pPr defTabSz="784225">
              <a:spcAft>
                <a:spcPct val="0"/>
              </a:spcAft>
              <a:defRPr>
                <a:solidFill>
                  <a:schemeClr val="tx1"/>
                </a:solidFill>
                <a:latin typeface="Arial" panose="020B0604020202020204" pitchFamily="34" charset="0"/>
              </a:defRPr>
            </a:lvl1pPr>
            <a:lvl2pPr marL="392113" defTabSz="784225">
              <a:spcAft>
                <a:spcPct val="0"/>
              </a:spcAft>
              <a:defRPr>
                <a:solidFill>
                  <a:schemeClr val="tx1"/>
                </a:solidFill>
                <a:latin typeface="Arial" panose="020B0604020202020204" pitchFamily="34" charset="0"/>
              </a:defRPr>
            </a:lvl2pPr>
            <a:lvl3pPr marL="784225" defTabSz="784225">
              <a:spcAft>
                <a:spcPct val="0"/>
              </a:spcAft>
              <a:defRPr>
                <a:solidFill>
                  <a:schemeClr val="tx1"/>
                </a:solidFill>
                <a:latin typeface="Arial" panose="020B0604020202020204" pitchFamily="34" charset="0"/>
              </a:defRPr>
            </a:lvl3pPr>
            <a:lvl4pPr marL="1176338" defTabSz="784225">
              <a:spcAft>
                <a:spcPct val="0"/>
              </a:spcAft>
              <a:defRPr>
                <a:solidFill>
                  <a:schemeClr val="tx1"/>
                </a:solidFill>
                <a:latin typeface="Arial" panose="020B0604020202020204" pitchFamily="34" charset="0"/>
              </a:defRPr>
            </a:lvl4pPr>
            <a:lvl5pPr marL="1566863" defTabSz="784225">
              <a:spcAft>
                <a:spcPct val="0"/>
              </a:spcAft>
              <a:defRPr>
                <a:solidFill>
                  <a:schemeClr val="tx1"/>
                </a:solidFill>
                <a:latin typeface="Arial" panose="020B0604020202020204" pitchFamily="34" charset="0"/>
              </a:defRPr>
            </a:lvl5pPr>
            <a:lvl6pPr marL="2024063" defTabSz="784225" fontAlgn="base">
              <a:spcBef>
                <a:spcPct val="0"/>
              </a:spcBef>
              <a:spcAft>
                <a:spcPct val="0"/>
              </a:spcAft>
              <a:defRPr>
                <a:solidFill>
                  <a:schemeClr val="tx1"/>
                </a:solidFill>
                <a:latin typeface="Arial" panose="020B0604020202020204" pitchFamily="34" charset="0"/>
              </a:defRPr>
            </a:lvl6pPr>
            <a:lvl7pPr marL="2481263" defTabSz="784225" fontAlgn="base">
              <a:spcBef>
                <a:spcPct val="0"/>
              </a:spcBef>
              <a:spcAft>
                <a:spcPct val="0"/>
              </a:spcAft>
              <a:defRPr>
                <a:solidFill>
                  <a:schemeClr val="tx1"/>
                </a:solidFill>
                <a:latin typeface="Arial" panose="020B0604020202020204" pitchFamily="34" charset="0"/>
              </a:defRPr>
            </a:lvl7pPr>
            <a:lvl8pPr marL="2938463" defTabSz="784225" fontAlgn="base">
              <a:spcBef>
                <a:spcPct val="0"/>
              </a:spcBef>
              <a:spcAft>
                <a:spcPct val="0"/>
              </a:spcAft>
              <a:defRPr>
                <a:solidFill>
                  <a:schemeClr val="tx1"/>
                </a:solidFill>
                <a:latin typeface="Arial" panose="020B0604020202020204" pitchFamily="34" charset="0"/>
              </a:defRPr>
            </a:lvl8pPr>
            <a:lvl9pPr marL="3395663" defTabSz="784225" fontAlgn="base">
              <a:spcBef>
                <a:spcPct val="0"/>
              </a:spcBef>
              <a:spcAft>
                <a:spcPct val="0"/>
              </a:spcAft>
              <a:defRPr>
                <a:solidFill>
                  <a:schemeClr val="tx1"/>
                </a:solidFill>
                <a:latin typeface="Arial" panose="020B0604020202020204" pitchFamily="34" charset="0"/>
              </a:defRPr>
            </a:lvl9pPr>
          </a:lstStyle>
          <a:p>
            <a:pPr eaLnBrk="0" hangingPunct="0">
              <a:buClrTx/>
              <a:buFontTx/>
              <a:buNone/>
            </a:pPr>
            <a:endParaRPr lang="en-US" altLang="de-DE" sz="1000">
              <a:solidFill>
                <a:schemeClr val="accent1"/>
              </a:solidFill>
            </a:endParaRPr>
          </a:p>
          <a:p>
            <a:pPr eaLnBrk="0" hangingPunct="0">
              <a:buClrTx/>
              <a:buFontTx/>
              <a:buNone/>
            </a:pPr>
            <a:endParaRPr lang="en-US" altLang="de-DE" sz="1000">
              <a:solidFill>
                <a:schemeClr val="accent1"/>
              </a:solidFill>
            </a:endParaRPr>
          </a:p>
        </p:txBody>
      </p:sp>
      <p:sp>
        <p:nvSpPr>
          <p:cNvPr id="382987" name="Rectangle 1035"/>
          <p:cNvSpPr>
            <a:spLocks noChangeArrowheads="1"/>
          </p:cNvSpPr>
          <p:nvPr/>
        </p:nvSpPr>
        <p:spPr bwMode="gray">
          <a:xfrm>
            <a:off x="1992314" y="331788"/>
            <a:ext cx="142875"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8" name="Rectangle 1036"/>
          <p:cNvSpPr>
            <a:spLocks noChangeArrowheads="1"/>
          </p:cNvSpPr>
          <p:nvPr/>
        </p:nvSpPr>
        <p:spPr bwMode="gray">
          <a:xfrm>
            <a:off x="22082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9" name="Rectangle 1037"/>
          <p:cNvSpPr>
            <a:spLocks noChangeArrowheads="1"/>
          </p:cNvSpPr>
          <p:nvPr/>
        </p:nvSpPr>
        <p:spPr bwMode="gray">
          <a:xfrm>
            <a:off x="24241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0" name="Rectangle 1038"/>
          <p:cNvSpPr>
            <a:spLocks noChangeArrowheads="1"/>
          </p:cNvSpPr>
          <p:nvPr/>
        </p:nvSpPr>
        <p:spPr bwMode="gray">
          <a:xfrm>
            <a:off x="26400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1" name="Rectangle 1039"/>
          <p:cNvSpPr>
            <a:spLocks noChangeArrowheads="1"/>
          </p:cNvSpPr>
          <p:nvPr/>
        </p:nvSpPr>
        <p:spPr bwMode="gray">
          <a:xfrm>
            <a:off x="28559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2" name="Text Box 1040"/>
          <p:cNvSpPr txBox="1">
            <a:spLocks noChangeArrowheads="1"/>
          </p:cNvSpPr>
          <p:nvPr/>
        </p:nvSpPr>
        <p:spPr bwMode="gray">
          <a:xfrm>
            <a:off x="5866977" y="3200401"/>
            <a:ext cx="181822"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gn="ctr"/>
            <a:endParaRPr lang="en-US" altLang="de-DE" sz="1800"/>
          </a:p>
        </p:txBody>
      </p:sp>
      <p:sp>
        <p:nvSpPr>
          <p:cNvPr id="382993" name="Text Box 1041"/>
          <p:cNvSpPr txBox="1">
            <a:spLocks noChangeArrowheads="1"/>
          </p:cNvSpPr>
          <p:nvPr/>
        </p:nvSpPr>
        <p:spPr bwMode="gray">
          <a:xfrm>
            <a:off x="2362200" y="1752601"/>
            <a:ext cx="7405688"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endParaRPr lang="en-US" altLang="de-DE" sz="1800"/>
          </a:p>
        </p:txBody>
      </p:sp>
      <p:sp>
        <p:nvSpPr>
          <p:cNvPr id="382996" name="Text Box 1044"/>
          <p:cNvSpPr txBox="1">
            <a:spLocks noChangeArrowheads="1"/>
          </p:cNvSpPr>
          <p:nvPr/>
        </p:nvSpPr>
        <p:spPr bwMode="gray">
          <a:xfrm>
            <a:off x="1776414" y="6392864"/>
            <a:ext cx="2643187"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spcBef>
                <a:spcPct val="50000"/>
              </a:spcBef>
            </a:pPr>
            <a:endParaRPr lang="en-US" altLang="de-DE" sz="1800"/>
          </a:p>
        </p:txBody>
      </p:sp>
      <p:sp>
        <p:nvSpPr>
          <p:cNvPr id="382997" name="Text Box 1045"/>
          <p:cNvSpPr txBox="1">
            <a:spLocks noGrp="1" noChangeArrowheads="1"/>
          </p:cNvSpPr>
          <p:nvPr>
            <p:ph type="body" idx="1"/>
          </p:nvPr>
        </p:nvSpPr>
        <p:spPr>
          <a:xfrm>
            <a:off x="337587" y="1445342"/>
            <a:ext cx="10328826" cy="4574458"/>
          </a:xfrm>
          <a:noFill/>
          <a:ln/>
          <a:extLst>
            <a:ext uri="{909E8E84-426E-40DD-AFC4-6F175D3DCCD1}">
              <a14:hiddenFill xmlns:a14="http://schemas.microsoft.com/office/drawing/2010/main">
                <a:solidFill>
                  <a:srgbClr val="C4D1F0"/>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43000" indent="-243000">
              <a:lnSpc>
                <a:spcPct val="110000"/>
              </a:lnSpc>
              <a:spcAft>
                <a:spcPts val="600"/>
              </a:spcAft>
              <a:buClr>
                <a:schemeClr val="accent2">
                  <a:lumMod val="100000"/>
                </a:schemeClr>
              </a:buClr>
            </a:pPr>
            <a:r>
              <a:rPr lang="en-US" altLang="de-DE" dirty="0" smtClean="0"/>
              <a:t>Takaful, or Islamic Insurance, is a co-operative scheme where participants pay a premium in form of a donation or </a:t>
            </a:r>
            <a:r>
              <a:rPr lang="en-US" altLang="de-DE" i="1" dirty="0" err="1" smtClean="0"/>
              <a:t>tabarru</a:t>
            </a:r>
            <a:r>
              <a:rPr lang="en-US" altLang="de-DE" dirty="0" smtClean="0"/>
              <a:t>, in a common pool in return for the ability to draw upon the pool upon a valid claim</a:t>
            </a:r>
          </a:p>
          <a:p>
            <a:pPr marL="243000" indent="-243000">
              <a:lnSpc>
                <a:spcPct val="110000"/>
              </a:lnSpc>
              <a:spcAft>
                <a:spcPts val="600"/>
              </a:spcAft>
              <a:buClr>
                <a:schemeClr val="accent2">
                  <a:lumMod val="100000"/>
                </a:schemeClr>
              </a:buClr>
            </a:pPr>
            <a:r>
              <a:rPr lang="en-US" altLang="de-DE" dirty="0" err="1" smtClean="0"/>
              <a:t>Shari’ah</a:t>
            </a:r>
            <a:r>
              <a:rPr lang="en-US" altLang="de-DE" dirty="0" smtClean="0"/>
              <a:t> compliant alternative to conventional insurance</a:t>
            </a:r>
          </a:p>
          <a:p>
            <a:pPr marL="243000" indent="-243000">
              <a:lnSpc>
                <a:spcPct val="110000"/>
              </a:lnSpc>
              <a:spcAft>
                <a:spcPts val="600"/>
              </a:spcAft>
              <a:buClr>
                <a:schemeClr val="accent2">
                  <a:lumMod val="100000"/>
                </a:schemeClr>
              </a:buClr>
            </a:pPr>
            <a:r>
              <a:rPr lang="en-US" altLang="de-DE" dirty="0" smtClean="0"/>
              <a:t>Takaful originates from the Arabic root-word ‘</a:t>
            </a:r>
            <a:r>
              <a:rPr lang="en-US" altLang="de-DE" i="1" dirty="0" err="1" smtClean="0"/>
              <a:t>kafala</a:t>
            </a:r>
            <a:r>
              <a:rPr lang="en-US" altLang="de-DE" dirty="0"/>
              <a:t>’ </a:t>
            </a:r>
            <a:r>
              <a:rPr lang="en-US" altLang="de-DE" dirty="0" smtClean="0"/>
              <a:t>which means “guaranteeing each other” or “joint guarantee”</a:t>
            </a:r>
          </a:p>
          <a:p>
            <a:pPr marL="243000" indent="-243000">
              <a:lnSpc>
                <a:spcPct val="110000"/>
              </a:lnSpc>
              <a:buClr>
                <a:schemeClr val="accent2">
                  <a:lumMod val="100000"/>
                </a:schemeClr>
              </a:buClr>
            </a:pPr>
            <a:r>
              <a:rPr lang="en-US" altLang="de-DE" dirty="0" smtClean="0"/>
              <a:t>Definition of Accounting</a:t>
            </a:r>
            <a:r>
              <a:rPr lang="en-US" altLang="de-DE" dirty="0"/>
              <a:t>, Auditing, and Governance standards for Islamic Financial Institutions (AAOIFI</a:t>
            </a:r>
            <a:r>
              <a:rPr lang="en-US" altLang="de-DE" dirty="0" smtClean="0"/>
              <a:t>) for </a:t>
            </a:r>
            <a:r>
              <a:rPr lang="en-US" altLang="de-DE" dirty="0"/>
              <a:t>Islamic </a:t>
            </a:r>
            <a:r>
              <a:rPr lang="en-US" altLang="de-DE" dirty="0" smtClean="0"/>
              <a:t>insurance:</a:t>
            </a:r>
            <a:endParaRPr lang="en-US" altLang="de-DE" dirty="0"/>
          </a:p>
          <a:p>
            <a:pPr marL="215935" lvl="1" indent="0">
              <a:lnSpc>
                <a:spcPct val="110000"/>
              </a:lnSpc>
              <a:spcBef>
                <a:spcPts val="600"/>
              </a:spcBef>
              <a:spcAft>
                <a:spcPts val="600"/>
              </a:spcAft>
              <a:buClr>
                <a:schemeClr val="accent2">
                  <a:lumMod val="100000"/>
                </a:schemeClr>
              </a:buClr>
              <a:buNone/>
            </a:pPr>
            <a:r>
              <a:rPr lang="en-US" altLang="de-DE" dirty="0" smtClean="0"/>
              <a:t>”A </a:t>
            </a:r>
            <a:r>
              <a:rPr lang="en-US" altLang="de-DE" dirty="0"/>
              <a:t>system through which the participants donate part or all of their contributions which are used to </a:t>
            </a:r>
            <a:r>
              <a:rPr lang="en-US" altLang="de-DE" dirty="0" smtClean="0"/>
              <a:t>pay claims </a:t>
            </a:r>
            <a:r>
              <a:rPr lang="en-US" altLang="de-DE" dirty="0"/>
              <a:t>for damages suffered by some of the participants. The company's role is </a:t>
            </a:r>
            <a:r>
              <a:rPr lang="en-US" altLang="de-DE" dirty="0" smtClean="0"/>
              <a:t>restricted to </a:t>
            </a:r>
            <a:r>
              <a:rPr lang="en-US" altLang="de-DE" dirty="0"/>
              <a:t>managing the </a:t>
            </a:r>
            <a:r>
              <a:rPr lang="en-US" altLang="de-DE" dirty="0" smtClean="0"/>
              <a:t>insurance operations </a:t>
            </a:r>
            <a:r>
              <a:rPr lang="en-US" altLang="de-DE" dirty="0"/>
              <a:t>and investing the </a:t>
            </a:r>
            <a:r>
              <a:rPr lang="en-US" altLang="de-DE" dirty="0" smtClean="0"/>
              <a:t>insurance operations </a:t>
            </a:r>
            <a:r>
              <a:rPr lang="en-US" altLang="de-DE" dirty="0"/>
              <a:t>and investing the insurance contributions</a:t>
            </a:r>
            <a:r>
              <a:rPr lang="en-US" altLang="de-DE" dirty="0" smtClean="0"/>
              <a:t>”</a:t>
            </a:r>
          </a:p>
          <a:p>
            <a:pPr marL="243000" indent="-243000">
              <a:lnSpc>
                <a:spcPct val="110000"/>
              </a:lnSpc>
              <a:buClr>
                <a:schemeClr val="accent2">
                  <a:lumMod val="100000"/>
                </a:schemeClr>
              </a:buClr>
            </a:pPr>
            <a:r>
              <a:rPr lang="en-US" altLang="de-DE" dirty="0" smtClean="0"/>
              <a:t>Definition for </a:t>
            </a:r>
            <a:r>
              <a:rPr lang="en-US" altLang="de-DE" dirty="0"/>
              <a:t>T</a:t>
            </a:r>
            <a:r>
              <a:rPr lang="en-US" altLang="de-DE" dirty="0" smtClean="0"/>
              <a:t>akaful in </a:t>
            </a:r>
            <a:r>
              <a:rPr lang="en-US" altLang="de-DE" dirty="0"/>
              <a:t>section 2 of the Malaysian Takaful </a:t>
            </a:r>
            <a:r>
              <a:rPr lang="en-US" altLang="de-DE" dirty="0" smtClean="0"/>
              <a:t>Act 1984:</a:t>
            </a:r>
            <a:endParaRPr lang="en-US" altLang="de-DE" dirty="0"/>
          </a:p>
          <a:p>
            <a:pPr marL="215935" lvl="1" indent="0">
              <a:lnSpc>
                <a:spcPct val="110000"/>
              </a:lnSpc>
              <a:spcBef>
                <a:spcPts val="600"/>
              </a:spcBef>
              <a:spcAft>
                <a:spcPts val="600"/>
              </a:spcAft>
              <a:buClr>
                <a:schemeClr val="accent2">
                  <a:lumMod val="100000"/>
                </a:schemeClr>
              </a:buClr>
              <a:buNone/>
            </a:pPr>
            <a:r>
              <a:rPr lang="en-US" altLang="de-DE" dirty="0"/>
              <a:t>“Takaful is a scheme based on brotherhood, solidarity and mutual assistance which provides for financial </a:t>
            </a:r>
            <a:r>
              <a:rPr lang="en-US" altLang="de-DE" dirty="0" smtClean="0"/>
              <a:t>aid and </a:t>
            </a:r>
            <a:r>
              <a:rPr lang="en-US" altLang="de-DE" dirty="0"/>
              <a:t>assistance to the participants mutually agree to contribute for that purpose</a:t>
            </a:r>
            <a:r>
              <a:rPr lang="en-US" altLang="de-DE" dirty="0" smtClean="0"/>
              <a:t>”</a:t>
            </a:r>
          </a:p>
          <a:p>
            <a:pPr marL="215935" lvl="1" indent="0">
              <a:lnSpc>
                <a:spcPct val="110000"/>
              </a:lnSpc>
              <a:spcBef>
                <a:spcPts val="600"/>
              </a:spcBef>
              <a:spcAft>
                <a:spcPts val="600"/>
              </a:spcAft>
              <a:buClr>
                <a:schemeClr val="accent2">
                  <a:lumMod val="100000"/>
                </a:schemeClr>
              </a:buClr>
              <a:buNone/>
            </a:pPr>
            <a:endParaRPr lang="en-US" altLang="de-DE" dirty="0" smtClean="0"/>
          </a:p>
          <a:p>
            <a:pPr marL="215935" lvl="1" indent="0">
              <a:spcBef>
                <a:spcPts val="600"/>
              </a:spcBef>
              <a:spcAft>
                <a:spcPts val="600"/>
              </a:spcAft>
              <a:buClr>
                <a:schemeClr val="accent2">
                  <a:lumMod val="100000"/>
                </a:schemeClr>
              </a:buClr>
              <a:buNone/>
            </a:pPr>
            <a:endParaRPr lang="en-US" altLang="de-DE" sz="1800" dirty="0" smtClean="0"/>
          </a:p>
          <a:p>
            <a:pPr marL="243000" indent="-243000">
              <a:spcBef>
                <a:spcPct val="20000"/>
              </a:spcBef>
              <a:spcAft>
                <a:spcPct val="0"/>
              </a:spcAft>
              <a:buClr>
                <a:schemeClr val="accent2">
                  <a:lumMod val="100000"/>
                </a:schemeClr>
              </a:buClr>
            </a:pPr>
            <a:endParaRPr lang="en-US" altLang="de-DE" sz="1800" dirty="0"/>
          </a:p>
          <a:p>
            <a:pPr marL="243000" indent="-243000">
              <a:spcBef>
                <a:spcPct val="20000"/>
              </a:spcBef>
              <a:spcAft>
                <a:spcPct val="0"/>
              </a:spcAft>
              <a:buClr>
                <a:schemeClr val="accent2">
                  <a:lumMod val="100000"/>
                </a:schemeClr>
              </a:buClr>
            </a:pPr>
            <a:endParaRPr lang="en-US" altLang="de-DE" sz="1800" dirty="0"/>
          </a:p>
          <a:p>
            <a:pPr marL="243000" indent="-243000">
              <a:spcBef>
                <a:spcPct val="20000"/>
              </a:spcBef>
              <a:spcAft>
                <a:spcPct val="0"/>
              </a:spcAft>
              <a:buClr>
                <a:schemeClr val="accent2">
                  <a:lumMod val="100000"/>
                </a:schemeClr>
              </a:buClr>
            </a:pPr>
            <a:endParaRPr lang="en-US" altLang="de-DE" sz="1800" dirty="0" smtClean="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Clr>
                <a:schemeClr val="tx1"/>
              </a:buClr>
              <a:buNone/>
            </a:pPr>
            <a:r>
              <a:rPr lang="en-US" altLang="de-DE" sz="1800" dirty="0"/>
              <a:t> </a:t>
            </a:r>
          </a:p>
        </p:txBody>
      </p:sp>
    </p:spTree>
    <p:extLst>
      <p:ext uri="{BB962C8B-B14F-4D97-AF65-F5344CB8AC3E}">
        <p14:creationId xmlns:p14="http://schemas.microsoft.com/office/powerpoint/2010/main" val="230627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1026"/>
          <p:cNvSpPr>
            <a:spLocks noGrp="1" noChangeArrowheads="1"/>
          </p:cNvSpPr>
          <p:nvPr>
            <p:ph type="title"/>
          </p:nvPr>
        </p:nvSpPr>
        <p:spPr>
          <a:xfrm>
            <a:off x="337587" y="330463"/>
            <a:ext cx="8551176" cy="792420"/>
          </a:xfrm>
        </p:spPr>
        <p:txBody>
          <a:bodyPr/>
          <a:lstStyle/>
          <a:p>
            <a:r>
              <a:rPr lang="en-US" altLang="de-DE" dirty="0" smtClean="0"/>
              <a:t>
What is Takaful?</a:t>
            </a:r>
            <a:endParaRPr lang="en-US" altLang="de-DE" dirty="0"/>
          </a:p>
        </p:txBody>
      </p:sp>
      <p:sp>
        <p:nvSpPr>
          <p:cNvPr id="382980" name="Text Box 1028"/>
          <p:cNvSpPr txBox="1">
            <a:spLocks noChangeArrowheads="1"/>
          </p:cNvSpPr>
          <p:nvPr/>
        </p:nvSpPr>
        <p:spPr bwMode="gray">
          <a:xfrm>
            <a:off x="1992314" y="0"/>
            <a:ext cx="6770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31200" rIns="0" bIns="0"/>
          <a:lstStyle>
            <a:lvl1pPr defTabSz="784225">
              <a:spcAft>
                <a:spcPct val="0"/>
              </a:spcAft>
              <a:defRPr>
                <a:solidFill>
                  <a:schemeClr val="tx1"/>
                </a:solidFill>
                <a:latin typeface="Arial" panose="020B0604020202020204" pitchFamily="34" charset="0"/>
              </a:defRPr>
            </a:lvl1pPr>
            <a:lvl2pPr marL="392113" defTabSz="784225">
              <a:spcAft>
                <a:spcPct val="0"/>
              </a:spcAft>
              <a:defRPr>
                <a:solidFill>
                  <a:schemeClr val="tx1"/>
                </a:solidFill>
                <a:latin typeface="Arial" panose="020B0604020202020204" pitchFamily="34" charset="0"/>
              </a:defRPr>
            </a:lvl2pPr>
            <a:lvl3pPr marL="784225" defTabSz="784225">
              <a:spcAft>
                <a:spcPct val="0"/>
              </a:spcAft>
              <a:defRPr>
                <a:solidFill>
                  <a:schemeClr val="tx1"/>
                </a:solidFill>
                <a:latin typeface="Arial" panose="020B0604020202020204" pitchFamily="34" charset="0"/>
              </a:defRPr>
            </a:lvl3pPr>
            <a:lvl4pPr marL="1176338" defTabSz="784225">
              <a:spcAft>
                <a:spcPct val="0"/>
              </a:spcAft>
              <a:defRPr>
                <a:solidFill>
                  <a:schemeClr val="tx1"/>
                </a:solidFill>
                <a:latin typeface="Arial" panose="020B0604020202020204" pitchFamily="34" charset="0"/>
              </a:defRPr>
            </a:lvl4pPr>
            <a:lvl5pPr marL="1566863" defTabSz="784225">
              <a:spcAft>
                <a:spcPct val="0"/>
              </a:spcAft>
              <a:defRPr>
                <a:solidFill>
                  <a:schemeClr val="tx1"/>
                </a:solidFill>
                <a:latin typeface="Arial" panose="020B0604020202020204" pitchFamily="34" charset="0"/>
              </a:defRPr>
            </a:lvl5pPr>
            <a:lvl6pPr marL="2024063" defTabSz="784225" fontAlgn="base">
              <a:spcBef>
                <a:spcPct val="0"/>
              </a:spcBef>
              <a:spcAft>
                <a:spcPct val="0"/>
              </a:spcAft>
              <a:defRPr>
                <a:solidFill>
                  <a:schemeClr val="tx1"/>
                </a:solidFill>
                <a:latin typeface="Arial" panose="020B0604020202020204" pitchFamily="34" charset="0"/>
              </a:defRPr>
            </a:lvl6pPr>
            <a:lvl7pPr marL="2481263" defTabSz="784225" fontAlgn="base">
              <a:spcBef>
                <a:spcPct val="0"/>
              </a:spcBef>
              <a:spcAft>
                <a:spcPct val="0"/>
              </a:spcAft>
              <a:defRPr>
                <a:solidFill>
                  <a:schemeClr val="tx1"/>
                </a:solidFill>
                <a:latin typeface="Arial" panose="020B0604020202020204" pitchFamily="34" charset="0"/>
              </a:defRPr>
            </a:lvl7pPr>
            <a:lvl8pPr marL="2938463" defTabSz="784225" fontAlgn="base">
              <a:spcBef>
                <a:spcPct val="0"/>
              </a:spcBef>
              <a:spcAft>
                <a:spcPct val="0"/>
              </a:spcAft>
              <a:defRPr>
                <a:solidFill>
                  <a:schemeClr val="tx1"/>
                </a:solidFill>
                <a:latin typeface="Arial" panose="020B0604020202020204" pitchFamily="34" charset="0"/>
              </a:defRPr>
            </a:lvl8pPr>
            <a:lvl9pPr marL="3395663" defTabSz="784225" fontAlgn="base">
              <a:spcBef>
                <a:spcPct val="0"/>
              </a:spcBef>
              <a:spcAft>
                <a:spcPct val="0"/>
              </a:spcAft>
              <a:defRPr>
                <a:solidFill>
                  <a:schemeClr val="tx1"/>
                </a:solidFill>
                <a:latin typeface="Arial" panose="020B0604020202020204" pitchFamily="34" charset="0"/>
              </a:defRPr>
            </a:lvl9pPr>
          </a:lstStyle>
          <a:p>
            <a:pPr eaLnBrk="0" hangingPunct="0">
              <a:buClrTx/>
              <a:buFontTx/>
              <a:buNone/>
            </a:pPr>
            <a:endParaRPr lang="en-US" altLang="de-DE" sz="1000">
              <a:solidFill>
                <a:schemeClr val="accent1"/>
              </a:solidFill>
            </a:endParaRPr>
          </a:p>
          <a:p>
            <a:pPr eaLnBrk="0" hangingPunct="0">
              <a:buClrTx/>
              <a:buFontTx/>
              <a:buNone/>
            </a:pPr>
            <a:endParaRPr lang="en-US" altLang="de-DE" sz="1000">
              <a:solidFill>
                <a:schemeClr val="accent1"/>
              </a:solidFill>
            </a:endParaRPr>
          </a:p>
        </p:txBody>
      </p:sp>
      <p:sp>
        <p:nvSpPr>
          <p:cNvPr id="382987" name="Rectangle 1035"/>
          <p:cNvSpPr>
            <a:spLocks noChangeArrowheads="1"/>
          </p:cNvSpPr>
          <p:nvPr/>
        </p:nvSpPr>
        <p:spPr bwMode="gray">
          <a:xfrm>
            <a:off x="1992314" y="331788"/>
            <a:ext cx="142875"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8" name="Rectangle 1036"/>
          <p:cNvSpPr>
            <a:spLocks noChangeArrowheads="1"/>
          </p:cNvSpPr>
          <p:nvPr/>
        </p:nvSpPr>
        <p:spPr bwMode="gray">
          <a:xfrm>
            <a:off x="22082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9" name="Rectangle 1037"/>
          <p:cNvSpPr>
            <a:spLocks noChangeArrowheads="1"/>
          </p:cNvSpPr>
          <p:nvPr/>
        </p:nvSpPr>
        <p:spPr bwMode="gray">
          <a:xfrm>
            <a:off x="24241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0" name="Rectangle 1038"/>
          <p:cNvSpPr>
            <a:spLocks noChangeArrowheads="1"/>
          </p:cNvSpPr>
          <p:nvPr/>
        </p:nvSpPr>
        <p:spPr bwMode="gray">
          <a:xfrm>
            <a:off x="26400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1" name="Rectangle 1039"/>
          <p:cNvSpPr>
            <a:spLocks noChangeArrowheads="1"/>
          </p:cNvSpPr>
          <p:nvPr/>
        </p:nvSpPr>
        <p:spPr bwMode="gray">
          <a:xfrm>
            <a:off x="28559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2" name="Text Box 1040"/>
          <p:cNvSpPr txBox="1">
            <a:spLocks noChangeArrowheads="1"/>
          </p:cNvSpPr>
          <p:nvPr/>
        </p:nvSpPr>
        <p:spPr bwMode="gray">
          <a:xfrm>
            <a:off x="5866977" y="3200401"/>
            <a:ext cx="181822"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gn="ctr"/>
            <a:endParaRPr lang="en-US" altLang="de-DE" sz="1800"/>
          </a:p>
        </p:txBody>
      </p:sp>
      <p:sp>
        <p:nvSpPr>
          <p:cNvPr id="382993" name="Text Box 1041"/>
          <p:cNvSpPr txBox="1">
            <a:spLocks noChangeArrowheads="1"/>
          </p:cNvSpPr>
          <p:nvPr/>
        </p:nvSpPr>
        <p:spPr bwMode="gray">
          <a:xfrm>
            <a:off x="2362200" y="1752601"/>
            <a:ext cx="7405688"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endParaRPr lang="en-US" altLang="de-DE" sz="1800"/>
          </a:p>
        </p:txBody>
      </p:sp>
      <p:sp>
        <p:nvSpPr>
          <p:cNvPr id="382996" name="Text Box 1044"/>
          <p:cNvSpPr txBox="1">
            <a:spLocks noChangeArrowheads="1"/>
          </p:cNvSpPr>
          <p:nvPr/>
        </p:nvSpPr>
        <p:spPr bwMode="gray">
          <a:xfrm>
            <a:off x="1776414" y="6392864"/>
            <a:ext cx="2643187"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spcBef>
                <a:spcPct val="50000"/>
              </a:spcBef>
            </a:pPr>
            <a:endParaRPr lang="en-US" altLang="de-DE" sz="1800"/>
          </a:p>
        </p:txBody>
      </p:sp>
      <p:sp>
        <p:nvSpPr>
          <p:cNvPr id="382997" name="Text Box 1045"/>
          <p:cNvSpPr txBox="1">
            <a:spLocks noGrp="1" noChangeArrowheads="1"/>
          </p:cNvSpPr>
          <p:nvPr>
            <p:ph type="body" idx="1"/>
          </p:nvPr>
        </p:nvSpPr>
        <p:spPr>
          <a:xfrm>
            <a:off x="337587" y="1445342"/>
            <a:ext cx="10328826" cy="4574458"/>
          </a:xfrm>
          <a:noFill/>
          <a:ln/>
          <a:extLst>
            <a:ext uri="{909E8E84-426E-40DD-AFC4-6F175D3DCCD1}">
              <a14:hiddenFill xmlns:a14="http://schemas.microsoft.com/office/drawing/2010/main">
                <a:solidFill>
                  <a:srgbClr val="C4D1F0"/>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43000" indent="-243000">
              <a:lnSpc>
                <a:spcPct val="110000"/>
              </a:lnSpc>
              <a:spcAft>
                <a:spcPts val="600"/>
              </a:spcAft>
              <a:buClr>
                <a:schemeClr val="accent2">
                  <a:lumMod val="100000"/>
                </a:schemeClr>
              </a:buClr>
            </a:pPr>
            <a:r>
              <a:rPr lang="en-US" altLang="de-DE" dirty="0" smtClean="0"/>
              <a:t>Historically</a:t>
            </a:r>
            <a:r>
              <a:rPr lang="en-US" altLang="de-DE" dirty="0"/>
              <a:t>, </a:t>
            </a:r>
            <a:r>
              <a:rPr lang="en-US" altLang="de-DE" dirty="0" smtClean="0"/>
              <a:t>the concept is taken from the system of </a:t>
            </a:r>
            <a:r>
              <a:rPr lang="en-US" altLang="de-DE" i="1" dirty="0" err="1" smtClean="0"/>
              <a:t>Aaqilah</a:t>
            </a:r>
            <a:r>
              <a:rPr lang="en-US" altLang="de-DE" dirty="0" smtClean="0"/>
              <a:t> which was an arrangement of mutual help in many tribes of the Arab world</a:t>
            </a:r>
          </a:p>
          <a:p>
            <a:pPr marL="243000" indent="-243000">
              <a:lnSpc>
                <a:spcPct val="110000"/>
              </a:lnSpc>
              <a:spcAft>
                <a:spcPts val="600"/>
              </a:spcAft>
              <a:buClr>
                <a:schemeClr val="accent2">
                  <a:lumMod val="100000"/>
                </a:schemeClr>
              </a:buClr>
            </a:pPr>
            <a:r>
              <a:rPr lang="en-US" altLang="de-DE" dirty="0" smtClean="0"/>
              <a:t>First </a:t>
            </a:r>
            <a:r>
              <a:rPr lang="en-US" altLang="de-DE" dirty="0"/>
              <a:t>T</a:t>
            </a:r>
            <a:r>
              <a:rPr lang="en-US" altLang="de-DE" dirty="0" smtClean="0"/>
              <a:t>akaful </a:t>
            </a:r>
            <a:r>
              <a:rPr lang="en-US" altLang="de-DE" dirty="0"/>
              <a:t>insurer was established in Sudan in </a:t>
            </a:r>
            <a:r>
              <a:rPr lang="en-US" altLang="de-DE" dirty="0" smtClean="0"/>
              <a:t>1979, whereby Sudanese </a:t>
            </a:r>
            <a:r>
              <a:rPr lang="en-US" altLang="de-DE" dirty="0"/>
              <a:t>Islamic Faisal </a:t>
            </a:r>
            <a:r>
              <a:rPr lang="en-US" altLang="de-DE" dirty="0" smtClean="0"/>
              <a:t>Bank launched </a:t>
            </a:r>
            <a:r>
              <a:rPr lang="en-US" altLang="de-DE" dirty="0"/>
              <a:t>the Sudanese Islamic Insurance </a:t>
            </a:r>
            <a:r>
              <a:rPr lang="en-US" altLang="de-DE" dirty="0" smtClean="0"/>
              <a:t>Company</a:t>
            </a:r>
            <a:endParaRPr lang="en-US" altLang="de-DE" dirty="0"/>
          </a:p>
          <a:p>
            <a:pPr marL="243000" indent="-243000">
              <a:lnSpc>
                <a:spcPct val="110000"/>
              </a:lnSpc>
              <a:spcAft>
                <a:spcPts val="600"/>
              </a:spcAft>
              <a:buClr>
                <a:schemeClr val="accent2">
                  <a:lumMod val="100000"/>
                </a:schemeClr>
              </a:buClr>
            </a:pPr>
            <a:r>
              <a:rPr lang="en-US" altLang="de-DE" dirty="0"/>
              <a:t>In 1984, Malaysia played a pioneering role in setting the first Legal framework specific to Takaful (Takaful Act Malaysia</a:t>
            </a:r>
            <a:r>
              <a:rPr lang="en-US" altLang="de-DE" dirty="0" smtClean="0"/>
              <a:t>)</a:t>
            </a:r>
          </a:p>
          <a:p>
            <a:pPr marL="243000" indent="-243000">
              <a:lnSpc>
                <a:spcPct val="110000"/>
              </a:lnSpc>
              <a:spcAft>
                <a:spcPts val="600"/>
              </a:spcAft>
              <a:buClr>
                <a:schemeClr val="accent2">
                  <a:lumMod val="100000"/>
                </a:schemeClr>
              </a:buClr>
            </a:pPr>
            <a:r>
              <a:rPr lang="en-US" altLang="de-DE" dirty="0" smtClean="0"/>
              <a:t>There are now around 200 </a:t>
            </a:r>
            <a:r>
              <a:rPr lang="en-US" altLang="de-DE" dirty="0"/>
              <a:t>T</a:t>
            </a:r>
            <a:r>
              <a:rPr lang="en-US" altLang="de-DE" dirty="0" smtClean="0"/>
              <a:t>akaful companies operating worldwide</a:t>
            </a:r>
          </a:p>
          <a:p>
            <a:pPr marL="243000" indent="-243000">
              <a:lnSpc>
                <a:spcPct val="110000"/>
              </a:lnSpc>
              <a:spcAft>
                <a:spcPts val="600"/>
              </a:spcAft>
              <a:buClr>
                <a:schemeClr val="accent2">
                  <a:lumMod val="100000"/>
                </a:schemeClr>
              </a:buClr>
            </a:pPr>
            <a:r>
              <a:rPr lang="en-US" altLang="de-DE" dirty="0" smtClean="0"/>
              <a:t>Leading regions: highest concentration in GCC countries, followed by Africa and SE Asia</a:t>
            </a:r>
          </a:p>
          <a:p>
            <a:pPr marL="243000" indent="-243000">
              <a:lnSpc>
                <a:spcPct val="110000"/>
              </a:lnSpc>
              <a:spcAft>
                <a:spcPts val="600"/>
              </a:spcAft>
              <a:buClr>
                <a:schemeClr val="accent2">
                  <a:lumMod val="100000"/>
                </a:schemeClr>
              </a:buClr>
            </a:pPr>
            <a:r>
              <a:rPr lang="en-US" altLang="de-DE" dirty="0" smtClean="0"/>
              <a:t>Takaful providers vary from full fledged Takaful and </a:t>
            </a:r>
            <a:r>
              <a:rPr lang="en-US" altLang="de-DE" dirty="0" err="1" smtClean="0"/>
              <a:t>Retakaful</a:t>
            </a:r>
            <a:r>
              <a:rPr lang="en-US" altLang="de-DE" dirty="0" smtClean="0"/>
              <a:t> operators to conventional insurers operating </a:t>
            </a:r>
            <a:r>
              <a:rPr lang="en-US" altLang="de-DE" dirty="0"/>
              <a:t>T</a:t>
            </a:r>
            <a:r>
              <a:rPr lang="en-US" altLang="de-DE" dirty="0" smtClean="0"/>
              <a:t>akaful windows</a:t>
            </a:r>
          </a:p>
          <a:p>
            <a:pPr marL="0" indent="0">
              <a:spcAft>
                <a:spcPts val="600"/>
              </a:spcAft>
              <a:buClr>
                <a:schemeClr val="accent2">
                  <a:lumMod val="100000"/>
                </a:schemeClr>
              </a:buClr>
              <a:buNone/>
            </a:pPr>
            <a:endParaRPr lang="en-US" altLang="de-DE" sz="1800" dirty="0"/>
          </a:p>
          <a:p>
            <a:pPr marL="243000" indent="-243000">
              <a:spcBef>
                <a:spcPct val="20000"/>
              </a:spcBef>
              <a:spcAft>
                <a:spcPct val="0"/>
              </a:spcAft>
              <a:buClr>
                <a:schemeClr val="accent2">
                  <a:lumMod val="100000"/>
                </a:schemeClr>
              </a:buClr>
            </a:pPr>
            <a:endParaRPr lang="en-US" altLang="de-DE" sz="1800" dirty="0" smtClean="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Clr>
                <a:schemeClr val="tx1"/>
              </a:buClr>
              <a:buNone/>
            </a:pPr>
            <a:r>
              <a:rPr lang="en-US" altLang="de-DE" sz="1800" dirty="0"/>
              <a:t> </a:t>
            </a:r>
          </a:p>
        </p:txBody>
      </p:sp>
    </p:spTree>
    <p:extLst>
      <p:ext uri="{BB962C8B-B14F-4D97-AF65-F5344CB8AC3E}">
        <p14:creationId xmlns:p14="http://schemas.microsoft.com/office/powerpoint/2010/main" val="4207533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1026"/>
          <p:cNvSpPr>
            <a:spLocks noGrp="1" noChangeArrowheads="1"/>
          </p:cNvSpPr>
          <p:nvPr>
            <p:ph type="title"/>
          </p:nvPr>
        </p:nvSpPr>
        <p:spPr>
          <a:xfrm>
            <a:off x="337587" y="330463"/>
            <a:ext cx="8551176" cy="792420"/>
          </a:xfrm>
        </p:spPr>
        <p:txBody>
          <a:bodyPr/>
          <a:lstStyle/>
          <a:p>
            <a:r>
              <a:rPr lang="en-US" altLang="de-DE" dirty="0" smtClean="0"/>
              <a:t>
Takaful – Principles and Concept</a:t>
            </a:r>
            <a:endParaRPr lang="en-US" altLang="de-DE" dirty="0"/>
          </a:p>
        </p:txBody>
      </p:sp>
      <p:sp>
        <p:nvSpPr>
          <p:cNvPr id="382980" name="Text Box 1028"/>
          <p:cNvSpPr txBox="1">
            <a:spLocks noChangeArrowheads="1"/>
          </p:cNvSpPr>
          <p:nvPr/>
        </p:nvSpPr>
        <p:spPr bwMode="gray">
          <a:xfrm>
            <a:off x="1992314" y="0"/>
            <a:ext cx="6770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31200" rIns="0" bIns="0"/>
          <a:lstStyle>
            <a:lvl1pPr defTabSz="784225">
              <a:spcAft>
                <a:spcPct val="0"/>
              </a:spcAft>
              <a:defRPr>
                <a:solidFill>
                  <a:schemeClr val="tx1"/>
                </a:solidFill>
                <a:latin typeface="Arial" panose="020B0604020202020204" pitchFamily="34" charset="0"/>
              </a:defRPr>
            </a:lvl1pPr>
            <a:lvl2pPr marL="392113" defTabSz="784225">
              <a:spcAft>
                <a:spcPct val="0"/>
              </a:spcAft>
              <a:defRPr>
                <a:solidFill>
                  <a:schemeClr val="tx1"/>
                </a:solidFill>
                <a:latin typeface="Arial" panose="020B0604020202020204" pitchFamily="34" charset="0"/>
              </a:defRPr>
            </a:lvl2pPr>
            <a:lvl3pPr marL="784225" defTabSz="784225">
              <a:spcAft>
                <a:spcPct val="0"/>
              </a:spcAft>
              <a:defRPr>
                <a:solidFill>
                  <a:schemeClr val="tx1"/>
                </a:solidFill>
                <a:latin typeface="Arial" panose="020B0604020202020204" pitchFamily="34" charset="0"/>
              </a:defRPr>
            </a:lvl3pPr>
            <a:lvl4pPr marL="1176338" defTabSz="784225">
              <a:spcAft>
                <a:spcPct val="0"/>
              </a:spcAft>
              <a:defRPr>
                <a:solidFill>
                  <a:schemeClr val="tx1"/>
                </a:solidFill>
                <a:latin typeface="Arial" panose="020B0604020202020204" pitchFamily="34" charset="0"/>
              </a:defRPr>
            </a:lvl4pPr>
            <a:lvl5pPr marL="1566863" defTabSz="784225">
              <a:spcAft>
                <a:spcPct val="0"/>
              </a:spcAft>
              <a:defRPr>
                <a:solidFill>
                  <a:schemeClr val="tx1"/>
                </a:solidFill>
                <a:latin typeface="Arial" panose="020B0604020202020204" pitchFamily="34" charset="0"/>
              </a:defRPr>
            </a:lvl5pPr>
            <a:lvl6pPr marL="2024063" defTabSz="784225" fontAlgn="base">
              <a:spcBef>
                <a:spcPct val="0"/>
              </a:spcBef>
              <a:spcAft>
                <a:spcPct val="0"/>
              </a:spcAft>
              <a:defRPr>
                <a:solidFill>
                  <a:schemeClr val="tx1"/>
                </a:solidFill>
                <a:latin typeface="Arial" panose="020B0604020202020204" pitchFamily="34" charset="0"/>
              </a:defRPr>
            </a:lvl6pPr>
            <a:lvl7pPr marL="2481263" defTabSz="784225" fontAlgn="base">
              <a:spcBef>
                <a:spcPct val="0"/>
              </a:spcBef>
              <a:spcAft>
                <a:spcPct val="0"/>
              </a:spcAft>
              <a:defRPr>
                <a:solidFill>
                  <a:schemeClr val="tx1"/>
                </a:solidFill>
                <a:latin typeface="Arial" panose="020B0604020202020204" pitchFamily="34" charset="0"/>
              </a:defRPr>
            </a:lvl7pPr>
            <a:lvl8pPr marL="2938463" defTabSz="784225" fontAlgn="base">
              <a:spcBef>
                <a:spcPct val="0"/>
              </a:spcBef>
              <a:spcAft>
                <a:spcPct val="0"/>
              </a:spcAft>
              <a:defRPr>
                <a:solidFill>
                  <a:schemeClr val="tx1"/>
                </a:solidFill>
                <a:latin typeface="Arial" panose="020B0604020202020204" pitchFamily="34" charset="0"/>
              </a:defRPr>
            </a:lvl8pPr>
            <a:lvl9pPr marL="3395663" defTabSz="784225" fontAlgn="base">
              <a:spcBef>
                <a:spcPct val="0"/>
              </a:spcBef>
              <a:spcAft>
                <a:spcPct val="0"/>
              </a:spcAft>
              <a:defRPr>
                <a:solidFill>
                  <a:schemeClr val="tx1"/>
                </a:solidFill>
                <a:latin typeface="Arial" panose="020B0604020202020204" pitchFamily="34" charset="0"/>
              </a:defRPr>
            </a:lvl9pPr>
          </a:lstStyle>
          <a:p>
            <a:pPr eaLnBrk="0" hangingPunct="0">
              <a:buClrTx/>
              <a:buFontTx/>
              <a:buNone/>
            </a:pPr>
            <a:endParaRPr lang="en-US" altLang="de-DE" sz="1000">
              <a:solidFill>
                <a:schemeClr val="accent1"/>
              </a:solidFill>
            </a:endParaRPr>
          </a:p>
          <a:p>
            <a:pPr eaLnBrk="0" hangingPunct="0">
              <a:buClrTx/>
              <a:buFontTx/>
              <a:buNone/>
            </a:pPr>
            <a:endParaRPr lang="en-US" altLang="de-DE" sz="1000">
              <a:solidFill>
                <a:schemeClr val="accent1"/>
              </a:solidFill>
            </a:endParaRPr>
          </a:p>
        </p:txBody>
      </p:sp>
      <p:sp>
        <p:nvSpPr>
          <p:cNvPr id="382987" name="Rectangle 1035"/>
          <p:cNvSpPr>
            <a:spLocks noChangeArrowheads="1"/>
          </p:cNvSpPr>
          <p:nvPr/>
        </p:nvSpPr>
        <p:spPr bwMode="gray">
          <a:xfrm>
            <a:off x="1992314" y="331788"/>
            <a:ext cx="142875"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8" name="Rectangle 1036"/>
          <p:cNvSpPr>
            <a:spLocks noChangeArrowheads="1"/>
          </p:cNvSpPr>
          <p:nvPr/>
        </p:nvSpPr>
        <p:spPr bwMode="gray">
          <a:xfrm>
            <a:off x="22082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9" name="Rectangle 1037"/>
          <p:cNvSpPr>
            <a:spLocks noChangeArrowheads="1"/>
          </p:cNvSpPr>
          <p:nvPr/>
        </p:nvSpPr>
        <p:spPr bwMode="gray">
          <a:xfrm>
            <a:off x="24241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0" name="Rectangle 1038"/>
          <p:cNvSpPr>
            <a:spLocks noChangeArrowheads="1"/>
          </p:cNvSpPr>
          <p:nvPr/>
        </p:nvSpPr>
        <p:spPr bwMode="gray">
          <a:xfrm>
            <a:off x="26400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1" name="Rectangle 1039"/>
          <p:cNvSpPr>
            <a:spLocks noChangeArrowheads="1"/>
          </p:cNvSpPr>
          <p:nvPr/>
        </p:nvSpPr>
        <p:spPr bwMode="gray">
          <a:xfrm>
            <a:off x="28559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2" name="Text Box 1040"/>
          <p:cNvSpPr txBox="1">
            <a:spLocks noChangeArrowheads="1"/>
          </p:cNvSpPr>
          <p:nvPr/>
        </p:nvSpPr>
        <p:spPr bwMode="gray">
          <a:xfrm>
            <a:off x="5866977" y="3200401"/>
            <a:ext cx="181822"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gn="ctr"/>
            <a:endParaRPr lang="en-US" altLang="de-DE" sz="1800"/>
          </a:p>
        </p:txBody>
      </p:sp>
      <p:sp>
        <p:nvSpPr>
          <p:cNvPr id="382993" name="Text Box 1041"/>
          <p:cNvSpPr txBox="1">
            <a:spLocks noChangeArrowheads="1"/>
          </p:cNvSpPr>
          <p:nvPr/>
        </p:nvSpPr>
        <p:spPr bwMode="gray">
          <a:xfrm>
            <a:off x="2362200" y="1752601"/>
            <a:ext cx="7405688"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endParaRPr lang="en-US" altLang="de-DE" sz="1800"/>
          </a:p>
        </p:txBody>
      </p:sp>
      <p:sp>
        <p:nvSpPr>
          <p:cNvPr id="382996" name="Text Box 1044"/>
          <p:cNvSpPr txBox="1">
            <a:spLocks noChangeArrowheads="1"/>
          </p:cNvSpPr>
          <p:nvPr/>
        </p:nvSpPr>
        <p:spPr bwMode="gray">
          <a:xfrm>
            <a:off x="1776414" y="6392864"/>
            <a:ext cx="2643187"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spcBef>
                <a:spcPct val="50000"/>
              </a:spcBef>
            </a:pPr>
            <a:endParaRPr lang="en-US" altLang="de-DE" sz="1800"/>
          </a:p>
        </p:txBody>
      </p:sp>
      <p:sp>
        <p:nvSpPr>
          <p:cNvPr id="382997" name="Text Box 1045"/>
          <p:cNvSpPr txBox="1">
            <a:spLocks noGrp="1" noChangeArrowheads="1"/>
          </p:cNvSpPr>
          <p:nvPr>
            <p:ph type="body" idx="1"/>
          </p:nvPr>
        </p:nvSpPr>
        <p:spPr>
          <a:xfrm>
            <a:off x="337587" y="1445342"/>
            <a:ext cx="10328826" cy="4574458"/>
          </a:xfrm>
          <a:noFill/>
          <a:ln/>
          <a:extLst>
            <a:ext uri="{909E8E84-426E-40DD-AFC4-6F175D3DCCD1}">
              <a14:hiddenFill xmlns:a14="http://schemas.microsoft.com/office/drawing/2010/main">
                <a:solidFill>
                  <a:srgbClr val="C4D1F0"/>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43000" indent="-243000">
              <a:spcBef>
                <a:spcPct val="20000"/>
              </a:spcBef>
              <a:spcAft>
                <a:spcPct val="0"/>
              </a:spcAft>
              <a:buClr>
                <a:schemeClr val="accent2">
                  <a:lumMod val="100000"/>
                </a:schemeClr>
              </a:buClr>
            </a:pPr>
            <a:r>
              <a:rPr lang="en-US" altLang="de-DE" dirty="0" smtClean="0"/>
              <a:t>Need for </a:t>
            </a:r>
            <a:r>
              <a:rPr lang="en-US" altLang="de-DE" dirty="0"/>
              <a:t>T</a:t>
            </a:r>
            <a:r>
              <a:rPr lang="en-US" altLang="de-DE" dirty="0" smtClean="0"/>
              <a:t>akaful insurance: Conventional </a:t>
            </a:r>
            <a:r>
              <a:rPr lang="en-US" altLang="de-DE" dirty="0"/>
              <a:t>insurance </a:t>
            </a:r>
            <a:r>
              <a:rPr lang="en-US" altLang="de-DE" dirty="0" smtClean="0"/>
              <a:t>involves </a:t>
            </a:r>
            <a:r>
              <a:rPr lang="en-US" altLang="de-DE" dirty="0"/>
              <a:t>unlawful (</a:t>
            </a:r>
            <a:r>
              <a:rPr lang="en-US" altLang="de-DE" i="1" dirty="0"/>
              <a:t>haram</a:t>
            </a:r>
            <a:r>
              <a:rPr lang="en-US" altLang="de-DE" dirty="0"/>
              <a:t>) elements </a:t>
            </a:r>
            <a:r>
              <a:rPr lang="en-US" altLang="de-DE" dirty="0" smtClean="0"/>
              <a:t>and is incompatible with Islamic beliefs as it includes:</a:t>
            </a:r>
          </a:p>
          <a:p>
            <a:pPr marL="0" indent="0">
              <a:spcBef>
                <a:spcPct val="20000"/>
              </a:spcBef>
              <a:spcAft>
                <a:spcPct val="0"/>
              </a:spcAft>
              <a:buClr>
                <a:schemeClr val="accent2">
                  <a:lumMod val="100000"/>
                </a:schemeClr>
              </a:buClr>
              <a:buNone/>
            </a:pPr>
            <a:endParaRPr lang="en-US" altLang="de-DE" dirty="0" smtClean="0"/>
          </a:p>
          <a:p>
            <a:pPr>
              <a:spcBef>
                <a:spcPct val="20000"/>
              </a:spcBef>
              <a:spcAft>
                <a:spcPct val="0"/>
              </a:spcAft>
              <a:buClr>
                <a:schemeClr val="accent2">
                  <a:lumMod val="100000"/>
                </a:schemeClr>
              </a:buClr>
            </a:pPr>
            <a:r>
              <a:rPr lang="en-US" altLang="de-DE" dirty="0" smtClean="0"/>
              <a:t>Uncertainty (</a:t>
            </a:r>
            <a:r>
              <a:rPr lang="en-US" altLang="de-DE" i="1" dirty="0" err="1" smtClean="0"/>
              <a:t>Gharar</a:t>
            </a:r>
            <a:r>
              <a:rPr lang="en-US" altLang="de-DE" dirty="0" smtClean="0"/>
              <a:t>)</a:t>
            </a:r>
          </a:p>
          <a:p>
            <a:pPr lvl="1">
              <a:spcBef>
                <a:spcPct val="20000"/>
              </a:spcBef>
              <a:spcAft>
                <a:spcPct val="0"/>
              </a:spcAft>
              <a:buClr>
                <a:schemeClr val="accent2">
                  <a:lumMod val="100000"/>
                </a:schemeClr>
              </a:buClr>
            </a:pPr>
            <a:r>
              <a:rPr lang="en-US" altLang="de-DE" dirty="0" smtClean="0"/>
              <a:t>at the time </a:t>
            </a:r>
            <a:r>
              <a:rPr lang="en-US" altLang="de-DE" dirty="0"/>
              <a:t>of signing </a:t>
            </a:r>
            <a:r>
              <a:rPr lang="en-US" altLang="de-DE" dirty="0" smtClean="0"/>
              <a:t>the </a:t>
            </a:r>
            <a:r>
              <a:rPr lang="en-US" altLang="de-DE" dirty="0"/>
              <a:t>contract, </a:t>
            </a:r>
            <a:r>
              <a:rPr lang="en-US" altLang="de-DE" dirty="0" smtClean="0"/>
              <a:t>protection </a:t>
            </a:r>
            <a:r>
              <a:rPr lang="en-US" altLang="de-DE" dirty="0"/>
              <a:t>and </a:t>
            </a:r>
            <a:r>
              <a:rPr lang="en-US" altLang="de-DE" dirty="0" smtClean="0"/>
              <a:t>premium </a:t>
            </a:r>
            <a:r>
              <a:rPr lang="en-US" altLang="de-DE" dirty="0"/>
              <a:t>are not </a:t>
            </a:r>
            <a:r>
              <a:rPr lang="en-US" altLang="de-DE" dirty="0" smtClean="0"/>
              <a:t>known</a:t>
            </a:r>
          </a:p>
          <a:p>
            <a:pPr lvl="1">
              <a:spcBef>
                <a:spcPct val="20000"/>
              </a:spcBef>
              <a:spcAft>
                <a:spcPct val="0"/>
              </a:spcAft>
              <a:buClr>
                <a:schemeClr val="accent2">
                  <a:lumMod val="100000"/>
                </a:schemeClr>
              </a:buClr>
            </a:pPr>
            <a:r>
              <a:rPr lang="en-US" altLang="de-DE" dirty="0" smtClean="0"/>
              <a:t>The </a:t>
            </a:r>
            <a:r>
              <a:rPr lang="en-US" altLang="de-DE" dirty="0"/>
              <a:t>amount to be paid is not </a:t>
            </a:r>
            <a:r>
              <a:rPr lang="en-US" altLang="de-DE" dirty="0" smtClean="0"/>
              <a:t>known</a:t>
            </a:r>
          </a:p>
          <a:p>
            <a:pPr lvl="1">
              <a:spcBef>
                <a:spcPct val="20000"/>
              </a:spcBef>
              <a:spcAft>
                <a:spcPct val="0"/>
              </a:spcAft>
              <a:buClr>
                <a:schemeClr val="accent2">
                  <a:lumMod val="100000"/>
                </a:schemeClr>
              </a:buClr>
            </a:pPr>
            <a:r>
              <a:rPr lang="en-US" altLang="de-DE" dirty="0" smtClean="0"/>
              <a:t>The </a:t>
            </a:r>
            <a:r>
              <a:rPr lang="en-US" altLang="de-DE" dirty="0"/>
              <a:t>time it will occur is not </a:t>
            </a:r>
            <a:r>
              <a:rPr lang="en-US" altLang="de-DE" dirty="0" smtClean="0"/>
              <a:t>known</a:t>
            </a:r>
          </a:p>
          <a:p>
            <a:pPr marL="215935" lvl="1" indent="0">
              <a:spcBef>
                <a:spcPct val="20000"/>
              </a:spcBef>
              <a:spcAft>
                <a:spcPct val="0"/>
              </a:spcAft>
              <a:buClr>
                <a:schemeClr val="accent2">
                  <a:lumMod val="100000"/>
                </a:schemeClr>
              </a:buClr>
              <a:buNone/>
            </a:pPr>
            <a:endParaRPr lang="en-US" altLang="de-DE" dirty="0" smtClean="0"/>
          </a:p>
          <a:p>
            <a:pPr>
              <a:spcBef>
                <a:spcPct val="20000"/>
              </a:spcBef>
              <a:spcAft>
                <a:spcPct val="0"/>
              </a:spcAft>
              <a:buClr>
                <a:schemeClr val="accent2">
                  <a:lumMod val="100000"/>
                </a:schemeClr>
              </a:buClr>
            </a:pPr>
            <a:r>
              <a:rPr lang="en-US" altLang="de-DE" dirty="0" smtClean="0"/>
              <a:t>Gambling </a:t>
            </a:r>
            <a:r>
              <a:rPr lang="en-US" altLang="de-DE" dirty="0"/>
              <a:t>or S</a:t>
            </a:r>
            <a:r>
              <a:rPr lang="en-US" altLang="de-DE" dirty="0" smtClean="0"/>
              <a:t>peculation (</a:t>
            </a:r>
            <a:r>
              <a:rPr lang="en-US" altLang="de-DE" i="1" dirty="0" err="1" smtClean="0"/>
              <a:t>Maisir</a:t>
            </a:r>
            <a:r>
              <a:rPr lang="en-US" altLang="de-DE" dirty="0" smtClean="0"/>
              <a:t>)</a:t>
            </a:r>
          </a:p>
          <a:p>
            <a:pPr lvl="1">
              <a:spcBef>
                <a:spcPct val="20000"/>
              </a:spcBef>
              <a:spcAft>
                <a:spcPct val="0"/>
              </a:spcAft>
              <a:buClr>
                <a:schemeClr val="accent2">
                  <a:lumMod val="100000"/>
                </a:schemeClr>
              </a:buClr>
            </a:pPr>
            <a:r>
              <a:rPr lang="en-US" altLang="de-DE" dirty="0" smtClean="0"/>
              <a:t>The </a:t>
            </a:r>
            <a:r>
              <a:rPr lang="en-US" altLang="de-DE" dirty="0"/>
              <a:t>participant contributes a small amount of the premium in hope to gain a large </a:t>
            </a:r>
            <a:r>
              <a:rPr lang="en-US" altLang="de-DE" dirty="0" smtClean="0"/>
              <a:t>sum</a:t>
            </a:r>
          </a:p>
          <a:p>
            <a:pPr lvl="1">
              <a:spcBef>
                <a:spcPct val="20000"/>
              </a:spcBef>
              <a:spcAft>
                <a:spcPct val="0"/>
              </a:spcAft>
              <a:buClr>
                <a:schemeClr val="accent2">
                  <a:lumMod val="100000"/>
                </a:schemeClr>
              </a:buClr>
            </a:pPr>
            <a:r>
              <a:rPr lang="en-US" altLang="de-DE" dirty="0" smtClean="0"/>
              <a:t>The </a:t>
            </a:r>
            <a:r>
              <a:rPr lang="en-US" altLang="de-DE" dirty="0"/>
              <a:t>participant loses the money paid for the premium when the insured event does not </a:t>
            </a:r>
            <a:r>
              <a:rPr lang="en-US" altLang="de-DE" dirty="0" smtClean="0"/>
              <a:t>occur</a:t>
            </a:r>
          </a:p>
          <a:p>
            <a:pPr lvl="1">
              <a:spcBef>
                <a:spcPct val="20000"/>
              </a:spcBef>
              <a:spcAft>
                <a:spcPct val="0"/>
              </a:spcAft>
              <a:buClr>
                <a:schemeClr val="accent2">
                  <a:lumMod val="100000"/>
                </a:schemeClr>
              </a:buClr>
            </a:pPr>
            <a:r>
              <a:rPr lang="en-US" altLang="de-DE" dirty="0" smtClean="0"/>
              <a:t>The </a:t>
            </a:r>
            <a:r>
              <a:rPr lang="en-US" altLang="de-DE" dirty="0"/>
              <a:t>company will be in deficit when claims are higher than </a:t>
            </a:r>
            <a:r>
              <a:rPr lang="en-US" altLang="de-DE" dirty="0" smtClean="0"/>
              <a:t>contributions</a:t>
            </a:r>
          </a:p>
          <a:p>
            <a:pPr marL="0" indent="0">
              <a:spcBef>
                <a:spcPct val="20000"/>
              </a:spcBef>
              <a:spcAft>
                <a:spcPct val="0"/>
              </a:spcAft>
              <a:buClr>
                <a:schemeClr val="tx1"/>
              </a:buClr>
              <a:buNone/>
            </a:pPr>
            <a:endParaRPr lang="en-US" altLang="de-DE" dirty="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Clr>
                <a:schemeClr val="tx1"/>
              </a:buClr>
              <a:buNone/>
            </a:pPr>
            <a:r>
              <a:rPr lang="en-US" altLang="de-DE" sz="1800" dirty="0"/>
              <a:t> </a:t>
            </a:r>
          </a:p>
        </p:txBody>
      </p:sp>
      <p:pic>
        <p:nvPicPr>
          <p:cNvPr id="3" name="Picture 2"/>
          <p:cNvPicPr>
            <a:picLocks noChangeAspect="1"/>
          </p:cNvPicPr>
          <p:nvPr/>
        </p:nvPicPr>
        <p:blipFill>
          <a:blip r:embed="rId3"/>
          <a:stretch>
            <a:fillRect/>
          </a:stretch>
        </p:blipFill>
        <p:spPr>
          <a:xfrm>
            <a:off x="8888764" y="1945822"/>
            <a:ext cx="2430886" cy="2202858"/>
          </a:xfrm>
          <a:prstGeom prst="rect">
            <a:avLst/>
          </a:prstGeom>
        </p:spPr>
      </p:pic>
    </p:spTree>
    <p:extLst>
      <p:ext uri="{BB962C8B-B14F-4D97-AF65-F5344CB8AC3E}">
        <p14:creationId xmlns:p14="http://schemas.microsoft.com/office/powerpoint/2010/main" val="3049163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1026"/>
          <p:cNvSpPr>
            <a:spLocks noGrp="1" noChangeArrowheads="1"/>
          </p:cNvSpPr>
          <p:nvPr>
            <p:ph type="title"/>
          </p:nvPr>
        </p:nvSpPr>
        <p:spPr>
          <a:xfrm>
            <a:off x="337587" y="330463"/>
            <a:ext cx="8551176" cy="792420"/>
          </a:xfrm>
        </p:spPr>
        <p:txBody>
          <a:bodyPr/>
          <a:lstStyle/>
          <a:p>
            <a:r>
              <a:rPr lang="en-US" altLang="de-DE" dirty="0" smtClean="0"/>
              <a:t>
Takaful – Principles and Concept</a:t>
            </a:r>
            <a:endParaRPr lang="en-US" altLang="de-DE" dirty="0"/>
          </a:p>
        </p:txBody>
      </p:sp>
      <p:sp>
        <p:nvSpPr>
          <p:cNvPr id="382980" name="Text Box 1028"/>
          <p:cNvSpPr txBox="1">
            <a:spLocks noChangeArrowheads="1"/>
          </p:cNvSpPr>
          <p:nvPr/>
        </p:nvSpPr>
        <p:spPr bwMode="gray">
          <a:xfrm>
            <a:off x="1992314" y="0"/>
            <a:ext cx="67706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31200" rIns="0" bIns="0"/>
          <a:lstStyle>
            <a:lvl1pPr defTabSz="784225">
              <a:spcAft>
                <a:spcPct val="0"/>
              </a:spcAft>
              <a:defRPr>
                <a:solidFill>
                  <a:schemeClr val="tx1"/>
                </a:solidFill>
                <a:latin typeface="Arial" panose="020B0604020202020204" pitchFamily="34" charset="0"/>
              </a:defRPr>
            </a:lvl1pPr>
            <a:lvl2pPr marL="392113" defTabSz="784225">
              <a:spcAft>
                <a:spcPct val="0"/>
              </a:spcAft>
              <a:defRPr>
                <a:solidFill>
                  <a:schemeClr val="tx1"/>
                </a:solidFill>
                <a:latin typeface="Arial" panose="020B0604020202020204" pitchFamily="34" charset="0"/>
              </a:defRPr>
            </a:lvl2pPr>
            <a:lvl3pPr marL="784225" defTabSz="784225">
              <a:spcAft>
                <a:spcPct val="0"/>
              </a:spcAft>
              <a:defRPr>
                <a:solidFill>
                  <a:schemeClr val="tx1"/>
                </a:solidFill>
                <a:latin typeface="Arial" panose="020B0604020202020204" pitchFamily="34" charset="0"/>
              </a:defRPr>
            </a:lvl3pPr>
            <a:lvl4pPr marL="1176338" defTabSz="784225">
              <a:spcAft>
                <a:spcPct val="0"/>
              </a:spcAft>
              <a:defRPr>
                <a:solidFill>
                  <a:schemeClr val="tx1"/>
                </a:solidFill>
                <a:latin typeface="Arial" panose="020B0604020202020204" pitchFamily="34" charset="0"/>
              </a:defRPr>
            </a:lvl4pPr>
            <a:lvl5pPr marL="1566863" defTabSz="784225">
              <a:spcAft>
                <a:spcPct val="0"/>
              </a:spcAft>
              <a:defRPr>
                <a:solidFill>
                  <a:schemeClr val="tx1"/>
                </a:solidFill>
                <a:latin typeface="Arial" panose="020B0604020202020204" pitchFamily="34" charset="0"/>
              </a:defRPr>
            </a:lvl5pPr>
            <a:lvl6pPr marL="2024063" defTabSz="784225" fontAlgn="base">
              <a:spcBef>
                <a:spcPct val="0"/>
              </a:spcBef>
              <a:spcAft>
                <a:spcPct val="0"/>
              </a:spcAft>
              <a:defRPr>
                <a:solidFill>
                  <a:schemeClr val="tx1"/>
                </a:solidFill>
                <a:latin typeface="Arial" panose="020B0604020202020204" pitchFamily="34" charset="0"/>
              </a:defRPr>
            </a:lvl6pPr>
            <a:lvl7pPr marL="2481263" defTabSz="784225" fontAlgn="base">
              <a:spcBef>
                <a:spcPct val="0"/>
              </a:spcBef>
              <a:spcAft>
                <a:spcPct val="0"/>
              </a:spcAft>
              <a:defRPr>
                <a:solidFill>
                  <a:schemeClr val="tx1"/>
                </a:solidFill>
                <a:latin typeface="Arial" panose="020B0604020202020204" pitchFamily="34" charset="0"/>
              </a:defRPr>
            </a:lvl7pPr>
            <a:lvl8pPr marL="2938463" defTabSz="784225" fontAlgn="base">
              <a:spcBef>
                <a:spcPct val="0"/>
              </a:spcBef>
              <a:spcAft>
                <a:spcPct val="0"/>
              </a:spcAft>
              <a:defRPr>
                <a:solidFill>
                  <a:schemeClr val="tx1"/>
                </a:solidFill>
                <a:latin typeface="Arial" panose="020B0604020202020204" pitchFamily="34" charset="0"/>
              </a:defRPr>
            </a:lvl8pPr>
            <a:lvl9pPr marL="3395663" defTabSz="784225" fontAlgn="base">
              <a:spcBef>
                <a:spcPct val="0"/>
              </a:spcBef>
              <a:spcAft>
                <a:spcPct val="0"/>
              </a:spcAft>
              <a:defRPr>
                <a:solidFill>
                  <a:schemeClr val="tx1"/>
                </a:solidFill>
                <a:latin typeface="Arial" panose="020B0604020202020204" pitchFamily="34" charset="0"/>
              </a:defRPr>
            </a:lvl9pPr>
          </a:lstStyle>
          <a:p>
            <a:pPr eaLnBrk="0" hangingPunct="0">
              <a:buClrTx/>
              <a:buFontTx/>
              <a:buNone/>
            </a:pPr>
            <a:endParaRPr lang="en-US" altLang="de-DE" sz="1000">
              <a:solidFill>
                <a:schemeClr val="accent1"/>
              </a:solidFill>
            </a:endParaRPr>
          </a:p>
          <a:p>
            <a:pPr eaLnBrk="0" hangingPunct="0">
              <a:buClrTx/>
              <a:buFontTx/>
              <a:buNone/>
            </a:pPr>
            <a:endParaRPr lang="en-US" altLang="de-DE" sz="1000">
              <a:solidFill>
                <a:schemeClr val="accent1"/>
              </a:solidFill>
            </a:endParaRPr>
          </a:p>
        </p:txBody>
      </p:sp>
      <p:sp>
        <p:nvSpPr>
          <p:cNvPr id="382987" name="Rectangle 1035"/>
          <p:cNvSpPr>
            <a:spLocks noChangeArrowheads="1"/>
          </p:cNvSpPr>
          <p:nvPr/>
        </p:nvSpPr>
        <p:spPr bwMode="gray">
          <a:xfrm>
            <a:off x="1992314" y="331788"/>
            <a:ext cx="142875" cy="1444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8" name="Rectangle 1036"/>
          <p:cNvSpPr>
            <a:spLocks noChangeArrowheads="1"/>
          </p:cNvSpPr>
          <p:nvPr/>
        </p:nvSpPr>
        <p:spPr bwMode="gray">
          <a:xfrm>
            <a:off x="22082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89" name="Rectangle 1037"/>
          <p:cNvSpPr>
            <a:spLocks noChangeArrowheads="1"/>
          </p:cNvSpPr>
          <p:nvPr/>
        </p:nvSpPr>
        <p:spPr bwMode="gray">
          <a:xfrm>
            <a:off x="24241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0" name="Rectangle 1038"/>
          <p:cNvSpPr>
            <a:spLocks noChangeArrowheads="1"/>
          </p:cNvSpPr>
          <p:nvPr/>
        </p:nvSpPr>
        <p:spPr bwMode="gray">
          <a:xfrm>
            <a:off x="26400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1" name="Rectangle 1039"/>
          <p:cNvSpPr>
            <a:spLocks noChangeArrowheads="1"/>
          </p:cNvSpPr>
          <p:nvPr/>
        </p:nvSpPr>
        <p:spPr bwMode="gray">
          <a:xfrm>
            <a:off x="2855914" y="331788"/>
            <a:ext cx="142875" cy="14446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382992" name="Text Box 1040"/>
          <p:cNvSpPr txBox="1">
            <a:spLocks noChangeArrowheads="1"/>
          </p:cNvSpPr>
          <p:nvPr/>
        </p:nvSpPr>
        <p:spPr bwMode="gray">
          <a:xfrm>
            <a:off x="5866977" y="3200401"/>
            <a:ext cx="181822"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gn="ctr"/>
            <a:endParaRPr lang="en-US" altLang="de-DE" sz="1800"/>
          </a:p>
        </p:txBody>
      </p:sp>
      <p:sp>
        <p:nvSpPr>
          <p:cNvPr id="382993" name="Text Box 1041"/>
          <p:cNvSpPr txBox="1">
            <a:spLocks noChangeArrowheads="1"/>
          </p:cNvSpPr>
          <p:nvPr/>
        </p:nvSpPr>
        <p:spPr bwMode="gray">
          <a:xfrm>
            <a:off x="2362200" y="1752601"/>
            <a:ext cx="7405688"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endParaRPr lang="en-US" altLang="de-DE" sz="1800"/>
          </a:p>
        </p:txBody>
      </p:sp>
      <p:sp>
        <p:nvSpPr>
          <p:cNvPr id="382996" name="Text Box 1044"/>
          <p:cNvSpPr txBox="1">
            <a:spLocks noChangeArrowheads="1"/>
          </p:cNvSpPr>
          <p:nvPr/>
        </p:nvSpPr>
        <p:spPr bwMode="gray">
          <a:xfrm>
            <a:off x="1776414" y="6392864"/>
            <a:ext cx="2643187"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a:spcBef>
                <a:spcPct val="50000"/>
              </a:spcBef>
            </a:pPr>
            <a:endParaRPr lang="en-US" altLang="de-DE" sz="1800"/>
          </a:p>
        </p:txBody>
      </p:sp>
      <p:sp>
        <p:nvSpPr>
          <p:cNvPr id="382997" name="Text Box 1045"/>
          <p:cNvSpPr txBox="1">
            <a:spLocks noGrp="1" noChangeArrowheads="1"/>
          </p:cNvSpPr>
          <p:nvPr>
            <p:ph type="body" idx="1"/>
          </p:nvPr>
        </p:nvSpPr>
        <p:spPr>
          <a:xfrm>
            <a:off x="337587" y="1445342"/>
            <a:ext cx="10328826" cy="4574458"/>
          </a:xfrm>
          <a:noFill/>
          <a:ln/>
          <a:extLst>
            <a:ext uri="{909E8E84-426E-40DD-AFC4-6F175D3DCCD1}">
              <a14:hiddenFill xmlns:a14="http://schemas.microsoft.com/office/drawing/2010/main">
                <a:solidFill>
                  <a:srgbClr val="C4D1F0"/>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10000"/>
              </a:lnSpc>
              <a:buClr>
                <a:schemeClr val="accent2">
                  <a:lumMod val="100000"/>
                </a:schemeClr>
              </a:buClr>
            </a:pPr>
            <a:r>
              <a:rPr lang="en-US" altLang="de-DE" dirty="0" smtClean="0"/>
              <a:t>Interest or Usury (</a:t>
            </a:r>
            <a:r>
              <a:rPr lang="en-US" altLang="de-DE" dirty="0" err="1" smtClean="0"/>
              <a:t>Riba</a:t>
            </a:r>
            <a:r>
              <a:rPr lang="en-US" altLang="de-DE" dirty="0" smtClean="0"/>
              <a:t>)</a:t>
            </a:r>
          </a:p>
          <a:p>
            <a:pPr lvl="1">
              <a:lnSpc>
                <a:spcPct val="110000"/>
              </a:lnSpc>
              <a:spcBef>
                <a:spcPts val="0"/>
              </a:spcBef>
              <a:buClr>
                <a:schemeClr val="tx1"/>
              </a:buClr>
            </a:pPr>
            <a:r>
              <a:rPr lang="en-US" altLang="de-DE" dirty="0" smtClean="0"/>
              <a:t>policyholder can get greater compensation than his premium (e.g. in conventional life insurance products – the insured, on his death, is entitled to get more than he has paid)</a:t>
            </a:r>
          </a:p>
          <a:p>
            <a:pPr lvl="1">
              <a:lnSpc>
                <a:spcPct val="110000"/>
              </a:lnSpc>
              <a:spcBef>
                <a:spcPts val="0"/>
              </a:spcBef>
              <a:spcAft>
                <a:spcPts val="600"/>
              </a:spcAft>
              <a:buClr>
                <a:schemeClr val="tx1"/>
              </a:buClr>
            </a:pPr>
            <a:r>
              <a:rPr lang="en-US" altLang="de-DE" dirty="0" smtClean="0"/>
              <a:t>Payment of interest is forbidden, as money is a medium of exchange, not a commodity (e.g. securities)</a:t>
            </a:r>
          </a:p>
          <a:p>
            <a:pPr>
              <a:lnSpc>
                <a:spcPct val="110000"/>
              </a:lnSpc>
              <a:spcAft>
                <a:spcPts val="600"/>
              </a:spcAft>
              <a:buClr>
                <a:schemeClr val="accent2">
                  <a:lumMod val="100000"/>
                </a:schemeClr>
              </a:buClr>
            </a:pPr>
            <a:r>
              <a:rPr lang="en-US" altLang="de-DE" dirty="0" smtClean="0"/>
              <a:t>Forbidden ‘Haram’ investments: conventional insurance companies invest in forbidden activities like alcohol, tobacco, biotechnology, gambling etc.</a:t>
            </a:r>
          </a:p>
          <a:p>
            <a:pPr>
              <a:lnSpc>
                <a:spcPct val="110000"/>
              </a:lnSpc>
              <a:spcAft>
                <a:spcPts val="600"/>
              </a:spcAft>
              <a:buClr>
                <a:schemeClr val="accent2">
                  <a:lumMod val="100000"/>
                </a:schemeClr>
              </a:buClr>
            </a:pPr>
            <a:r>
              <a:rPr lang="en-US" altLang="de-DE" dirty="0" smtClean="0"/>
              <a:t>Consequently - </a:t>
            </a:r>
            <a:r>
              <a:rPr lang="en-US" altLang="de-DE" dirty="0" err="1" smtClean="0"/>
              <a:t>Shari’ah</a:t>
            </a:r>
            <a:r>
              <a:rPr lang="en-US" altLang="de-DE" dirty="0" smtClean="0"/>
              <a:t>-compliant structures and products have been developed for Muslim clients to satisfy their needs </a:t>
            </a:r>
          </a:p>
          <a:p>
            <a:pPr>
              <a:lnSpc>
                <a:spcPct val="110000"/>
              </a:lnSpc>
              <a:buClr>
                <a:schemeClr val="accent2">
                  <a:lumMod val="100000"/>
                </a:schemeClr>
              </a:buClr>
            </a:pPr>
            <a:r>
              <a:rPr lang="en-US" altLang="de-DE" dirty="0" err="1" smtClean="0"/>
              <a:t>Shari'ah</a:t>
            </a:r>
            <a:r>
              <a:rPr lang="en-US" altLang="de-DE" dirty="0" smtClean="0"/>
              <a:t> Advisory Board</a:t>
            </a:r>
          </a:p>
          <a:p>
            <a:pPr lvl="1">
              <a:lnSpc>
                <a:spcPct val="110000"/>
              </a:lnSpc>
              <a:buClr>
                <a:schemeClr val="accent2">
                  <a:lumMod val="100000"/>
                </a:schemeClr>
              </a:buClr>
            </a:pPr>
            <a:r>
              <a:rPr lang="en-US" altLang="de-DE" dirty="0" smtClean="0"/>
              <a:t>a board </a:t>
            </a:r>
            <a:r>
              <a:rPr lang="en-US" altLang="de-DE" dirty="0"/>
              <a:t>of recognized </a:t>
            </a:r>
            <a:r>
              <a:rPr lang="en-US" altLang="de-DE" dirty="0" smtClean="0"/>
              <a:t>Islamic scholars monitors and approves </a:t>
            </a:r>
            <a:r>
              <a:rPr lang="en-US" altLang="de-DE" dirty="0"/>
              <a:t>all aspects of the company’s activities </a:t>
            </a:r>
            <a:r>
              <a:rPr lang="en-US" altLang="de-DE" dirty="0" smtClean="0"/>
              <a:t>to ensure </a:t>
            </a:r>
            <a:r>
              <a:rPr lang="en-US" altLang="de-DE" dirty="0" err="1" smtClean="0"/>
              <a:t>Shari’ah</a:t>
            </a:r>
            <a:r>
              <a:rPr lang="en-US" altLang="de-DE" dirty="0" smtClean="0"/>
              <a:t> compliance </a:t>
            </a:r>
          </a:p>
          <a:p>
            <a:pPr lvl="1">
              <a:lnSpc>
                <a:spcPct val="110000"/>
              </a:lnSpc>
              <a:buClr>
                <a:schemeClr val="accent2">
                  <a:lumMod val="100000"/>
                </a:schemeClr>
              </a:buClr>
            </a:pPr>
            <a:r>
              <a:rPr lang="en-US" altLang="de-DE" dirty="0" smtClean="0"/>
              <a:t>Committee </a:t>
            </a:r>
            <a:r>
              <a:rPr lang="en-US" altLang="de-DE" dirty="0"/>
              <a:t>members are restricted from being part of the </a:t>
            </a:r>
            <a:r>
              <a:rPr lang="en-US" altLang="de-DE" dirty="0" smtClean="0"/>
              <a:t>management, in addition to Executive board</a:t>
            </a: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None/>
            </a:pPr>
            <a:endParaRPr lang="en-US" altLang="de-DE" sz="1800" dirty="0"/>
          </a:p>
          <a:p>
            <a:pPr marL="0" indent="0">
              <a:spcBef>
                <a:spcPct val="20000"/>
              </a:spcBef>
              <a:spcAft>
                <a:spcPct val="0"/>
              </a:spcAft>
              <a:buClr>
                <a:schemeClr val="tx1"/>
              </a:buClr>
              <a:buNone/>
            </a:pPr>
            <a:r>
              <a:rPr lang="en-US" altLang="de-DE" sz="1800" dirty="0"/>
              <a:t> </a:t>
            </a:r>
          </a:p>
        </p:txBody>
      </p:sp>
    </p:spTree>
    <p:extLst>
      <p:ext uri="{BB962C8B-B14F-4D97-AF65-F5344CB8AC3E}">
        <p14:creationId xmlns:p14="http://schemas.microsoft.com/office/powerpoint/2010/main" val="695826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Basic Elements </a:t>
            </a:r>
            <a:r>
              <a:rPr lang="de-DE" dirty="0" err="1" smtClean="0"/>
              <a:t>of</a:t>
            </a:r>
            <a:r>
              <a:rPr lang="de-DE" dirty="0" smtClean="0"/>
              <a:t> </a:t>
            </a:r>
            <a:r>
              <a:rPr lang="de-DE" dirty="0" err="1" smtClean="0"/>
              <a:t>Takaful</a:t>
            </a:r>
            <a:endParaRPr lang="de-DE" dirty="0"/>
          </a:p>
        </p:txBody>
      </p:sp>
      <p:sp>
        <p:nvSpPr>
          <p:cNvPr id="3" name="Content Placeholder 2"/>
          <p:cNvSpPr>
            <a:spLocks noGrp="1"/>
          </p:cNvSpPr>
          <p:nvPr>
            <p:ph idx="1"/>
          </p:nvPr>
        </p:nvSpPr>
        <p:spPr/>
        <p:txBody>
          <a:bodyPr/>
          <a:lstStyle/>
          <a:p>
            <a:pPr>
              <a:lnSpc>
                <a:spcPct val="110000"/>
              </a:lnSpc>
              <a:spcAft>
                <a:spcPts val="600"/>
              </a:spcAft>
            </a:pPr>
            <a:r>
              <a:rPr lang="en-US" dirty="0" smtClean="0"/>
              <a:t>Risk sharing: Based on solidarity, cooperation &amp; mutuality; co-operative risk sharing between policyholders </a:t>
            </a:r>
            <a:r>
              <a:rPr lang="en-US" dirty="0"/>
              <a:t>("participants</a:t>
            </a:r>
            <a:r>
              <a:rPr lang="en-US" dirty="0" smtClean="0"/>
              <a:t>")</a:t>
            </a:r>
            <a:endParaRPr lang="en-US" dirty="0"/>
          </a:p>
          <a:p>
            <a:pPr>
              <a:lnSpc>
                <a:spcPct val="110000"/>
              </a:lnSpc>
              <a:spcAft>
                <a:spcPts val="600"/>
              </a:spcAft>
            </a:pPr>
            <a:r>
              <a:rPr lang="en-US" dirty="0" smtClean="0"/>
              <a:t>Insurance surplus is distributed back to participants</a:t>
            </a:r>
          </a:p>
          <a:p>
            <a:pPr>
              <a:lnSpc>
                <a:spcPct val="110000"/>
              </a:lnSpc>
              <a:spcAft>
                <a:spcPts val="600"/>
              </a:spcAft>
            </a:pPr>
            <a:r>
              <a:rPr lang="en-US" dirty="0" smtClean="0"/>
              <a:t>Investment are done in compliance with </a:t>
            </a:r>
            <a:r>
              <a:rPr lang="en-US" dirty="0" err="1" smtClean="0"/>
              <a:t>Shar’iah</a:t>
            </a:r>
            <a:r>
              <a:rPr lang="en-US" dirty="0" smtClean="0"/>
              <a:t> guidelines (</a:t>
            </a:r>
            <a:r>
              <a:rPr lang="en-US" dirty="0" err="1" smtClean="0"/>
              <a:t>Sukuks</a:t>
            </a:r>
            <a:r>
              <a:rPr lang="en-US" dirty="0" smtClean="0"/>
              <a:t>/Islamic bonds, collective investment schemes etc.)</a:t>
            </a:r>
          </a:p>
          <a:p>
            <a:pPr>
              <a:lnSpc>
                <a:spcPct val="110000"/>
              </a:lnSpc>
              <a:spcAft>
                <a:spcPts val="600"/>
              </a:spcAft>
            </a:pPr>
            <a:r>
              <a:rPr lang="en-US" dirty="0" smtClean="0"/>
              <a:t>Insurance deficit will be financed with </a:t>
            </a:r>
            <a:r>
              <a:rPr lang="en-US" dirty="0" err="1" smtClean="0"/>
              <a:t>Qard</a:t>
            </a:r>
            <a:r>
              <a:rPr lang="en-US" dirty="0" smtClean="0"/>
              <a:t> Hasan (interest free loan)</a:t>
            </a:r>
          </a:p>
          <a:p>
            <a:pPr>
              <a:lnSpc>
                <a:spcPct val="110000"/>
              </a:lnSpc>
              <a:spcAft>
                <a:spcPts val="600"/>
              </a:spcAft>
            </a:pPr>
            <a:r>
              <a:rPr lang="en-US" dirty="0" err="1" smtClean="0"/>
              <a:t>Shari’ah</a:t>
            </a:r>
            <a:r>
              <a:rPr lang="en-US" dirty="0" smtClean="0"/>
              <a:t> compliant: Takaful is accepted by </a:t>
            </a:r>
            <a:r>
              <a:rPr lang="en-US" dirty="0" err="1" smtClean="0"/>
              <a:t>Shari’ah</a:t>
            </a:r>
            <a:r>
              <a:rPr lang="en-US" dirty="0" smtClean="0"/>
              <a:t> scholars as a Halal risk mitigation tool</a:t>
            </a:r>
            <a:endParaRPr lang="en-US" dirty="0"/>
          </a:p>
          <a:p>
            <a:pPr>
              <a:lnSpc>
                <a:spcPct val="110000"/>
              </a:lnSpc>
              <a:spcAft>
                <a:spcPts val="600"/>
              </a:spcAft>
            </a:pPr>
            <a:r>
              <a:rPr lang="en-US" dirty="0" smtClean="0"/>
              <a:t>Separation </a:t>
            </a:r>
            <a:r>
              <a:rPr lang="en-US" dirty="0"/>
              <a:t>of </a:t>
            </a:r>
            <a:r>
              <a:rPr lang="en-US" dirty="0" smtClean="0"/>
              <a:t>funds: segregation between ‘Participants’ Takaful Fund’ and ‘Shareholders’ Fund’</a:t>
            </a:r>
          </a:p>
          <a:p>
            <a:pPr>
              <a:lnSpc>
                <a:spcPct val="110000"/>
              </a:lnSpc>
              <a:spcAft>
                <a:spcPts val="600"/>
              </a:spcAft>
            </a:pPr>
            <a:r>
              <a:rPr lang="en-US" dirty="0" smtClean="0"/>
              <a:t>Constitution of </a:t>
            </a:r>
            <a:r>
              <a:rPr lang="en-US" dirty="0" err="1" smtClean="0"/>
              <a:t>Shari’ah</a:t>
            </a:r>
            <a:r>
              <a:rPr lang="en-US" dirty="0" smtClean="0"/>
              <a:t> Advisory Board</a:t>
            </a:r>
          </a:p>
          <a:p>
            <a:pPr>
              <a:lnSpc>
                <a:spcPct val="110000"/>
              </a:lnSpc>
              <a:spcAft>
                <a:spcPts val="600"/>
              </a:spcAft>
            </a:pPr>
            <a:r>
              <a:rPr lang="en-US" dirty="0" smtClean="0"/>
              <a:t>Can be thought as of a mutual insurer within a shareholder wrapper</a:t>
            </a:r>
          </a:p>
          <a:p>
            <a:endParaRPr lang="en-US" dirty="0"/>
          </a:p>
          <a:p>
            <a:endParaRPr lang="de-DE" dirty="0"/>
          </a:p>
        </p:txBody>
      </p:sp>
    </p:spTree>
    <p:extLst>
      <p:ext uri="{BB962C8B-B14F-4D97-AF65-F5344CB8AC3E}">
        <p14:creationId xmlns:p14="http://schemas.microsoft.com/office/powerpoint/2010/main" val="293142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Takaful vs Conventional Insurance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482770"/>
              </p:ext>
            </p:extLst>
          </p:nvPr>
        </p:nvGraphicFramePr>
        <p:xfrm>
          <a:off x="338138" y="1414463"/>
          <a:ext cx="11515725" cy="5058537"/>
        </p:xfrm>
        <a:graphic>
          <a:graphicData uri="http://schemas.openxmlformats.org/drawingml/2006/table">
            <a:tbl>
              <a:tblPr firstRow="1" bandRow="1">
                <a:tableStyleId>{5C22544A-7EE6-4342-B048-85BDC9FD1C3A}</a:tableStyleId>
              </a:tblPr>
              <a:tblGrid>
                <a:gridCol w="3838575">
                  <a:extLst>
                    <a:ext uri="{9D8B030D-6E8A-4147-A177-3AD203B41FA5}">
                      <a16:colId xmlns:a16="http://schemas.microsoft.com/office/drawing/2014/main" val="3805656115"/>
                    </a:ext>
                  </a:extLst>
                </a:gridCol>
                <a:gridCol w="3838575">
                  <a:extLst>
                    <a:ext uri="{9D8B030D-6E8A-4147-A177-3AD203B41FA5}">
                      <a16:colId xmlns:a16="http://schemas.microsoft.com/office/drawing/2014/main" val="238393745"/>
                    </a:ext>
                  </a:extLst>
                </a:gridCol>
                <a:gridCol w="3838575">
                  <a:extLst>
                    <a:ext uri="{9D8B030D-6E8A-4147-A177-3AD203B41FA5}">
                      <a16:colId xmlns:a16="http://schemas.microsoft.com/office/drawing/2014/main" val="1450025915"/>
                    </a:ext>
                  </a:extLst>
                </a:gridCol>
              </a:tblGrid>
              <a:tr h="370840">
                <a:tc>
                  <a:txBody>
                    <a:bodyPr/>
                    <a:lstStyle/>
                    <a:p>
                      <a:endParaRPr lang="en-GB" dirty="0"/>
                    </a:p>
                  </a:txBody>
                  <a:tcPr/>
                </a:tc>
                <a:tc>
                  <a:txBody>
                    <a:bodyPr/>
                    <a:lstStyle/>
                    <a:p>
                      <a:r>
                        <a:rPr lang="en-GB" dirty="0" smtClean="0"/>
                        <a:t>Takaful</a:t>
                      </a:r>
                      <a:endParaRPr lang="en-GB" dirty="0"/>
                    </a:p>
                  </a:txBody>
                  <a:tcPr/>
                </a:tc>
                <a:tc>
                  <a:txBody>
                    <a:bodyPr/>
                    <a:lstStyle/>
                    <a:p>
                      <a:r>
                        <a:rPr lang="en-GB" dirty="0" smtClean="0"/>
                        <a:t>Conventional Insurance</a:t>
                      </a:r>
                      <a:endParaRPr lang="en-GB" dirty="0"/>
                    </a:p>
                  </a:txBody>
                  <a:tcPr/>
                </a:tc>
                <a:extLst>
                  <a:ext uri="{0D108BD9-81ED-4DB2-BD59-A6C34878D82A}">
                    <a16:rowId xmlns:a16="http://schemas.microsoft.com/office/drawing/2014/main" val="4185721295"/>
                  </a:ext>
                </a:extLst>
              </a:tr>
              <a:tr h="370840">
                <a:tc>
                  <a:txBody>
                    <a:bodyPr/>
                    <a:lstStyle/>
                    <a:p>
                      <a:r>
                        <a:rPr lang="en-GB" dirty="0" smtClean="0"/>
                        <a:t>Organisation principles</a:t>
                      </a:r>
                      <a:endParaRPr lang="en-GB" dirty="0"/>
                    </a:p>
                  </a:txBody>
                  <a:tcPr/>
                </a:tc>
                <a:tc>
                  <a:txBody>
                    <a:bodyPr/>
                    <a:lstStyle/>
                    <a:p>
                      <a:r>
                        <a:rPr lang="en-GB" dirty="0" smtClean="0"/>
                        <a:t>Based on mutual cooperation</a:t>
                      </a:r>
                    </a:p>
                  </a:txBody>
                  <a:tcPr/>
                </a:tc>
                <a:tc>
                  <a:txBody>
                    <a:bodyPr/>
                    <a:lstStyle/>
                    <a:p>
                      <a:r>
                        <a:rPr lang="en-US" dirty="0" smtClean="0"/>
                        <a:t>Commercial relationship between insurance company and insured.</a:t>
                      </a:r>
                    </a:p>
                  </a:txBody>
                  <a:tcPr/>
                </a:tc>
                <a:extLst>
                  <a:ext uri="{0D108BD9-81ED-4DB2-BD59-A6C34878D82A}">
                    <a16:rowId xmlns:a16="http://schemas.microsoft.com/office/drawing/2014/main" val="2416334192"/>
                  </a:ext>
                </a:extLst>
              </a:tr>
              <a:tr h="370840">
                <a:tc>
                  <a:txBody>
                    <a:bodyPr/>
                    <a:lstStyle/>
                    <a:p>
                      <a:r>
                        <a:rPr lang="en-GB" dirty="0" smtClean="0"/>
                        <a:t>Basis </a:t>
                      </a:r>
                      <a:endParaRPr lang="en-GB" dirty="0"/>
                    </a:p>
                  </a:txBody>
                  <a:tcPr/>
                </a:tc>
                <a:tc>
                  <a:txBody>
                    <a:bodyPr/>
                    <a:lstStyle/>
                    <a:p>
                      <a:r>
                        <a:rPr lang="en-GB" dirty="0" smtClean="0"/>
                        <a:t>Co-operative risk-sharing</a:t>
                      </a:r>
                      <a:endParaRPr lang="en-GB" dirty="0"/>
                    </a:p>
                  </a:txBody>
                  <a:tcPr/>
                </a:tc>
                <a:tc>
                  <a:txBody>
                    <a:bodyPr/>
                    <a:lstStyle/>
                    <a:p>
                      <a:r>
                        <a:rPr lang="en-GB" dirty="0" smtClean="0"/>
                        <a:t>Risk transfer</a:t>
                      </a:r>
                      <a:endParaRPr lang="en-GB" dirty="0"/>
                    </a:p>
                  </a:txBody>
                  <a:tcPr/>
                </a:tc>
                <a:extLst>
                  <a:ext uri="{0D108BD9-81ED-4DB2-BD59-A6C34878D82A}">
                    <a16:rowId xmlns:a16="http://schemas.microsoft.com/office/drawing/2014/main" val="2865854678"/>
                  </a:ext>
                </a:extLst>
              </a:tr>
              <a:tr h="370840">
                <a:tc>
                  <a:txBody>
                    <a:bodyPr/>
                    <a:lstStyle/>
                    <a:p>
                      <a:r>
                        <a:rPr lang="en-GB" dirty="0" smtClean="0"/>
                        <a:t>Contract form</a:t>
                      </a:r>
                      <a:endParaRPr lang="en-GB" dirty="0"/>
                    </a:p>
                  </a:txBody>
                  <a:tcPr/>
                </a:tc>
                <a:tc>
                  <a:txBody>
                    <a:bodyPr/>
                    <a:lstStyle/>
                    <a:p>
                      <a:r>
                        <a:rPr lang="en-US" dirty="0" smtClean="0"/>
                        <a:t>Combination of donation and profit-sharing contract</a:t>
                      </a:r>
                    </a:p>
                  </a:txBody>
                  <a:tcPr/>
                </a:tc>
                <a:tc>
                  <a:txBody>
                    <a:bodyPr/>
                    <a:lstStyle/>
                    <a:p>
                      <a:r>
                        <a:rPr lang="en-GB" dirty="0" smtClean="0"/>
                        <a:t>Exchange contract</a:t>
                      </a:r>
                      <a:endParaRPr lang="en-GB" dirty="0"/>
                    </a:p>
                  </a:txBody>
                  <a:tcPr/>
                </a:tc>
                <a:extLst>
                  <a:ext uri="{0D108BD9-81ED-4DB2-BD59-A6C34878D82A}">
                    <a16:rowId xmlns:a16="http://schemas.microsoft.com/office/drawing/2014/main" val="4134862551"/>
                  </a:ext>
                </a:extLst>
              </a:tr>
              <a:tr h="370840">
                <a:tc>
                  <a:txBody>
                    <a:bodyPr/>
                    <a:lstStyle/>
                    <a:p>
                      <a:r>
                        <a:rPr lang="en-GB" dirty="0" smtClean="0"/>
                        <a:t>Laws</a:t>
                      </a:r>
                      <a:endParaRPr lang="en-GB" dirty="0"/>
                    </a:p>
                  </a:txBody>
                  <a:tcPr/>
                </a:tc>
                <a:tc>
                  <a:txBody>
                    <a:bodyPr/>
                    <a:lstStyle/>
                    <a:p>
                      <a:r>
                        <a:rPr lang="en-GB" dirty="0" err="1" smtClean="0"/>
                        <a:t>Shari’ah</a:t>
                      </a:r>
                      <a:r>
                        <a:rPr lang="en-GB" dirty="0" smtClean="0"/>
                        <a:t> laws and Government/local laws</a:t>
                      </a:r>
                      <a:endParaRPr lang="en-GB" dirty="0"/>
                    </a:p>
                  </a:txBody>
                  <a:tcPr/>
                </a:tc>
                <a:tc>
                  <a:txBody>
                    <a:bodyPr/>
                    <a:lstStyle/>
                    <a:p>
                      <a:r>
                        <a:rPr lang="en-GB" dirty="0" smtClean="0"/>
                        <a:t>Government/local laws</a:t>
                      </a:r>
                    </a:p>
                  </a:txBody>
                  <a:tcPr/>
                </a:tc>
                <a:extLst>
                  <a:ext uri="{0D108BD9-81ED-4DB2-BD59-A6C34878D82A}">
                    <a16:rowId xmlns:a16="http://schemas.microsoft.com/office/drawing/2014/main" val="3999046154"/>
                  </a:ext>
                </a:extLst>
              </a:tr>
              <a:tr h="370840">
                <a:tc>
                  <a:txBody>
                    <a:bodyPr/>
                    <a:lstStyle/>
                    <a:p>
                      <a:r>
                        <a:rPr lang="en-GB" dirty="0" smtClean="0"/>
                        <a:t>Ownership</a:t>
                      </a:r>
                      <a:endParaRPr lang="en-GB" dirty="0"/>
                    </a:p>
                  </a:txBody>
                  <a:tcPr/>
                </a:tc>
                <a:tc>
                  <a:txBody>
                    <a:bodyPr/>
                    <a:lstStyle/>
                    <a:p>
                      <a:r>
                        <a:rPr lang="en-GB" dirty="0" smtClean="0"/>
                        <a:t>Participants</a:t>
                      </a:r>
                      <a:endParaRPr lang="en-GB" dirty="0"/>
                    </a:p>
                  </a:txBody>
                  <a:tcPr/>
                </a:tc>
                <a:tc>
                  <a:txBody>
                    <a:bodyPr/>
                    <a:lstStyle/>
                    <a:p>
                      <a:r>
                        <a:rPr lang="en-GB" dirty="0" smtClean="0"/>
                        <a:t>Shareholders</a:t>
                      </a:r>
                      <a:endParaRPr lang="en-GB" dirty="0"/>
                    </a:p>
                  </a:txBody>
                  <a:tcPr/>
                </a:tc>
                <a:extLst>
                  <a:ext uri="{0D108BD9-81ED-4DB2-BD59-A6C34878D82A}">
                    <a16:rowId xmlns:a16="http://schemas.microsoft.com/office/drawing/2014/main" val="3838261837"/>
                  </a:ext>
                </a:extLst>
              </a:tr>
              <a:tr h="370840">
                <a:tc>
                  <a:txBody>
                    <a:bodyPr/>
                    <a:lstStyle/>
                    <a:p>
                      <a:r>
                        <a:rPr lang="en-GB" dirty="0" smtClean="0"/>
                        <a:t>Capital used</a:t>
                      </a:r>
                      <a:endParaRPr lang="en-GB" dirty="0"/>
                    </a:p>
                  </a:txBody>
                  <a:tcPr/>
                </a:tc>
                <a:tc>
                  <a:txBody>
                    <a:bodyPr/>
                    <a:lstStyle/>
                    <a:p>
                      <a:r>
                        <a:rPr lang="en-US" dirty="0" smtClean="0"/>
                        <a:t>Participants’ fund; in case of shortfall access to shareholders’ equity on a </a:t>
                      </a:r>
                      <a:r>
                        <a:rPr lang="en-US" dirty="0" err="1" smtClean="0"/>
                        <a:t>qard</a:t>
                      </a:r>
                      <a:r>
                        <a:rPr lang="en-US" dirty="0" smtClean="0"/>
                        <a:t> </a:t>
                      </a:r>
                      <a:r>
                        <a:rPr lang="en-US" dirty="0" err="1" smtClean="0"/>
                        <a:t>hasan</a:t>
                      </a:r>
                      <a:r>
                        <a:rPr lang="en-US" dirty="0" smtClean="0"/>
                        <a:t> basis</a:t>
                      </a:r>
                    </a:p>
                  </a:txBody>
                  <a:tcPr/>
                </a:tc>
                <a:tc>
                  <a:txBody>
                    <a:bodyPr/>
                    <a:lstStyle/>
                    <a:p>
                      <a:r>
                        <a:rPr lang="en-GB" dirty="0" smtClean="0"/>
                        <a:t>Share capital</a:t>
                      </a:r>
                      <a:endParaRPr lang="en-GB" dirty="0"/>
                    </a:p>
                  </a:txBody>
                  <a:tcPr/>
                </a:tc>
                <a:extLst>
                  <a:ext uri="{0D108BD9-81ED-4DB2-BD59-A6C34878D82A}">
                    <a16:rowId xmlns:a16="http://schemas.microsoft.com/office/drawing/2014/main" val="748871141"/>
                  </a:ext>
                </a:extLst>
              </a:tr>
              <a:tr h="370840">
                <a:tc>
                  <a:txBody>
                    <a:bodyPr/>
                    <a:lstStyle/>
                    <a:p>
                      <a:r>
                        <a:rPr lang="en-GB" dirty="0" smtClean="0"/>
                        <a:t>Management</a:t>
                      </a:r>
                      <a:endParaRPr lang="en-GB" dirty="0"/>
                    </a:p>
                  </a:txBody>
                  <a:tcPr/>
                </a:tc>
                <a:tc>
                  <a:txBody>
                    <a:bodyPr/>
                    <a:lstStyle/>
                    <a:p>
                      <a:r>
                        <a:rPr lang="en-GB" dirty="0" smtClean="0"/>
                        <a:t>Operator</a:t>
                      </a:r>
                      <a:endParaRPr lang="en-GB" dirty="0"/>
                    </a:p>
                  </a:txBody>
                  <a:tcPr/>
                </a:tc>
                <a:tc>
                  <a:txBody>
                    <a:bodyPr/>
                    <a:lstStyle/>
                    <a:p>
                      <a:r>
                        <a:rPr lang="en-GB" dirty="0" smtClean="0"/>
                        <a:t>Company management</a:t>
                      </a:r>
                      <a:endParaRPr lang="en-GB" dirty="0"/>
                    </a:p>
                  </a:txBody>
                  <a:tcPr/>
                </a:tc>
                <a:extLst>
                  <a:ext uri="{0D108BD9-81ED-4DB2-BD59-A6C34878D82A}">
                    <a16:rowId xmlns:a16="http://schemas.microsoft.com/office/drawing/2014/main" val="142531451"/>
                  </a:ext>
                </a:extLst>
              </a:tr>
              <a:tr h="370840">
                <a:tc>
                  <a:txBody>
                    <a:bodyPr/>
                    <a:lstStyle/>
                    <a:p>
                      <a:r>
                        <a:rPr lang="en-GB" dirty="0" smtClean="0"/>
                        <a:t>Investment</a:t>
                      </a:r>
                      <a:endParaRPr lang="en-GB" dirty="0"/>
                    </a:p>
                  </a:txBody>
                  <a:tcPr/>
                </a:tc>
                <a:tc>
                  <a:txBody>
                    <a:bodyPr/>
                    <a:lstStyle/>
                    <a:p>
                      <a:r>
                        <a:rPr lang="en-GB" dirty="0" err="1" smtClean="0"/>
                        <a:t>Shari’ah</a:t>
                      </a:r>
                      <a:r>
                        <a:rPr lang="en-GB" dirty="0" smtClean="0"/>
                        <a:t> compliant</a:t>
                      </a:r>
                      <a:endParaRPr lang="en-GB" dirty="0"/>
                    </a:p>
                  </a:txBody>
                  <a:tcPr/>
                </a:tc>
                <a:tc>
                  <a:txBody>
                    <a:bodyPr/>
                    <a:lstStyle/>
                    <a:p>
                      <a:r>
                        <a:rPr lang="en-GB" dirty="0" smtClean="0"/>
                        <a:t>No restrictions except prudential</a:t>
                      </a:r>
                    </a:p>
                  </a:txBody>
                  <a:tcPr/>
                </a:tc>
                <a:extLst>
                  <a:ext uri="{0D108BD9-81ED-4DB2-BD59-A6C34878D82A}">
                    <a16:rowId xmlns:a16="http://schemas.microsoft.com/office/drawing/2014/main" val="2976037958"/>
                  </a:ext>
                </a:extLst>
              </a:tr>
              <a:tr h="370840">
                <a:tc>
                  <a:txBody>
                    <a:bodyPr/>
                    <a:lstStyle/>
                    <a:p>
                      <a:r>
                        <a:rPr lang="en-GB" dirty="0" smtClean="0"/>
                        <a:t>Surplus</a:t>
                      </a:r>
                      <a:endParaRPr lang="en-GB" dirty="0"/>
                    </a:p>
                  </a:txBody>
                  <a:tcPr/>
                </a:tc>
                <a:tc>
                  <a:txBody>
                    <a:bodyPr/>
                    <a:lstStyle/>
                    <a:p>
                      <a:r>
                        <a:rPr lang="en-GB" dirty="0" smtClean="0"/>
                        <a:t>Participants’ account</a:t>
                      </a:r>
                      <a:endParaRPr lang="en-GB" dirty="0"/>
                    </a:p>
                  </a:txBody>
                  <a:tcPr/>
                </a:tc>
                <a:tc>
                  <a:txBody>
                    <a:bodyPr/>
                    <a:lstStyle/>
                    <a:p>
                      <a:r>
                        <a:rPr lang="en-GB" dirty="0" smtClean="0"/>
                        <a:t>Shareholders’ account</a:t>
                      </a:r>
                      <a:endParaRPr lang="en-GB" dirty="0"/>
                    </a:p>
                  </a:txBody>
                  <a:tcPr/>
                </a:tc>
                <a:extLst>
                  <a:ext uri="{0D108BD9-81ED-4DB2-BD59-A6C34878D82A}">
                    <a16:rowId xmlns:a16="http://schemas.microsoft.com/office/drawing/2014/main" val="4149069966"/>
                  </a:ext>
                </a:extLst>
              </a:tr>
            </a:tbl>
          </a:graphicData>
        </a:graphic>
      </p:graphicFrame>
    </p:spTree>
    <p:extLst>
      <p:ext uri="{BB962C8B-B14F-4D97-AF65-F5344CB8AC3E}">
        <p14:creationId xmlns:p14="http://schemas.microsoft.com/office/powerpoint/2010/main" val="1135660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AGENDAWIZARD_INDICATORS" val="1"/>
  <p:tag name="EE4P_AGENDAWIZARD" val="&lt;ee4p&gt;&lt;layouts&gt;&lt;layout name=&quot;Hannover Re&quot; id=&quot;447_1&quot;&gt;&lt;standard&gt;&lt;textframe horizontalAnchor=&quot;1&quot; marginBottom=&quot;6&quot; marginLeft=&quot;0&quot; marginRight=&quot;0&quot; marginTop=&quot;6&quot; orientation=&quot;1&quot; verticalAnchor=&quot;1&quot; /&gt;&lt;font name=&quot;Arial&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shadow visible=&quot;0&quot; /&gt;&lt;bulletformat visible=&quot;0&quot; /&gt;&lt;/standard&gt;&lt;agenda name=&quot;New Agenda&quot; title=&quot;Agenda&quot; subtitle=&quot;&quot; sizingModeId=&quot;2&quot; fontSize=&quot;16&quot; fontSizeAuto=&quot;1&quot; startTime=&quot;540&quot; timeFormatId=&quot;2&quot; startItemNo=&quot;1&quot; createIndicators=&quot;1&quot; createSingleAgendaSlide=&quot;1&quot; createSeparatingSlides=&quot;1&quot; createBackupSlide=&quot;1&quot; /&gt;&lt;columns&gt;&lt;column field=&quot;itemno&quot; label=&quot;No.&quot; checked=&quot;1&quot; leftSpacing=&quot;0&quot; rightSpacing=&quot;0&quot; dock=&quot;1&quot; fixedWidth=&quot;31.50472&quot; /&gt;&lt;column field=&quot;topic&quot; label=&quot;Topic&quot; leftSpacing=&quot;0&quot; rightDistribute=&quot;1&quot; dock=&quot;1&quot; /&gt;&lt;column field=&quot;responsible&quot; label=&quot;Author&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1&quot; /&gt;&lt;column field=&quot;pageno&quot; label=&quot;Page No.&quot; visible=&quot;1&quot; checked=&quot;0&quot; leftSpacing=&quot;10&quot; rightSpacing=&quot;6&quot; dock=&quot;2&quot; /&gt;&lt;/columns&gt;&lt;position left=&quot;26.62504&quot; top=&quot;111.375&quot; width=&quot;907&quot; height=&quot;379.875&quot; /&gt;&lt;indicators label=&quot;Insert navigation item&quot; label_de=&quot;Navigationshinweis einfügen&quot;&gt;&lt;indicator type=&quot;2&quot; layoutPattern=&quot;Title and text|Two content|Title only|Content and picture|Chart full size|Chart left and right|Chart left / Text right|2 Charts left / 2 Text right&quot; separator=&quot;  |  &quot; leadingSeparator=&quot;|  &quot; trailingSeparator=&quot;  |&quot; itemNoFormat=&quot;{0}&quot; activeItemFormat=&quot; {0}&quot; activeItemNoFormat=&quot;{0} &quot;&gt;&lt;element&gt;&lt;position left=&quot;25.68765&quot; top=&quot;9.275118&quot; width=&quot;907&quot; height=&quot;11.33858&quot; /&gt;&lt;font size=&quot;8&quot; color=&quot;13&quot; bold=&quot;0&quot; /&gt;&lt;font indicator=&quot;separator&quot; color=&quot;#c6d2d9&quot; bold=&quot;0&quot; /&gt;&lt;font indicator=&quot;activeItem&quot; color=&quot;13&quot; bold=&quot;1&quot; /&gt;&lt;font indicator=&quot;activeItemNo&quot; color=&quot;13&quot; bold=&quot;1&quot; /&gt;&lt;textframe marginRight=&quot;0&quot; marginLeft=&quot;0&quot; marginTop=&quot;0&quot; marginBottom=&quot;0&quot; /&gt;&lt;paragraphformat alignment=&quot;1&quot; /&gt;&lt;line visible=&quot;0&quot; /&gt;&lt;fill foreColor=&quot;#ffffff&quot; visible=&quot;0&quot; /&gt;&lt;/element&gt;&lt;/indicator&gt;&lt;/indicators&gt;&lt;settings allowedSizingModeIds=&quot;1|2&quot; allowedFontSizes=&quot;8|9|10.5|11|12|14|16|18&quot; allowedTimeFormatIds=&quot;1|2|3&quot; slideLayout=&quot;11&quot; customLayoutName=&quot;Title only&quot; customLayoutIndex=&quot;&quot; showBreak=&quot;1&quot; singleAgendaSlideSelected=&quot;0&quot; backupSlideTitle=&quot;Backup: %agendaName%&quot; topMargin=&quot;0&quot; leftMargin=&quot;0&quot; allowedLevels=&quot;1&quot; itemNoFormats=&quot;{1}¦{1}.{2}¦{3:alphaLC}¦{3:alphaLC}.{4:alphaLC}&quot; /&gt;&lt;cases&gt;&lt;case level=&quot;1&quot; selected=&quot;0&quot; break=&quot;0&quot; topMinSpacing=&quot;0&quot; topMaxSpacing=&quot;0&quot; bottomMinSpacing=&quot;0&quot; bottomMaxSpacing=&quot;0&quot;&gt;&lt;element type=&quot;line&quot; value=&quot;&quot;&gt;&lt;position left=&quot;0&quot; top=&quot;itemHeight&quot; width=&quot;agendaWidth&quot; height=&quot;0&quot; /&gt;&lt;line style=&quot;1&quot; dashStyle=&quot;1&quot; foreColor=&quot;15&quot; transparency=&quot;0&quot; visible=&quot;1&quot; weight=&quot;0.75&quot; /&gt;&lt;/element&gt;&lt;element field=&quot;itemno&quot; type=&quot;autoshape&quot; autoShapeType=&quot;1&quot;&gt;&lt;textframe marginLeft=&quot;0&quot; marginRight=&quot;0&quot; verticalAnchor=&quot;3&quot; /&gt;&lt;paragraphformat alignment=&quot;3&quot; /&gt;&lt;fill foreColor=&quot;5&quot; visible=&quot;0&quot; /&gt;&lt;font bold=&quot;1&quot; color=&quot;6&quot; /&gt;&lt;/element&gt;&lt;element field=&quot;topic&quot; type=&quot;autoshape&quot; autoShapeType=&quot;1&quot;&gt;&lt;paragraphformat alignment=&quot;1&quot; /&gt;&lt;textframe marginLeft=&quot;18&quot; /&gt;&lt;font bold=&quot;0&quot; /&gt;&lt;/element&gt;&lt;element field=&quot;responsible&quot; type=&quot;autoshape&quot; autoShapeType=&quot;1&quot;&gt;&lt;paragraphformat alignment=&quot;1&quot; /&gt;&lt;/element&gt;&lt;element field=&quot;freecolumn&quot; type=&quot;autoshape&quot; autoShapeType=&quot;1&quot;&gt;&lt;paragraphformat alignment=&quot;3&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0&quot; topMaxSpacing=&quot;0&quot; bottomMinSpacing=&quot;0&quot; bottomMaxSpacing=&quot;0&quot;&gt;&lt;element type=&quot;autoshape&quot; autoShapeType=&quot;1&quot; value=&quot;&quot;&gt;&lt;position left=&quot;level*(itemSingleHeight+topicLeftSpacing)&quot; top=&quot;0&quot; width=&quot;agendaWidth-topicLeftSpacing-itemNoWidth-(level-1)*(itemSingleHeight+topicLeftSpacing)&quot; height=&quot;itemHeight&quot; /&gt;&lt;fill foreColor=&quot;5&quot; visible=&quot;1&quot; /&gt;&lt;/element&gt;&lt;element field=&quot;itemno&quot; type=&quot;autoshape&quot; autoShapeType=&quot;1&quot;&gt;&lt;textframe marginLeft=&quot;0&quot; marginRight=&quot;0&quot; verticalAnchor=&quot;3&quot; /&gt;&lt;paragraphformat alignment=&quot;3&quot; /&gt;&lt;fill foreColor=&quot;5&quot; visible=&quot;1&quot; /&gt;&lt;font bold=&quot;1&quot; color=&quot;14&quot; /&gt;&lt;/element&gt;&lt;element field=&quot;topic&quot; type=&quot;autoshape&quot; autoShapeType=&quot;1&quot;&gt;&lt;paragraphformat alignment=&quot;1&quot; /&gt;&lt;font bold=&quot;0&quot; color=&quot;14&quot; /&gt;&lt;textframe marginLeft=&quot;18&quot; /&gt;&lt;/element&gt;&lt;element field=&quot;responsible&quot; type=&quot;autoshape&quot; autoShapeType=&quot;1&quot;&gt;&lt;paragraphformat alignment=&quot;1&quot; /&gt;&lt;font bold=&quot;0&quot; color=&quot;14&quot; /&gt;&lt;/element&gt;&lt;element field=&quot;freecolumn&quot; type=&quot;autoshape&quot; autoShapeType=&quot;1&quot;&gt;&lt;paragraphformat alignment=&quot;1&quot; /&gt;&lt;font bold=&quot;0&quot; color=&quot;14&quot; /&gt;&lt;/element&gt;&lt;element field=&quot;timeslot&quot; type=&quot;autoshape&quot; autoShapeType=&quot;1&quot;&gt;&lt;paragraphformat alignment=&quot;1&quot; /&gt;&lt;font bold=&quot;0&quot; color=&quot;14&quot; /&gt;&lt;/element&gt;&lt;element field=&quot;pageno&quot; type=&quot;autoshape&quot; autoShapeType=&quot;1&quot;&gt;&lt;paragraphformat alignment=&quot;3&quot; /&gt;&lt;font bold=&quot;0&quot; color=&quot;14&quot; /&gt;&lt;/element&gt;&lt;/case&gt;&lt;case level=&quot;1&quot; selected=&quot;0&quot; break=&quot;1&quot; topMinSpacing=&quot;0&quot; topMaxSpacing=&quot;0&quot; bottomMinSpacing=&quot;0&quot; bottomMaxSpacing=&quot;0&quot;&gt;&lt;element type=&quot;line&quot; value=&quot;&quot;&gt;&lt;position left=&quot;0&quot; top=&quot;itemHeight&quot; width=&quot;agendaWidth&quot; height=&quot;0&quot; /&gt;&lt;line style=&quot;1&quot; dashStyle=&quot;1&quot; foreColor=&quot;15&quot; transparency=&quot;0&quot; visible=&quot;1&quot; weight=&quot;0.75&quot; /&gt;&lt;/element&gt;&lt;element field=&quot;topic&quot; type=&quot;autoshape&quot; autoShapeType=&quot;1&quot;&gt;&lt;paragraphformat alignment=&quot;1&quot; /&gt;&lt;textframe marginLeft=&quot;18&quot; /&gt;&lt;font bold=&quot;0&quo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0&quot; topMaxSpacing=&quot;0&quot; bottomMinSpacing=&quot;0&quot; bottomMaxSpacing=&quot;0&quot;&gt;&lt;element type=&quot;autoshape&quot; autoShapeType=&quot;1&quot; value=&quot;&quot;&gt;&lt;position left=&quot;level*topicLeftSpacing&quot; top=&quot;0&quot; width=&quot;agendaWidth-topicLeftSpacing-(level-1)*(itemSingleHeight+topicLeftSpacing)&quot; height=&quot;itemHeight&quot; /&gt;&lt;fill foreColor=&quot;5&quot; visible=&quot;1&quot; /&gt;&lt;/element&gt;&lt;element field=&quot;topic&quot; type=&quot;autoshape&quot; autoShapeType=&quot;1&quot;&gt;&lt;paragraphformat alignment=&quot;1&quot; /&gt;&lt;font bold=&quot;0&quot; italic=&quot;1&quot; color=&quot;14&quot; /&gt;&lt;textframe marginLeft=&quot;18&quot; /&gt;&lt;/element&gt;&lt;element field=&quot;responsible&quot; type=&quot;autoshape&quot; autoShapeType=&quot;1&quot;&gt;&lt;paragraphformat alignment=&quot;1&quot; /&gt;&lt;font bold=&quot;0&quot; italic=&quot;1&quot; color=&quot;14&quot; /&gt;&lt;/element&gt;&lt;element field=&quot;freecolumn&quot; type=&quot;autoshape&quot; autoShapeType=&quot;1&quot;&gt;&lt;paragraphformat alignment=&quot;1&quot; /&gt;&lt;font bold=&quot;0&quot; italic=&quot;1&quot; color=&quot;14&quot; /&gt;&lt;/element&gt;&lt;element field=&quot;timeslot&quot; type=&quot;autoshape&quot; autoShapeType=&quot;1&quot;&gt;&lt;paragraphformat alignment=&quot;1&quot; /&gt;&lt;font bold=&quot;0&quot; italic=&quot;1&quot; color=&quot;14&quot; /&gt;&lt;/element&gt;&lt;element field=&quot;pageno&quot; type=&quot;autoshape&quot; autoShapeType=&quot;1&quot;&gt;&lt;paragraphformat alignment=&quot;3&quot; /&gt;&lt;font bold=&quot;0&quot; italic=&quot;1&quot; color=&quot;14&quot; /&gt;&lt;/element&gt;&lt;/case&gt;&lt;/cases&gt;&lt;elements /&gt;&lt;/layout&gt;&lt;/layouts&gt;&lt;contents&gt;&lt;agenda name=&quot;New Agenda&quot; title=&quot;Agenda&quot; subtitle=&quot;&quot; sizingModeId=&quot;2&quot; fontSize=&quot;16&quot; fontSizeAuto=&quot;1&quot; startTime=&quot;540&quot; timeFormatId=&quot;2&quot; startItemNo=&quot;1&quot; createIndicators=&quot;0&quot; createSingleAgendaSlide=&quot;1&quot; createSeparatingSlides=&quot;0&quot; createBackupSlide=&quot;0&quot; layoutId=&quot;447_1&quot; createSections=&quot;1&quot; singleSlideId=&quot;&quot; backupSlideId=&quot;&quot; backupSectionId=&quot;&quot;&gt;&lt;columns&gt;&lt;column field=&quot;itemno&quot; label=&quot;No.&quot; checked=&quot;1&quot; leftSpacing=&quot;0&quot; rightSpacing=&quot;0&quot; dock=&quot;1&quot; fixedWidth=&quot;31.50472&quot; /&gt;&lt;column field=&quot;topic&quot; label=&quot;Topic&quot; leftSpacing=&quot;0&quot; rightDistribute=&quot;1&quot; dock=&quot;1&quot; rightSpacing=&quot;420.4894&quot; /&gt;&lt;column field=&quot;responsible&quot; label=&quot;Author&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1&quot; /&gt;&lt;column field=&quot;pageno&quot; label=&quot;Page No.&quot; visible=&quot;1&quot; checked=&quot;1&quot; leftSpacing=&quot;10&quot; rightSpacing=&quot;6&quot; dock=&quot;2&quot; /&gt;&lt;/columns&gt;&lt;items /&gt;&lt;/agenda&gt;&lt;/contents&gt;&lt;/ee4p&gt;"/>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Title}"/>
</p:tagLst>
</file>

<file path=ppt/tags/tag3.xml><?xml version="1.0" encoding="utf-8"?>
<p:tagLst xmlns:a="http://schemas.openxmlformats.org/drawingml/2006/main" xmlns:r="http://schemas.openxmlformats.org/officeDocument/2006/relationships" xmlns:p="http://schemas.openxmlformats.org/presentationml/2006/main">
  <p:tag name="EE4P_MASTERWIZARD" val="TitleImag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Claim"/>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Claim"/>
</p:tagLst>
</file>

<file path=ppt/tags/tag6.xml><?xml version="1.0" encoding="utf-8"?>
<p:tagLst xmlns:a="http://schemas.openxmlformats.org/drawingml/2006/main" xmlns:r="http://schemas.openxmlformats.org/officeDocument/2006/relationships" xmlns:p="http://schemas.openxmlformats.org/presentationml/2006/main">
  <p:tag name="HRCONVERT" val="Y"/>
</p:tagLst>
</file>

<file path=ppt/theme/theme1.xml><?xml version="1.0" encoding="utf-8"?>
<a:theme xmlns:a="http://schemas.openxmlformats.org/drawingml/2006/main" name="Hannover Re">
  <a:themeElements>
    <a:clrScheme name="Hannover Re">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3CFCA"/>
      </a:accent5>
      <a:accent6>
        <a:srgbClr val="91877B"/>
      </a:accent6>
      <a:hlink>
        <a:srgbClr val="009EE0"/>
      </a:hlink>
      <a:folHlink>
        <a:srgbClr val="4D6B79"/>
      </a:folHlink>
    </a:clrScheme>
    <a:fontScheme name="HannoverR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cap="flat" cmpd="sng" algn="ctr">
          <a:solidFill>
            <a:schemeClr val="tx1"/>
          </a:solidFill>
          <a:prstDash val="solid"/>
          <a:round/>
          <a:headEnd type="none" w="med" len="med"/>
          <a:tailEnd type="none" w="med" len="med"/>
        </a:ln>
        <a:effectLst/>
        <a:extLst/>
      </a:spPr>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marR="0" algn="ctr" defTabSz="914400" rtl="0" eaLnBrk="1" fontAlgn="base" latinLnBrk="0" hangingPunct="1">
          <a:lnSpc>
            <a:spcPct val="100000"/>
          </a:lnSpc>
          <a:spcAft>
            <a:spcPct val="0"/>
          </a:spcAft>
          <a:buClr>
            <a:schemeClr val="accent2"/>
          </a:buClr>
          <a:buSzTx/>
          <a:tabLst/>
          <a:defRPr kumimoji="0" sz="1600" b="0" i="0" u="none" strike="noStrike" cap="none" normalizeH="0" baseline="0" dirty="0" err="1" smtClean="0">
            <a:ln>
              <a:noFill/>
            </a:ln>
            <a:effectLst/>
            <a:latin typeface="Arial" charset="0"/>
          </a:defRPr>
        </a:defPPr>
      </a:lstStyle>
    </a:spDef>
    <a:lnDef>
      <a:spPr bwMode="gray">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gray">
        <a:noFill/>
      </a:spPr>
      <a:bodyPr wrap="square" lIns="0" tIns="0" rIns="0" bIns="0" rtlCol="0">
        <a:noAutofit/>
      </a:bodyPr>
      <a:lstStyle>
        <a:defPPr marL="0" indent="0" algn="l">
          <a:spcBef>
            <a:spcPts val="300"/>
          </a:spcBef>
          <a:buClr>
            <a:schemeClr val="accent2"/>
          </a:buClr>
          <a:buFont typeface="Arial" panose="020B0604020202020204" pitchFamily="34" charset="0"/>
          <a:buNone/>
          <a:defRPr sz="1600" dirty="0" err="1" smtClean="0"/>
        </a:defPPr>
      </a:lstStyle>
    </a:txDef>
  </a:objectDefaults>
  <a:extraClrSchemeLst/>
  <a:custClrLst>
    <a:custClr name="Orange light">
      <a:srgbClr val="E9AD05"/>
    </a:custClr>
    <a:custClr name="Orange dark">
      <a:srgbClr val="CC6C08"/>
    </a:custClr>
    <a:custClr name="Cyan 50%">
      <a:srgbClr val="83D0F0"/>
    </a:custClr>
    <a:custClr name="Grey-blue 60%">
      <a:srgbClr val="C6D2D9"/>
    </a:custClr>
    <a:custClr name="Warm Grey 20%">
      <a:srgbClr val="EAE8E5"/>
    </a:custClr>
    <a:custClr name="Dark grey">
      <a:srgbClr val="796E6B"/>
    </a:custClr>
    <a:custClr name="Red">
      <a:srgbClr val="FF0000"/>
    </a:custClr>
    <a:custClr name="Yellow">
      <a:srgbClr val="FFD200"/>
    </a:custClr>
    <a:custClr name="Green">
      <a:srgbClr val="ACD819"/>
    </a:custClr>
  </a:custClrLst>
  <a:extLst>
    <a:ext uri="{05A4C25C-085E-4340-85A3-A5531E510DB2}">
      <thm15:themeFamily xmlns:thm15="http://schemas.microsoft.com/office/thememl/2012/main" name="K16_Master_HannoverRE_V01_LB_01.potx" id="{711260B4-46A5-49A7-8E24-E0AA238201ED}" vid="{33850450-2E3A-408A-A4DD-407D8C85C5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2202</Words>
  <Application>Microsoft Office PowerPoint</Application>
  <PresentationFormat>Widescreen</PresentationFormat>
  <Paragraphs>247</Paragraphs>
  <Slides>23</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GeographicSymbols</vt:lpstr>
      <vt:lpstr>Wingdings</vt:lpstr>
      <vt:lpstr>Wingdings 3</vt:lpstr>
      <vt:lpstr>Hannover Re</vt:lpstr>
      <vt:lpstr>think-cell Folie</vt:lpstr>
      <vt:lpstr>Takaful and Retakaful – Principles and Concept</vt:lpstr>
      <vt:lpstr>Agenda</vt:lpstr>
      <vt:lpstr>Muslim Countries</vt:lpstr>
      <vt:lpstr>
What is Takaful?</vt:lpstr>
      <vt:lpstr>
What is Takaful?</vt:lpstr>
      <vt:lpstr>
Takaful – Principles and Concept</vt:lpstr>
      <vt:lpstr>
Takaful – Principles and Concept</vt:lpstr>
      <vt:lpstr>Basic Elements of Takaful</vt:lpstr>
      <vt:lpstr>Takaful vs Conventional Insurance</vt:lpstr>
      <vt:lpstr>Takaful Products</vt:lpstr>
      <vt:lpstr>Takaful Models</vt:lpstr>
      <vt:lpstr>
The Wakala (Agency) Model</vt:lpstr>
      <vt:lpstr>Wakala Model</vt:lpstr>
      <vt:lpstr>
   The Mudharabah Model</vt:lpstr>
      <vt:lpstr>Mudharabah Model</vt:lpstr>
      <vt:lpstr>Operational Framework of Takaful Contract</vt:lpstr>
      <vt:lpstr>
 Market Penetration</vt:lpstr>
      <vt:lpstr>
 Market Penetration</vt:lpstr>
      <vt:lpstr>Retakaful</vt:lpstr>
      <vt:lpstr>Retakaful Operators Worldwide</vt:lpstr>
      <vt:lpstr>Conclusion and Outlook</vt:lpstr>
      <vt:lpstr>Disclaimer</vt:lpstr>
      <vt:lpstr>PowerPoint Presentation</vt:lpstr>
    </vt:vector>
  </TitlesOfParts>
  <Company>Hannover Rück 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Takaful and Retakaful – Principles and Concept</dc:title>
  <dc:creator>Schumacher Katrin</dc:creator>
  <cp:lastModifiedBy>Schumacher Katrin</cp:lastModifiedBy>
  <cp:revision>159</cp:revision>
  <cp:lastPrinted>2019-04-18T15:56:44Z</cp:lastPrinted>
  <dcterms:created xsi:type="dcterms:W3CDTF">2019-03-05T14:19:57Z</dcterms:created>
  <dcterms:modified xsi:type="dcterms:W3CDTF">2019-04-22T11:04:28Z</dcterms:modified>
</cp:coreProperties>
</file>